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2" r:id="rId4"/>
    <p:sldMasterId id="2147483684" r:id="rId5"/>
    <p:sldMasterId id="2147483696" r:id="rId6"/>
    <p:sldMasterId id="2147483709" r:id="rId7"/>
    <p:sldMasterId id="2147483722" r:id="rId8"/>
  </p:sldMasterIdLst>
  <p:notesMasterIdLst>
    <p:notesMasterId r:id="rId10"/>
  </p:notesMasterIdLst>
  <p:sldIdLst>
    <p:sldId id="256" r:id="rId9"/>
    <p:sldId id="257" r:id="rId11"/>
    <p:sldId id="595" r:id="rId12"/>
    <p:sldId id="258" r:id="rId13"/>
    <p:sldId id="260" r:id="rId14"/>
    <p:sldId id="265" r:id="rId15"/>
    <p:sldId id="263" r:id="rId16"/>
    <p:sldId id="267" r:id="rId17"/>
    <p:sldId id="264" r:id="rId18"/>
    <p:sldId id="259" r:id="rId19"/>
    <p:sldId id="268" r:id="rId20"/>
    <p:sldId id="269" r:id="rId21"/>
    <p:sldId id="270" r:id="rId22"/>
    <p:sldId id="271" r:id="rId23"/>
    <p:sldId id="272" r:id="rId24"/>
    <p:sldId id="273" r:id="rId25"/>
    <p:sldId id="266" r:id="rId26"/>
    <p:sldId id="274" r:id="rId27"/>
    <p:sldId id="277" r:id="rId28"/>
    <p:sldId id="278" r:id="rId29"/>
    <p:sldId id="279" r:id="rId30"/>
    <p:sldId id="275" r:id="rId31"/>
    <p:sldId id="302" r:id="rId32"/>
    <p:sldId id="276" r:id="rId33"/>
    <p:sldId id="280" r:id="rId34"/>
    <p:sldId id="281" r:id="rId35"/>
    <p:sldId id="282" r:id="rId36"/>
    <p:sldId id="283" r:id="rId37"/>
    <p:sldId id="284" r:id="rId38"/>
    <p:sldId id="287" r:id="rId39"/>
    <p:sldId id="288" r:id="rId40"/>
    <p:sldId id="289" r:id="rId41"/>
    <p:sldId id="285" r:id="rId42"/>
    <p:sldId id="286" r:id="rId43"/>
    <p:sldId id="290" r:id="rId44"/>
    <p:sldId id="291" r:id="rId45"/>
    <p:sldId id="292" r:id="rId46"/>
    <p:sldId id="293" r:id="rId47"/>
    <p:sldId id="303" r:id="rId48"/>
    <p:sldId id="295" r:id="rId49"/>
    <p:sldId id="294" r:id="rId50"/>
    <p:sldId id="296" r:id="rId51"/>
    <p:sldId id="297" r:id="rId52"/>
    <p:sldId id="298" r:id="rId53"/>
    <p:sldId id="304" r:id="rId54"/>
    <p:sldId id="299" r:id="rId55"/>
    <p:sldId id="300" r:id="rId56"/>
    <p:sldId id="301" r:id="rId57"/>
    <p:sldId id="551" r:id="rId58"/>
    <p:sldId id="552" r:id="rId59"/>
    <p:sldId id="553" r:id="rId60"/>
    <p:sldId id="554" r:id="rId61"/>
    <p:sldId id="555" r:id="rId62"/>
    <p:sldId id="556" r:id="rId63"/>
    <p:sldId id="557" r:id="rId64"/>
    <p:sldId id="558" r:id="rId65"/>
    <p:sldId id="596" r:id="rId66"/>
    <p:sldId id="559" r:id="rId67"/>
    <p:sldId id="560" r:id="rId68"/>
    <p:sldId id="561" r:id="rId69"/>
    <p:sldId id="562" r:id="rId70"/>
    <p:sldId id="563" r:id="rId71"/>
    <p:sldId id="564" r:id="rId72"/>
    <p:sldId id="565" r:id="rId73"/>
    <p:sldId id="566" r:id="rId74"/>
    <p:sldId id="567" r:id="rId75"/>
    <p:sldId id="568" r:id="rId76"/>
    <p:sldId id="569" r:id="rId77"/>
    <p:sldId id="570" r:id="rId78"/>
    <p:sldId id="571" r:id="rId79"/>
    <p:sldId id="572" r:id="rId80"/>
    <p:sldId id="573" r:id="rId81"/>
    <p:sldId id="574" r:id="rId82"/>
    <p:sldId id="575" r:id="rId83"/>
    <p:sldId id="576" r:id="rId84"/>
    <p:sldId id="577" r:id="rId85"/>
    <p:sldId id="578" r:id="rId86"/>
    <p:sldId id="579" r:id="rId87"/>
    <p:sldId id="580" r:id="rId88"/>
    <p:sldId id="586" r:id="rId89"/>
    <p:sldId id="587" r:id="rId90"/>
    <p:sldId id="592" r:id="rId91"/>
    <p:sldId id="444" r:id="rId92"/>
    <p:sldId id="442" r:id="rId93"/>
    <p:sldId id="393" r:id="rId94"/>
    <p:sldId id="399" r:id="rId95"/>
    <p:sldId id="395" r:id="rId96"/>
    <p:sldId id="396" r:id="rId97"/>
    <p:sldId id="397" r:id="rId98"/>
    <p:sldId id="398" r:id="rId99"/>
    <p:sldId id="410" r:id="rId100"/>
    <p:sldId id="401" r:id="rId101"/>
    <p:sldId id="402" r:id="rId102"/>
    <p:sldId id="411" r:id="rId103"/>
    <p:sldId id="412" r:id="rId104"/>
    <p:sldId id="413" r:id="rId105"/>
    <p:sldId id="439" r:id="rId106"/>
    <p:sldId id="415" r:id="rId107"/>
    <p:sldId id="416" r:id="rId108"/>
    <p:sldId id="403" r:id="rId109"/>
    <p:sldId id="417" r:id="rId110"/>
    <p:sldId id="418" r:id="rId111"/>
    <p:sldId id="419" r:id="rId112"/>
    <p:sldId id="420" r:id="rId113"/>
    <p:sldId id="404" r:id="rId114"/>
    <p:sldId id="405" r:id="rId115"/>
    <p:sldId id="400" r:id="rId116"/>
    <p:sldId id="422" r:id="rId117"/>
    <p:sldId id="440" r:id="rId118"/>
    <p:sldId id="441" r:id="rId119"/>
    <p:sldId id="409" r:id="rId120"/>
    <p:sldId id="423" r:id="rId121"/>
    <p:sldId id="443" r:id="rId122"/>
    <p:sldId id="424" r:id="rId123"/>
    <p:sldId id="425" r:id="rId124"/>
    <p:sldId id="427" r:id="rId125"/>
    <p:sldId id="426" r:id="rId126"/>
    <p:sldId id="429" r:id="rId127"/>
    <p:sldId id="430" r:id="rId128"/>
    <p:sldId id="431" r:id="rId129"/>
    <p:sldId id="432" r:id="rId130"/>
    <p:sldId id="428" r:id="rId131"/>
    <p:sldId id="433" r:id="rId132"/>
    <p:sldId id="436" r:id="rId133"/>
    <p:sldId id="550" r:id="rId134"/>
    <p:sldId id="445" r:id="rId135"/>
    <p:sldId id="488" r:id="rId136"/>
    <p:sldId id="489" r:id="rId137"/>
    <p:sldId id="599" r:id="rId138"/>
    <p:sldId id="600" r:id="rId139"/>
    <p:sldId id="601" r:id="rId140"/>
    <p:sldId id="602" r:id="rId141"/>
    <p:sldId id="603" r:id="rId142"/>
    <p:sldId id="607" r:id="rId143"/>
    <p:sldId id="604" r:id="rId144"/>
    <p:sldId id="605" r:id="rId145"/>
    <p:sldId id="608" r:id="rId146"/>
    <p:sldId id="609" r:id="rId147"/>
    <p:sldId id="598" r:id="rId148"/>
    <p:sldId id="491" r:id="rId149"/>
    <p:sldId id="492" r:id="rId150"/>
    <p:sldId id="493" r:id="rId151"/>
    <p:sldId id="494" r:id="rId152"/>
    <p:sldId id="495" r:id="rId153"/>
    <p:sldId id="446" r:id="rId154"/>
    <p:sldId id="496" r:id="rId155"/>
    <p:sldId id="497" r:id="rId156"/>
    <p:sldId id="498" r:id="rId157"/>
    <p:sldId id="447" r:id="rId158"/>
    <p:sldId id="448" r:id="rId159"/>
    <p:sldId id="499" r:id="rId160"/>
    <p:sldId id="500" r:id="rId161"/>
    <p:sldId id="449" r:id="rId162"/>
    <p:sldId id="450" r:id="rId163"/>
    <p:sldId id="451" r:id="rId164"/>
    <p:sldId id="452" r:id="rId165"/>
    <p:sldId id="453" r:id="rId166"/>
    <p:sldId id="545" r:id="rId167"/>
    <p:sldId id="454" r:id="rId168"/>
    <p:sldId id="546" r:id="rId169"/>
    <p:sldId id="547" r:id="rId170"/>
    <p:sldId id="548" r:id="rId171"/>
    <p:sldId id="502" r:id="rId172"/>
    <p:sldId id="503" r:id="rId173"/>
    <p:sldId id="504" r:id="rId174"/>
    <p:sldId id="505" r:id="rId175"/>
    <p:sldId id="506" r:id="rId176"/>
    <p:sldId id="507" r:id="rId177"/>
    <p:sldId id="508" r:id="rId178"/>
    <p:sldId id="509" r:id="rId179"/>
    <p:sldId id="510" r:id="rId180"/>
    <p:sldId id="511" r:id="rId181"/>
    <p:sldId id="512" r:id="rId182"/>
    <p:sldId id="455" r:id="rId183"/>
    <p:sldId id="597" r:id="rId184"/>
  </p:sldIdLst>
  <p:sldSz cx="12192000" cy="6858000"/>
  <p:notesSz cx="6858000" cy="9144000"/>
  <p:defaultTex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75428" autoAdjust="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7" Type="http://schemas.openxmlformats.org/officeDocument/2006/relationships/tableStyles" Target="tableStyles.xml"/><Relationship Id="rId186" Type="http://schemas.openxmlformats.org/officeDocument/2006/relationships/viewProps" Target="viewProps.xml"/><Relationship Id="rId185" Type="http://schemas.openxmlformats.org/officeDocument/2006/relationships/presProps" Target="presProps.xml"/><Relationship Id="rId184" Type="http://schemas.openxmlformats.org/officeDocument/2006/relationships/slide" Target="slides/slide175.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B3758-0345-4DA5-89F4-05FFC99325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9D9F6A-8624-4181-8D13-5EBC09FE3A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这里的“数据”假定为狭隘的元组数据。</a:t>
            </a:r>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属性一般按照建表时的顺序存储，可以调整。</a:t>
            </a:r>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HBASE, CASSANDRA, LEVELDB, ROCKSDB</a:t>
            </a:r>
            <a:r>
              <a:rPr lang="zh-CN" altLang="en-US" dirty="0"/>
              <a:t>等</a:t>
            </a:r>
            <a:r>
              <a:rPr lang="en-US" altLang="zh-CN" dirty="0" err="1"/>
              <a:t>nosql</a:t>
            </a:r>
            <a:r>
              <a:rPr lang="zh-CN" altLang="en-US" dirty="0"/>
              <a:t>数据库采用此类存储方案。</a:t>
            </a:r>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可以查询</a:t>
            </a:r>
            <a:r>
              <a:rPr lang="en-US" altLang="zh-CN" dirty="0"/>
              <a:t>DBMS</a:t>
            </a:r>
            <a:r>
              <a:rPr lang="zh-CN" altLang="en-US" dirty="0"/>
              <a:t>内控部的</a:t>
            </a:r>
            <a:r>
              <a:rPr lang="en-US" altLang="zh-CN" dirty="0"/>
              <a:t>INFORMATION_SCHEMA</a:t>
            </a:r>
            <a:r>
              <a:rPr lang="zh-CN" altLang="en-US" dirty="0"/>
              <a:t>目录来获取数据库信息，</a:t>
            </a:r>
            <a:r>
              <a:rPr lang="en-US" altLang="zh-CN" dirty="0"/>
              <a:t>ANSI</a:t>
            </a:r>
            <a:r>
              <a:rPr lang="zh-CN" altLang="en-US" dirty="0"/>
              <a:t>标准提供所有的</a:t>
            </a:r>
            <a:r>
              <a:rPr lang="en-US" altLang="zh-CN" dirty="0"/>
              <a:t>table</a:t>
            </a:r>
            <a:r>
              <a:rPr lang="zh-CN" altLang="en-US" dirty="0"/>
              <a:t>、</a:t>
            </a:r>
            <a:r>
              <a:rPr lang="en-US" altLang="zh-CN" dirty="0"/>
              <a:t>view</a:t>
            </a:r>
            <a:r>
              <a:rPr lang="zh-CN" altLang="en-US" dirty="0"/>
              <a:t>、</a:t>
            </a:r>
            <a:r>
              <a:rPr lang="en-US" altLang="zh-CN" dirty="0"/>
              <a:t>column</a:t>
            </a:r>
            <a:r>
              <a:rPr lang="zh-CN" altLang="en-US" dirty="0"/>
              <a:t>、</a:t>
            </a:r>
            <a:r>
              <a:rPr lang="en-US" altLang="zh-CN" dirty="0"/>
              <a:t>procedure</a:t>
            </a:r>
            <a:r>
              <a:rPr lang="zh-CN" altLang="en-US" dirty="0"/>
              <a:t>的只读视图。</a:t>
            </a:r>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72210" rtl="0" eaLnBrk="1" fontAlgn="auto" latinLnBrk="0" hangingPunct="1">
              <a:lnSpc>
                <a:spcPct val="100000"/>
              </a:lnSpc>
              <a:spcBef>
                <a:spcPts val="0"/>
              </a:spcBef>
              <a:spcAft>
                <a:spcPts val="0"/>
              </a:spcAft>
              <a:buClrTx/>
              <a:buSzTx/>
              <a:buFontTx/>
              <a:buNone/>
              <a:defRPr/>
            </a:pPr>
            <a:fld id="{9D183639-5382-4069-92C4-98A91733FB0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anose="02020603050405020304" pitchFamily="18" charset="0"/>
                <a:ea typeface="宋体" pitchFamily="2" charset="-122"/>
                <a:cs typeface="+mn-cs"/>
              </a:rPr>
              <a:t>如果需要对数据库进行读写操作，</a:t>
            </a:r>
            <a:r>
              <a:rPr lang="en-US" altLang="zh-CN" sz="1200" dirty="0">
                <a:effectLst/>
                <a:latin typeface="Times New Roman" panose="02020603050405020304" pitchFamily="18" charset="0"/>
                <a:ea typeface="宋体" pitchFamily="2" charset="-122"/>
              </a:rPr>
              <a:t>DBMS</a:t>
            </a:r>
            <a:r>
              <a:rPr kumimoji="1" lang="zh-CN" altLang="zh-CN" sz="1200" kern="1200" dirty="0">
                <a:solidFill>
                  <a:schemeClr val="tx1"/>
                </a:solidFill>
                <a:effectLst/>
                <a:latin typeface="Times New Roman" panose="02020603050405020304" pitchFamily="18" charset="0"/>
                <a:ea typeface="宋体" pitchFamily="2" charset="-122"/>
                <a:cs typeface="+mn-cs"/>
              </a:rPr>
              <a:t>需要先将数据从磁盘读取到内存中的缓冲池内，缓冲池管理器负责在磁盘和内存之间以页为单位进行数据交换。执行引擎在语句处理过程中需要使用某个数据页时，会向缓冲池提出请求，缓冲池管理器负责将该页</a:t>
            </a:r>
            <a:r>
              <a:rPr kumimoji="1" lang="zh-CN" altLang="en-US" sz="1200" kern="1200" dirty="0">
                <a:solidFill>
                  <a:schemeClr val="tx1"/>
                </a:solidFill>
                <a:effectLst/>
                <a:latin typeface="Times New Roman" panose="02020603050405020304" pitchFamily="18" charset="0"/>
                <a:ea typeface="宋体" pitchFamily="2" charset="-122"/>
                <a:cs typeface="+mn-cs"/>
              </a:rPr>
              <a:t>从磁盘</a:t>
            </a:r>
            <a:r>
              <a:rPr kumimoji="1" lang="zh-CN" altLang="zh-CN" sz="1200" kern="1200" dirty="0">
                <a:solidFill>
                  <a:schemeClr val="tx1"/>
                </a:solidFill>
                <a:effectLst/>
                <a:latin typeface="Times New Roman" panose="02020603050405020304" pitchFamily="18" charset="0"/>
                <a:ea typeface="宋体" pitchFamily="2" charset="-122"/>
                <a:cs typeface="+mn-cs"/>
              </a:rPr>
              <a:t>读入内存，并向执行引擎提供该页在内存中的指针。当执行引擎操作那部分内存时，缓冲池管理器必须确保该页面始终驻留在那片内存区域中。</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是否有必要讲？</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资料少，难以展开。</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DBMS</a:t>
            </a:r>
            <a:r>
              <a:rPr lang="zh-CN" altLang="en-US" dirty="0"/>
              <a:t>中最常用</a:t>
            </a:r>
            <a:r>
              <a:rPr lang="en-US" altLang="zh-CN" dirty="0"/>
              <a:t>LRU-2</a:t>
            </a:r>
            <a:r>
              <a:rPr lang="zh-CN" altLang="en-US" dirty="0"/>
              <a:t>算法。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72210" rtl="0" eaLnBrk="1" fontAlgn="auto" latinLnBrk="0" hangingPunct="1">
              <a:lnSpc>
                <a:spcPct val="100000"/>
              </a:lnSpc>
              <a:spcBef>
                <a:spcPts val="0"/>
              </a:spcBef>
              <a:spcAft>
                <a:spcPts val="0"/>
              </a:spcAft>
              <a:buClrTx/>
              <a:buSzTx/>
              <a:buFontTx/>
              <a:buNone/>
              <a:defRPr/>
            </a:pPr>
            <a:fld id="{9D183639-5382-4069-92C4-98A91733FB0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zh-CN" dirty="0"/>
              <a:t>函数的输出是确定的。相同的搜索键值应该总是生成相同的散列值。</a:t>
            </a:r>
            <a:endParaRPr lang="zh-CN" altLang="zh-CN" dirty="0"/>
          </a:p>
          <a:p>
            <a:pPr lvl="1"/>
            <a:r>
              <a:rPr lang="zh-CN" altLang="zh-CN" dirty="0"/>
              <a:t>输出值的分布是随机且均匀的。散列函数应该表现为随机的，即散列值不应与搜索键的任何外部可见的排序相关，且不管搜索键值实际怎样分布，每个桶应分配到的记录数应该几乎相同。</a:t>
            </a:r>
            <a:endParaRPr lang="zh-CN" altLang="zh-CN" dirty="0"/>
          </a:p>
          <a:p>
            <a:pPr lvl="1"/>
            <a:r>
              <a:rPr lang="zh-CN" altLang="zh-CN" dirty="0"/>
              <a:t>易于计算。散列函数的执行时间不能太长，因为它需要执行很多次。</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问题：桶链表长度可能不断增长，影响性能。</a:t>
            </a:r>
            <a:endParaRPr lang="en-US" altLang="zh-CN" dirty="0"/>
          </a:p>
          <a:p>
            <a:r>
              <a:rPr lang="zh-CN" altLang="en-US" dirty="0"/>
              <a:t>为判断某个</a:t>
            </a:r>
            <a:r>
              <a:rPr lang="en-US" altLang="zh-CN" dirty="0"/>
              <a:t>key</a:t>
            </a:r>
            <a:r>
              <a:rPr lang="zh-CN" altLang="en-US" dirty="0"/>
              <a:t>值是否存在，需要</a:t>
            </a:r>
            <a:r>
              <a:rPr lang="en-US" altLang="zh-CN" dirty="0"/>
              <a:t>hash</a:t>
            </a:r>
            <a:r>
              <a:rPr lang="zh-CN" altLang="en-US" dirty="0"/>
              <a:t>到其桶指针，然后扫描全链。</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DB126A5-168A-4B7A-B64C-980FBAFB82DB}" type="slidenum">
              <a:rPr kumimoji="1" lang="en-US" altLang="zh-CN" sz="1200" b="0" i="0" u="none" strike="noStrike" kern="1200" cap="none" spc="0" normalizeH="0" baseline="0" noProof="0" smtClean="0">
                <a:ln>
                  <a:noFill/>
                </a:ln>
                <a:solidFill>
                  <a:srgbClr val="000000"/>
                </a:solidFill>
                <a:effectLst/>
                <a:uLnTx/>
                <a:uFillTx/>
                <a:latin typeface="Verdana" panose="020B0604030504040204" pitchFamily="34" charset="0"/>
                <a:ea typeface="宋体" pitchFamily="2" charset="-122"/>
                <a:cs typeface="+mn-cs"/>
              </a:rPr>
            </a:fld>
            <a:endParaRPr kumimoji="1" lang="en-US" altLang="zh-CN" sz="1200" b="0" i="0" u="none" strike="noStrike" kern="1200" cap="none" spc="0" normalizeH="0" baseline="0" noProof="0">
              <a:ln>
                <a:noFill/>
              </a:ln>
              <a:solidFill>
                <a:srgbClr val="000000"/>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172210" rtl="0" eaLnBrk="1" fontAlgn="auto" latinLnBrk="0" hangingPunct="1">
              <a:lnSpc>
                <a:spcPct val="100000"/>
              </a:lnSpc>
              <a:spcBef>
                <a:spcPts val="0"/>
              </a:spcBef>
              <a:spcAft>
                <a:spcPts val="0"/>
              </a:spcAft>
              <a:buClrTx/>
              <a:buSzTx/>
              <a:buFontTx/>
              <a:buNone/>
              <a:defRPr/>
            </a:pPr>
            <a:fld id="{9D183639-5382-4069-92C4-98A91733FB0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嵌套循环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E2A0251-4BB9-4783-B3B6-2543E339A3C5}" type="slidenum">
              <a:rPr kumimoji="1" lang="zh-CN" altLang="en-US" sz="1200" b="0" i="0" u="none" strike="noStrike" kern="1200" cap="none" spc="0" normalizeH="0" baseline="0" noProof="0" smtClean="0">
                <a:ln>
                  <a:noFill/>
                </a:ln>
                <a:solidFill>
                  <a:prstClr val="black"/>
                </a:solidFill>
                <a:effectLst/>
                <a:uLnTx/>
                <a:uFillTx/>
                <a:latin typeface="Verdana" panose="020B0604030504040204" pitchFamily="34" charset="0"/>
                <a:ea typeface="宋体"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E2A0251-4BB9-4783-B3B6-2543E339A3C5}" type="slidenum">
              <a:rPr kumimoji="1" lang="zh-CN" altLang="en-US" sz="1200" b="0" i="0" u="none" strike="noStrike" kern="1200" cap="none" spc="0" normalizeH="0" baseline="0" noProof="0" smtClean="0">
                <a:ln>
                  <a:noFill/>
                </a:ln>
                <a:solidFill>
                  <a:prstClr val="black"/>
                </a:solidFill>
                <a:effectLst/>
                <a:uLnTx/>
                <a:uFillTx/>
                <a:latin typeface="Verdana" panose="020B0604030504040204" pitchFamily="34" charset="0"/>
                <a:ea typeface="宋体"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Verdana" panose="020B0604030504040204" pitchFamily="34" charset="0"/>
              <a:ea typeface="宋体"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9D9F6A-8624-4181-8D13-5EBC09FE3A2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a:xfrm>
            <a:off x="609600" y="6356351"/>
            <a:ext cx="2844800" cy="365125"/>
          </a:xfrm>
          <a:prstGeom prst="rect">
            <a:avLst/>
          </a:prstGeom>
        </p:spPr>
        <p:txBody>
          <a:bodyPr/>
          <a:lstStyle>
            <a:lvl1pPr>
              <a:defRPr/>
            </a:lvl1pPr>
          </a:lstStyle>
          <a:p>
            <a:fld id="{8D172A78-5711-4B0F-8B05-136BD15258B9}" type="datetime1">
              <a:rPr lang="zh-CN" altLang="en-US" smtClean="0"/>
            </a:fld>
            <a:endParaRPr lang="zh-CN" altLang="en-US"/>
          </a:p>
        </p:txBody>
      </p:sp>
      <p:sp>
        <p:nvSpPr>
          <p:cNvPr id="5" name="页脚占位符 18"/>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6" name="灯片编号占位符 26"/>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0" y="6356351"/>
            <a:ext cx="2844800" cy="365125"/>
          </a:xfrm>
          <a:prstGeom prst="rect">
            <a:avLst/>
          </a:prstGeom>
        </p:spPr>
        <p:txBody>
          <a:bodyPr/>
          <a:lstStyle>
            <a:lvl1pPr>
              <a:defRPr/>
            </a:lvl1pPr>
          </a:lstStyle>
          <a:p>
            <a:fld id="{36E7CE20-E93F-4F88-83B7-771546DF8AB7}" type="datetime1">
              <a:rPr lang="zh-CN" altLang="en-US" smtClean="0"/>
            </a:fld>
            <a:endParaRPr lang="zh-CN" altLang="en-US"/>
          </a:p>
        </p:txBody>
      </p:sp>
      <p:sp>
        <p:nvSpPr>
          <p:cNvPr id="5" name="页脚占位符 21"/>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6"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a:xfrm>
            <a:off x="609600" y="914402"/>
            <a:ext cx="8026400" cy="5211763"/>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0" y="6356351"/>
            <a:ext cx="2844800" cy="365125"/>
          </a:xfrm>
          <a:prstGeom prst="rect">
            <a:avLst/>
          </a:prstGeom>
        </p:spPr>
        <p:txBody>
          <a:bodyPr/>
          <a:lstStyle>
            <a:lvl1pPr>
              <a:defRPr/>
            </a:lvl1pPr>
          </a:lstStyle>
          <a:p>
            <a:fld id="{6400F2D8-775E-4F9F-BA17-805F277A2AB6}" type="datetime1">
              <a:rPr lang="zh-CN" altLang="en-US" smtClean="0"/>
            </a:fld>
            <a:endParaRPr lang="zh-CN" altLang="en-US"/>
          </a:p>
        </p:txBody>
      </p:sp>
      <p:sp>
        <p:nvSpPr>
          <p:cNvPr id="5" name="页脚占位符 21"/>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6"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fld id="{E4ECD062-4C15-4864-BC55-1360836007EA}" type="datetime1">
              <a:rPr lang="zh-CN" altLang="en-US" smtClean="0"/>
            </a:fld>
            <a:endParaRPr lang="zh-CN" altLang="en-US"/>
          </a:p>
        </p:txBody>
      </p:sp>
      <p:sp>
        <p:nvSpPr>
          <p:cNvPr id="19" name="页脚占位符 18"/>
          <p:cNvSpPr>
            <a:spLocks noGrp="1"/>
          </p:cNvSpPr>
          <p:nvPr>
            <p:ph type="ftr" sz="quarter" idx="11"/>
          </p:nvPr>
        </p:nvSpPr>
        <p:spPr/>
        <p:txBody>
          <a:bodyPr/>
          <a:lstStyle/>
          <a:p>
            <a:endParaRPr lang="zh-CN" altLang="en-US"/>
          </a:p>
        </p:txBody>
      </p:sp>
      <p:sp>
        <p:nvSpPr>
          <p:cNvPr id="27" name="灯片编号占位符 26"/>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hasCustomPrompt="1"/>
          </p:nvPr>
        </p:nvSpPr>
        <p:spPr/>
        <p:txBody>
          <a:body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9B4C3630-9F4D-4A9F-BFAC-0060D1D20DA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1" hasCustomPrompt="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编辑母版文本样式</a:t>
            </a:r>
            <a:endParaRPr kumimoji="0" lang="zh-CN" altLang="en-US"/>
          </a:p>
        </p:txBody>
      </p:sp>
      <p:sp>
        <p:nvSpPr>
          <p:cNvPr id="4" name="日期占位符 3"/>
          <p:cNvSpPr>
            <a:spLocks noGrp="1"/>
          </p:cNvSpPr>
          <p:nvPr>
            <p:ph type="dt" sz="half" idx="10"/>
          </p:nvPr>
        </p:nvSpPr>
        <p:spPr/>
        <p:txBody>
          <a:bodyPr/>
          <a:lstStyle/>
          <a:p>
            <a:fld id="{F9927F6B-84FC-4232-9777-964C160251B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hasCustomPrompt="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内容占位符 3"/>
          <p:cNvSpPr>
            <a:spLocks noGrp="1"/>
          </p:cNvSpPr>
          <p:nvPr>
            <p:ph sz="half" idx="2" hasCustomPrompt="1"/>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A95B23D6-C8C8-48AD-A5B3-D1A68B9C133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tIns="45720" anchor="b"/>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hasCustomPrompt="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编辑母版文本样式</a:t>
            </a:r>
            <a:endParaRPr kumimoji="0" lang="zh-CN" altLang="en-US"/>
          </a:p>
        </p:txBody>
      </p:sp>
      <p:sp>
        <p:nvSpPr>
          <p:cNvPr id="4" name="文本占位符 3"/>
          <p:cNvSpPr>
            <a:spLocks noGrp="1"/>
          </p:cNvSpPr>
          <p:nvPr>
            <p:ph type="body" sz="half" idx="3" hasCustomPrompt="1"/>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编辑母版文本样式</a:t>
            </a:r>
            <a:endParaRPr kumimoji="0" lang="zh-CN" altLang="en-US"/>
          </a:p>
        </p:txBody>
      </p:sp>
      <p:sp>
        <p:nvSpPr>
          <p:cNvPr id="5" name="内容占位符 4"/>
          <p:cNvSpPr>
            <a:spLocks noGrp="1"/>
          </p:cNvSpPr>
          <p:nvPr>
            <p:ph sz="quarter" idx="2" hasCustomPrompt="1"/>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6" name="内容占位符 5"/>
          <p:cNvSpPr>
            <a:spLocks noGrp="1"/>
          </p:cNvSpPr>
          <p:nvPr>
            <p:ph sz="quarter" idx="4" hasCustomPrompt="1"/>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B402DEA0-5EBA-43C4-967C-BFE8F5338853}"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FA6B305E-B796-4D64-87CE-AEFE885BAF7B}"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767283-CE84-4116-8C0D-28DAB3002758}"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a:t>单击此处编辑母版标题样式</a:t>
            </a:r>
            <a:endParaRPr kumimoji="0" lang="en-US"/>
          </a:p>
        </p:txBody>
      </p:sp>
      <p:sp>
        <p:nvSpPr>
          <p:cNvPr id="3" name="文本占位符 2"/>
          <p:cNvSpPr>
            <a:spLocks noGrp="1"/>
          </p:cNvSpPr>
          <p:nvPr>
            <p:ph type="body" idx="2" hasCustomPrompt="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a:t>编辑母版文本样式</a:t>
            </a:r>
            <a:endParaRPr kumimoji="0" lang="zh-CN" altLang="en-US"/>
          </a:p>
        </p:txBody>
      </p:sp>
      <p:sp>
        <p:nvSpPr>
          <p:cNvPr id="4" name="内容占位符 3"/>
          <p:cNvSpPr>
            <a:spLocks noGrp="1"/>
          </p:cNvSpPr>
          <p:nvPr>
            <p:ph sz="half" idx="1" hasCustomPrompt="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E9A5392B-F903-4202-977E-2CF59BB981B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9" name="单圆角矩形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12" name="直角三角形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400"/>
          </a:p>
        </p:txBody>
      </p:sp>
      <p:sp>
        <p:nvSpPr>
          <p:cNvPr id="2" name="标题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zh-CN" altLang="en-US"/>
              <a:t>单击此处编辑母版标题样式</a:t>
            </a:r>
            <a:endParaRPr kumimoji="0" lang="en-US"/>
          </a:p>
        </p:txBody>
      </p:sp>
      <p:sp>
        <p:nvSpPr>
          <p:cNvPr id="4" name="文本占位符 3"/>
          <p:cNvSpPr>
            <a:spLocks noGrp="1"/>
          </p:cNvSpPr>
          <p:nvPr>
            <p:ph type="body" sz="half" idx="2" hasCustomPrompt="1"/>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a:t>编辑母版文本样式</a:t>
            </a:r>
            <a:endParaRPr kumimoji="0" lang="zh-CN" altLang="en-US"/>
          </a:p>
        </p:txBody>
      </p:sp>
      <p:sp>
        <p:nvSpPr>
          <p:cNvPr id="5" name="日期占位符 4"/>
          <p:cNvSpPr>
            <a:spLocks noGrp="1"/>
          </p:cNvSpPr>
          <p:nvPr>
            <p:ph type="dt" sz="half" idx="10"/>
          </p:nvPr>
        </p:nvSpPr>
        <p:spPr/>
        <p:txBody>
          <a:bodyPr/>
          <a:lstStyle/>
          <a:p>
            <a:fld id="{62A159CC-2411-41BE-8FED-3CB7A1E4F0D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a:xfrm>
            <a:off x="10769600" y="6356351"/>
            <a:ext cx="812800" cy="365125"/>
          </a:xfrm>
        </p:spPr>
        <p:txBody>
          <a:bodyPr/>
          <a:lstStyle/>
          <a:p>
            <a:fld id="{1F1FF094-DA77-43DC-A05F-B7319A65C8B0}" type="slidenum">
              <a:rPr lang="zh-CN" altLang="en-US" smtClean="0"/>
            </a:fld>
            <a:endParaRPr lang="zh-CN" altLang="en-US"/>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a:t>单击图标添加图片</a:t>
            </a:r>
            <a:endParaRPr kumimoji="0" lang="en-US" dirty="0"/>
          </a:p>
        </p:txBody>
      </p:sp>
      <p:sp>
        <p:nvSpPr>
          <p:cNvPr id="10" name="任意多边形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2400">
              <a:solidFill>
                <a:schemeClr val="tx1"/>
              </a:solidFill>
              <a:latin typeface="+mn-lt"/>
              <a:ea typeface="+mn-ea"/>
              <a:cs typeface="+mn-cs"/>
            </a:endParaRPr>
          </a:p>
        </p:txBody>
      </p:sp>
      <p:sp>
        <p:nvSpPr>
          <p:cNvPr id="11" name="任意多边形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2400">
              <a:solidFill>
                <a:schemeClr val="tx1"/>
              </a:solidFill>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hasCustomPrompt="1"/>
          </p:nvPr>
        </p:nvSpPr>
        <p:spPr/>
        <p:txBody>
          <a:bodyPr vert="eaVert"/>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760C797B-3169-467B-9E0A-A7E06EB9505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hasCustomPrompt="1"/>
          </p:nvPr>
        </p:nvSpPr>
        <p:spPr>
          <a:xfrm>
            <a:off x="609600" y="914402"/>
            <a:ext cx="8026400" cy="5211763"/>
          </a:xfrm>
        </p:spPr>
        <p:txBody>
          <a:bodyPr vert="eaVert"/>
          <a:lstStyle/>
          <a:p>
            <a:pPr lvl="0" eaLnBrk="1" latinLnBrk="0" hangingPunct="1"/>
            <a:r>
              <a:rPr lang="zh-CN" altLang="en-US"/>
              <a:t>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3ABA4F91-C56E-4ADD-B2B2-53CEB6561D4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1FF094-DA77-43DC-A05F-B7319A65C8B0}"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1"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a:xfrm>
            <a:off x="609601" y="6356352"/>
            <a:ext cx="2844800" cy="365125"/>
          </a:xfrm>
          <a:prstGeom prst="rect">
            <a:avLst/>
          </a:prstGeom>
        </p:spPr>
        <p:txBody>
          <a:bodyPr/>
          <a:lstStyle>
            <a:lvl1pPr>
              <a:defRPr/>
            </a:lvl1pPr>
          </a:lstStyle>
          <a:p>
            <a:pPr>
              <a:defRPr/>
            </a:pPr>
            <a:fld id="{1C21E6C8-F6D6-40E9-84FF-751A3888FEE0}" type="datetime1">
              <a:rPr lang="zh-CN" altLang="en-US" smtClean="0"/>
            </a:fld>
            <a:endParaRPr lang="en-US" altLang="zh-CN"/>
          </a:p>
        </p:txBody>
      </p:sp>
      <p:sp>
        <p:nvSpPr>
          <p:cNvPr id="5" name="页脚占位符 18"/>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6" name="灯片编号占位符 26"/>
          <p:cNvSpPr>
            <a:spLocks noGrp="1"/>
          </p:cNvSpPr>
          <p:nvPr>
            <p:ph type="sldNum" sz="quarter" idx="12"/>
          </p:nvPr>
        </p:nvSpPr>
        <p:spPr/>
        <p:txBody>
          <a:bodyPr/>
          <a:lstStyle>
            <a:lvl1pPr>
              <a:defRPr/>
            </a:lvl1pPr>
          </a:lstStyle>
          <a:p>
            <a:pPr>
              <a:defRPr/>
            </a:pPr>
            <a:fld id="{370ED66F-2C00-4C65-AE9C-9D4D3469673E}"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37925980-E3D5-4A5F-AA3C-F05B25D60445}" type="datetime1">
              <a:rPr lang="zh-CN" altLang="en-US" smtClean="0"/>
            </a:fld>
            <a:endParaRPr lang="en-US" altLang="zh-CN"/>
          </a:p>
        </p:txBody>
      </p:sp>
      <p:sp>
        <p:nvSpPr>
          <p:cNvPr id="5"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B5257BD2-82AF-4553-8A1D-7A16DECA446F}"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7"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707137"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endParaRPr lang="zh-CN" altLang="en-US"/>
          </a:p>
        </p:txBody>
      </p:sp>
      <p:sp>
        <p:nvSpPr>
          <p:cNvPr id="4" name="日期占位符 3"/>
          <p:cNvSpPr>
            <a:spLocks noGrp="1"/>
          </p:cNvSpPr>
          <p:nvPr>
            <p:ph type="dt" sz="half" idx="10"/>
          </p:nvPr>
        </p:nvSpPr>
        <p:spPr>
          <a:xfrm>
            <a:off x="609601" y="6356352"/>
            <a:ext cx="2844800" cy="365125"/>
          </a:xfrm>
          <a:prstGeom prst="rect">
            <a:avLst/>
          </a:prstGeom>
        </p:spPr>
        <p:txBody>
          <a:bodyPr/>
          <a:lstStyle>
            <a:lvl1pPr>
              <a:defRPr/>
            </a:lvl1pPr>
          </a:lstStyle>
          <a:p>
            <a:pPr>
              <a:defRPr/>
            </a:pPr>
            <a:fld id="{92C35362-0766-4D60-B4C1-B59896645715}" type="datetime1">
              <a:rPr lang="zh-CN" altLang="en-US" smtClean="0"/>
            </a:fld>
            <a:endParaRPr lang="en-US" altLang="zh-CN"/>
          </a:p>
        </p:txBody>
      </p:sp>
      <p:sp>
        <p:nvSpPr>
          <p:cNvPr id="5" name="页脚占位符 4"/>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1E6E09E-B776-4F18-902B-278945BA0AD9}" type="slidenum">
              <a:rPr lang="en-US" altLang="zh-CN"/>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704088"/>
            <a:ext cx="10972800" cy="1143000"/>
          </a:xfrm>
        </p:spPr>
        <p:txBody>
          <a:bodyPr/>
          <a:lstStyle/>
          <a:p>
            <a:r>
              <a:rPr lang="zh-CN" altLang="en-US"/>
              <a:t>单击此处编辑母版标题样式</a:t>
            </a:r>
            <a:endParaRPr lang="en-US"/>
          </a:p>
        </p:txBody>
      </p:sp>
      <p:sp>
        <p:nvSpPr>
          <p:cNvPr id="3" name="内容占位符 2"/>
          <p:cNvSpPr>
            <a:spLocks noGrp="1"/>
          </p:cNvSpPr>
          <p:nvPr>
            <p:ph sz="half" idx="1" hasCustomPrompt="1"/>
          </p:nvPr>
        </p:nvSpPr>
        <p:spPr>
          <a:xfrm>
            <a:off x="609601"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hasCustomPrompt="1"/>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7FEF8B77-E9B4-4F7B-A52B-2F3B20068697}" type="datetime1">
              <a:rPr lang="zh-CN" altLang="en-US" smtClean="0"/>
            </a:fld>
            <a:endParaRPr lang="en-US" altLang="zh-CN"/>
          </a:p>
        </p:txBody>
      </p:sp>
      <p:sp>
        <p:nvSpPr>
          <p:cNvPr id="6"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BD5FF793-6027-49A1-ADC3-C0673322E305}" type="slidenum">
              <a:rPr lang="en-US" altLang="zh-CN"/>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1" y="704088"/>
            <a:ext cx="109728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4" name="文本占位符 3"/>
          <p:cNvSpPr>
            <a:spLocks noGrp="1"/>
          </p:cNvSpPr>
          <p:nvPr>
            <p:ph type="body" sz="half" idx="3" hasCustomPrompt="1"/>
          </p:nvPr>
        </p:nvSpPr>
        <p:spPr>
          <a:xfrm>
            <a:off x="6193367" y="1859759"/>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5" name="内容占位符 4"/>
          <p:cNvSpPr>
            <a:spLocks noGrp="1"/>
          </p:cNvSpPr>
          <p:nvPr>
            <p:ph sz="quarter" idx="2" hasCustomPrompt="1"/>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hasCustomPrompt="1"/>
          </p:nvPr>
        </p:nvSpPr>
        <p:spPr>
          <a:xfrm>
            <a:off x="6193367" y="2514600"/>
            <a:ext cx="5389033"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E336EFD6-601E-4365-9CD7-271BAED712AD}" type="datetime1">
              <a:rPr lang="zh-CN" altLang="en-US" smtClean="0"/>
            </a:fld>
            <a:endParaRPr lang="en-US" altLang="zh-CN"/>
          </a:p>
        </p:txBody>
      </p:sp>
      <p:sp>
        <p:nvSpPr>
          <p:cNvPr id="8"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9" name="灯片编号占位符 17"/>
          <p:cNvSpPr>
            <a:spLocks noGrp="1"/>
          </p:cNvSpPr>
          <p:nvPr>
            <p:ph type="sldNum" sz="quarter" idx="12"/>
          </p:nvPr>
        </p:nvSpPr>
        <p:spPr/>
        <p:txBody>
          <a:bodyPr/>
          <a:lstStyle>
            <a:lvl1pPr>
              <a:defRPr/>
            </a:lvl1pPr>
          </a:lstStyle>
          <a:p>
            <a:pPr>
              <a:defRPr/>
            </a:pPr>
            <a:fld id="{C773611F-9710-444A-8C32-D7D96CDB476C}" type="slidenum">
              <a:rPr lang="en-US" altLang="zh-CN"/>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F8BE3BE1-678A-4571-8269-CAA1096EC722}" type="datetime1">
              <a:rPr lang="zh-CN" altLang="en-US" smtClean="0"/>
            </a:fld>
            <a:endParaRPr lang="en-US" altLang="zh-CN"/>
          </a:p>
        </p:txBody>
      </p:sp>
      <p:sp>
        <p:nvSpPr>
          <p:cNvPr id="4"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F7387BF5-AFBF-445C-80BF-C0763F6AF16C}" type="slidenum">
              <a:rPr lang="en-US" altLang="zh-CN"/>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FDC763F4-72D3-437C-B55F-22B3DDBA86E0}" type="datetime1">
              <a:rPr lang="zh-CN" altLang="en-US" smtClean="0"/>
            </a:fld>
            <a:endParaRPr lang="en-US" altLang="zh-CN"/>
          </a:p>
        </p:txBody>
      </p:sp>
      <p:sp>
        <p:nvSpPr>
          <p:cNvPr id="3"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FC1012B3-DF50-45BB-8F61-514284FA658F}" type="slidenum">
              <a:rPr lang="en-US" altLang="zh-CN"/>
            </a:fld>
            <a:endParaRPr lang="en-US" altLang="zh-CN"/>
          </a:p>
        </p:txBody>
      </p:sp>
      <p:sp>
        <p:nvSpPr>
          <p:cNvPr id="5" name="TextBox 6"/>
          <p:cNvSpPr txBox="1"/>
          <p:nvPr/>
        </p:nvSpPr>
        <p:spPr>
          <a:xfrm>
            <a:off x="7251674" y="-17999"/>
            <a:ext cx="3735804"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en-US" altLang="zh-CN" sz="2400" i="1" dirty="0">
                <a:solidFill>
                  <a:srgbClr val="66CCFF"/>
                </a:solidFill>
                <a:effectLst>
                  <a:outerShdw blurRad="38100" dist="38100" dir="2700000" algn="tl">
                    <a:srgbClr val="000000">
                      <a:alpha val="43137"/>
                    </a:srgbClr>
                  </a:outerShdw>
                </a:effectLst>
              </a:rPr>
              <a:t>HUST-CS      PANPENG</a:t>
            </a:r>
            <a:endParaRPr lang="zh-CN" altLang="en-US" sz="2400"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lvl1pPr>
          </a:lstStyle>
          <a:p>
            <a:fld id="{2B314B90-FFAE-49E6-89E4-D527F7875CBD}" type="datetime1">
              <a:rPr lang="zh-CN" altLang="en-US" smtClean="0"/>
            </a:fld>
            <a:endParaRPr lang="zh-CN" altLang="en-US"/>
          </a:p>
        </p:txBody>
      </p:sp>
      <p:sp>
        <p:nvSpPr>
          <p:cNvPr id="5" name="页脚占位符 4"/>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hasCustomPrompt="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编辑母版文本样式</a:t>
            </a:r>
            <a:endParaRPr lang="zh-CN" altLang="en-US"/>
          </a:p>
        </p:txBody>
      </p:sp>
      <p:sp>
        <p:nvSpPr>
          <p:cNvPr id="4" name="内容占位符 3"/>
          <p:cNvSpPr>
            <a:spLocks noGrp="1"/>
          </p:cNvSpPr>
          <p:nvPr>
            <p:ph sz="half" idx="1" hasCustomPrompt="1"/>
          </p:nvPr>
        </p:nvSpPr>
        <p:spPr>
          <a:xfrm>
            <a:off x="4766734" y="1676400"/>
            <a:ext cx="6815666" cy="4572000"/>
          </a:xfrm>
        </p:spPr>
        <p:txBody>
          <a:bodyPr tIns="0"/>
          <a:lstStyle>
            <a:lvl1pPr>
              <a:defRPr sz="2800"/>
            </a:lvl1pPr>
            <a:lvl2pPr>
              <a:defRPr sz="2600"/>
            </a:lvl2pPr>
            <a:lvl3pPr>
              <a:defRPr sz="2400"/>
            </a:lvl3pPr>
            <a:lvl4pPr>
              <a:defRPr sz="20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70167CEB-036C-4B39-B303-3BBE71601A2D}" type="datetime1">
              <a:rPr lang="zh-CN" altLang="en-US" smtClean="0"/>
            </a:fld>
            <a:endParaRPr lang="en-US" altLang="zh-CN"/>
          </a:p>
        </p:txBody>
      </p:sp>
      <p:sp>
        <p:nvSpPr>
          <p:cNvPr id="6"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F52C9412-6C43-4CAB-810C-13883887DAE7}" type="slidenum">
              <a:rPr lang="en-US" altLang="zh-CN"/>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单圆角矩形 4"/>
          <p:cNvSpPr/>
          <p:nvPr/>
        </p:nvSpPr>
        <p:spPr>
          <a:xfrm rot="420000" flipV="1">
            <a:off x="4220634"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2400"/>
          </a:p>
        </p:txBody>
      </p:sp>
      <p:sp>
        <p:nvSpPr>
          <p:cNvPr id="6" name="直角三角形 5"/>
          <p:cNvSpPr/>
          <p:nvPr/>
        </p:nvSpPr>
        <p:spPr>
          <a:xfrm rot="420000" flipV="1">
            <a:off x="10672234" y="5359402"/>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2400"/>
          </a:p>
        </p:txBody>
      </p:sp>
      <p:sp>
        <p:nvSpPr>
          <p:cNvPr id="7" name="任意多边形 6"/>
          <p:cNvSpPr/>
          <p:nvPr/>
        </p:nvSpPr>
        <p:spPr bwMode="auto">
          <a:xfrm flipV="1">
            <a:off x="-12701"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8" name="任意多边形 7"/>
          <p:cNvSpPr/>
          <p:nvPr/>
        </p:nvSpPr>
        <p:spPr bwMode="auto">
          <a:xfrm flipV="1">
            <a:off x="5842001" y="6219827"/>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2" name="标题 1"/>
          <p:cNvSpPr>
            <a:spLocks noGrp="1"/>
          </p:cNvSpPr>
          <p:nvPr>
            <p:ph type="title"/>
          </p:nvPr>
        </p:nvSpPr>
        <p:spPr>
          <a:xfrm>
            <a:off x="812800" y="1176998"/>
            <a:ext cx="2950464"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hasCustomPrompt="1"/>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编辑母版文本样式</a:t>
            </a:r>
            <a:endParaRPr lang="zh-CN" altLang="en-US"/>
          </a:p>
        </p:txBody>
      </p:sp>
      <p:sp>
        <p:nvSpPr>
          <p:cNvPr id="3" name="图片占位符 2"/>
          <p:cNvSpPr>
            <a:spLocks noGrp="1"/>
          </p:cNvSpPr>
          <p:nvPr>
            <p:ph type="pic" idx="1"/>
          </p:nvPr>
        </p:nvSpPr>
        <p:spPr>
          <a:xfrm rot="420000">
            <a:off x="4647725"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a:xfrm>
            <a:off x="609601" y="6356352"/>
            <a:ext cx="2844800" cy="365125"/>
          </a:xfrm>
          <a:prstGeom prst="rect">
            <a:avLst/>
          </a:prstGeom>
        </p:spPr>
        <p:txBody>
          <a:bodyPr/>
          <a:lstStyle>
            <a:lvl1pPr>
              <a:defRPr/>
            </a:lvl1pPr>
          </a:lstStyle>
          <a:p>
            <a:pPr>
              <a:defRPr/>
            </a:pPr>
            <a:fld id="{4C756A82-853D-4DD9-A7C3-3E0F09FB9102}" type="datetime1">
              <a:rPr lang="zh-CN" altLang="en-US" smtClean="0"/>
            </a:fld>
            <a:endParaRPr lang="en-US" altLang="zh-CN"/>
          </a:p>
        </p:txBody>
      </p:sp>
      <p:sp>
        <p:nvSpPr>
          <p:cNvPr id="10" name="页脚占位符 5"/>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11" name="灯片编号占位符 6"/>
          <p:cNvSpPr>
            <a:spLocks noGrp="1"/>
          </p:cNvSpPr>
          <p:nvPr>
            <p:ph type="sldNum" sz="quarter" idx="12"/>
          </p:nvPr>
        </p:nvSpPr>
        <p:spPr>
          <a:xfrm>
            <a:off x="10769600" y="6356352"/>
            <a:ext cx="812800" cy="365125"/>
          </a:xfrm>
        </p:spPr>
        <p:txBody>
          <a:bodyPr/>
          <a:lstStyle>
            <a:lvl1pPr>
              <a:defRPr/>
            </a:lvl1pPr>
          </a:lstStyle>
          <a:p>
            <a:pPr>
              <a:defRPr/>
            </a:pPr>
            <a:fld id="{7779EC23-7E97-453B-B09F-31C5B6980747}" type="slidenum">
              <a:rPr lang="en-US" altLang="zh-CN"/>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1B9609C6-0610-4EE9-9EA7-2BC74F639D50}" type="datetime1">
              <a:rPr lang="zh-CN" altLang="en-US" smtClean="0"/>
            </a:fld>
            <a:endParaRPr lang="en-US" altLang="zh-CN"/>
          </a:p>
        </p:txBody>
      </p:sp>
      <p:sp>
        <p:nvSpPr>
          <p:cNvPr id="5"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F9682027-B78C-4047-B903-7F411BA644E5}" type="slidenum">
              <a:rPr lang="en-US" altLang="zh-CN"/>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a:xfrm>
            <a:off x="609601" y="914402"/>
            <a:ext cx="8026400" cy="5211763"/>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1" y="6356352"/>
            <a:ext cx="2844800" cy="365125"/>
          </a:xfrm>
          <a:prstGeom prst="rect">
            <a:avLst/>
          </a:prstGeom>
        </p:spPr>
        <p:txBody>
          <a:bodyPr/>
          <a:lstStyle>
            <a:lvl1pPr>
              <a:defRPr/>
            </a:lvl1pPr>
          </a:lstStyle>
          <a:p>
            <a:pPr>
              <a:defRPr/>
            </a:pPr>
            <a:fld id="{2A533175-1A2F-4281-A803-DB1B0D1DF9AC}" type="datetime1">
              <a:rPr lang="zh-CN" altLang="en-US" smtClean="0"/>
            </a:fld>
            <a:endParaRPr lang="en-US" altLang="zh-CN"/>
          </a:p>
        </p:txBody>
      </p:sp>
      <p:sp>
        <p:nvSpPr>
          <p:cNvPr id="5" name="页脚占位符 21"/>
          <p:cNvSpPr>
            <a:spLocks noGrp="1"/>
          </p:cNvSpPr>
          <p:nvPr>
            <p:ph type="ftr" sz="quarter" idx="11"/>
          </p:nvPr>
        </p:nvSpPr>
        <p:spPr>
          <a:xfrm>
            <a:off x="3556000" y="6356352"/>
            <a:ext cx="4470400" cy="365125"/>
          </a:xfrm>
          <a:prstGeom prst="rect">
            <a:avLst/>
          </a:prstGeom>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6B155792-FA35-41A7-B606-10D28B861213}" type="slidenum">
              <a:rPr lang="en-US" altLang="zh-CN"/>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副标题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日期占位符 29"/>
          <p:cNvSpPr>
            <a:spLocks noGrp="1"/>
          </p:cNvSpPr>
          <p:nvPr>
            <p:ph type="dt" sz="half" idx="10"/>
          </p:nvPr>
        </p:nvSpPr>
        <p:spPr>
          <a:xfrm>
            <a:off x="609600" y="6356351"/>
            <a:ext cx="2844800" cy="365125"/>
          </a:xfrm>
          <a:prstGeom prst="rect">
            <a:avLst/>
          </a:prstGeom>
        </p:spPr>
        <p:txBody>
          <a:bodyPr/>
          <a:lstStyle>
            <a:lvl1pPr>
              <a:defRPr/>
            </a:lvl1pPr>
          </a:lstStyle>
          <a:p>
            <a:pPr>
              <a:defRPr/>
            </a:pPr>
            <a:fld id="{D98A2B4B-B01F-470B-9D96-F6E151C28F68}" type="datetime1">
              <a:rPr lang="zh-CN" altLang="en-US" smtClean="0"/>
            </a:fld>
            <a:endParaRPr lang="en-US" altLang="zh-CN"/>
          </a:p>
        </p:txBody>
      </p:sp>
      <p:sp>
        <p:nvSpPr>
          <p:cNvPr id="5" name="页脚占位符 18"/>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6" name="灯片编号占位符 26"/>
          <p:cNvSpPr>
            <a:spLocks noGrp="1"/>
          </p:cNvSpPr>
          <p:nvPr>
            <p:ph type="sldNum" sz="quarter" idx="12"/>
          </p:nvPr>
        </p:nvSpPr>
        <p:spPr/>
        <p:txBody>
          <a:bodyPr/>
          <a:lstStyle>
            <a:lvl1pPr>
              <a:defRPr/>
            </a:lvl1pPr>
          </a:lstStyle>
          <a:p>
            <a:pPr>
              <a:defRPr/>
            </a:pPr>
            <a:fld id="{2DD1D052-2445-434C-8FE0-299C1DAFA0FD}" type="slidenum">
              <a:rPr lang="zh-CN" altLang="en-US" smtClean="0"/>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en-US" dirty="0"/>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灯片编号占位符 17"/>
          <p:cNvSpPr>
            <a:spLocks noGrp="1"/>
          </p:cNvSpPr>
          <p:nvPr>
            <p:ph type="sldNum" sz="quarter" idx="12"/>
          </p:nvPr>
        </p:nvSpPr>
        <p:spPr/>
        <p:txBody>
          <a:bodyPr/>
          <a:lstStyle>
            <a:lvl1pPr>
              <a:defRPr/>
            </a:lvl1pPr>
          </a:lstStyle>
          <a:p>
            <a:pPr>
              <a:defRPr/>
            </a:pPr>
            <a:fld id="{BCABB3B7-40FC-498F-90D6-69ECBA7F181C}" type="slidenum">
              <a:rPr lang="zh-CN" altLang="en-US" smtClean="0"/>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编辑母版文本样式</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7E46FBA7-85A5-4A4F-9AE6-0ABC9B55816D}" type="datetime1">
              <a:rPr lang="zh-CN" altLang="en-US" smtClean="0"/>
            </a:fld>
            <a:endParaRPr lang="en-US" altLang="zh-CN"/>
          </a:p>
        </p:txBody>
      </p:sp>
      <p:sp>
        <p:nvSpPr>
          <p:cNvPr id="5" name="页脚占位符 4"/>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4F5129B-BA46-4AE6-A50B-33BD0D33F6DB}" type="slidenum">
              <a:rPr lang="zh-CN" altLang="en-US" smtClean="0"/>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lang="zh-CN" altLang="en-US"/>
              <a:t>单击此处编辑母版标题样式</a:t>
            </a:r>
            <a:endParaRPr lang="en-US"/>
          </a:p>
        </p:txBody>
      </p:sp>
      <p:sp>
        <p:nvSpPr>
          <p:cNvPr id="3" name="内容占位符 2"/>
          <p:cNvSpPr>
            <a:spLocks noGrp="1"/>
          </p:cNvSpPr>
          <p:nvPr>
            <p:ph sz="half" idx="1" hasCustomPrompt="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hasCustomPrompt="1"/>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A425B23E-8B3E-4B2F-ABEE-8FA697F93FD0}" type="datetime1">
              <a:rPr lang="zh-CN" altLang="en-US" smtClean="0"/>
            </a:fld>
            <a:endParaRPr lang="en-US" altLang="zh-CN"/>
          </a:p>
        </p:txBody>
      </p:sp>
      <p:sp>
        <p:nvSpPr>
          <p:cNvPr id="6"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8C4E34D7-5BEF-410D-A7A0-AD3BF805B802}" type="slidenum">
              <a:rPr lang="zh-CN" altLang="en-US" smtClean="0"/>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4" name="文本占位符 3"/>
          <p:cNvSpPr>
            <a:spLocks noGrp="1"/>
          </p:cNvSpPr>
          <p:nvPr>
            <p:ph type="body" sz="half" idx="3" hasCustomPrompt="1"/>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5" name="内容占位符 4"/>
          <p:cNvSpPr>
            <a:spLocks noGrp="1"/>
          </p:cNvSpPr>
          <p:nvPr>
            <p:ph sz="quarter" idx="2" hasCustomPrompt="1"/>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hasCustomPrompt="1"/>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E19115C1-9169-4CFA-8DC6-BFFDF7C659B8}" type="datetime1">
              <a:rPr lang="zh-CN" altLang="en-US" smtClean="0"/>
            </a:fld>
            <a:endParaRPr lang="en-US" altLang="zh-CN"/>
          </a:p>
        </p:txBody>
      </p:sp>
      <p:sp>
        <p:nvSpPr>
          <p:cNvPr id="8"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9" name="灯片编号占位符 17"/>
          <p:cNvSpPr>
            <a:spLocks noGrp="1"/>
          </p:cNvSpPr>
          <p:nvPr>
            <p:ph type="sldNum" sz="quarter" idx="12"/>
          </p:nvPr>
        </p:nvSpPr>
        <p:spPr/>
        <p:txBody>
          <a:bodyPr/>
          <a:lstStyle>
            <a:lvl1pPr>
              <a:defRPr/>
            </a:lvl1pPr>
          </a:lstStyle>
          <a:p>
            <a:pPr>
              <a:defRPr/>
            </a:pPr>
            <a:fld id="{60A039B3-F2F0-444C-AE8A-DBAFA8DBAF4D}" type="slidenum">
              <a:rPr lang="zh-CN" altLang="en-US" smtClean="0"/>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A6612A56-AF85-46C1-9E97-A6E179E683FC}" type="datetime1">
              <a:rPr lang="zh-CN" altLang="en-US" smtClean="0"/>
            </a:fld>
            <a:endParaRPr lang="en-US" altLang="zh-CN"/>
          </a:p>
        </p:txBody>
      </p:sp>
      <p:sp>
        <p:nvSpPr>
          <p:cNvPr id="4"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50F44237-13B8-4098-A9A2-A81879BAB5A3}" type="slidenum">
              <a:rPr lang="zh-CN" altLang="en-US" smtClean="0"/>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p>
            <a:r>
              <a:rPr lang="zh-CN" altLang="en-US"/>
              <a:t>单击此处编辑母版标题样式</a:t>
            </a:r>
            <a:endParaRPr lang="en-US"/>
          </a:p>
        </p:txBody>
      </p:sp>
      <p:sp>
        <p:nvSpPr>
          <p:cNvPr id="3" name="内容占位符 2"/>
          <p:cNvSpPr>
            <a:spLocks noGrp="1"/>
          </p:cNvSpPr>
          <p:nvPr>
            <p:ph sz="half" idx="1" hasCustomPrompt="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内容占位符 3"/>
          <p:cNvSpPr>
            <a:spLocks noGrp="1"/>
          </p:cNvSpPr>
          <p:nvPr>
            <p:ph sz="half" idx="2" hasCustomPrompt="1"/>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396B68EB-8713-4472-8AB2-85B782DB9E6A}" type="datetime1">
              <a:rPr lang="zh-CN" altLang="en-US" smtClean="0"/>
            </a:fld>
            <a:endParaRPr lang="en-US" altLang="zh-CN"/>
          </a:p>
        </p:txBody>
      </p:sp>
      <p:sp>
        <p:nvSpPr>
          <p:cNvPr id="3"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325B0F45-12BC-4D02-B5EC-BFEA3AB24C25}" type="slidenum">
              <a:rPr lang="zh-CN" altLang="en-US" smtClean="0"/>
            </a:fld>
            <a:endParaRPr lang="en-US" altLang="zh-CN"/>
          </a:p>
        </p:txBody>
      </p:sp>
      <p:sp>
        <p:nvSpPr>
          <p:cNvPr id="5" name="TextBox 6"/>
          <p:cNvSpPr txBox="1"/>
          <p:nvPr/>
        </p:nvSpPr>
        <p:spPr>
          <a:xfrm>
            <a:off x="8026401" y="1"/>
            <a:ext cx="3094117"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部分参考</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hasCustomPrompt="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编辑母版文本样式</a:t>
            </a:r>
            <a:endParaRPr lang="zh-CN" altLang="en-US"/>
          </a:p>
        </p:txBody>
      </p:sp>
      <p:sp>
        <p:nvSpPr>
          <p:cNvPr id="4" name="内容占位符 3"/>
          <p:cNvSpPr>
            <a:spLocks noGrp="1"/>
          </p:cNvSpPr>
          <p:nvPr>
            <p:ph sz="half" idx="1" hasCustomPrompt="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706B34A0-7964-4720-8A94-619B7EA1D9A6}" type="datetime1">
              <a:rPr lang="zh-CN" altLang="en-US" smtClean="0"/>
            </a:fld>
            <a:endParaRPr lang="en-US" altLang="zh-CN"/>
          </a:p>
        </p:txBody>
      </p:sp>
      <p:sp>
        <p:nvSpPr>
          <p:cNvPr id="6"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0B84509E-9525-4B65-B061-AA26716DFEB4}" type="slidenum">
              <a:rPr lang="zh-CN" altLang="en-US" smtClean="0"/>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单圆角矩形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2400"/>
          </a:p>
        </p:txBody>
      </p:sp>
      <p:sp>
        <p:nvSpPr>
          <p:cNvPr id="6" name="直角三角形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2400"/>
          </a:p>
        </p:txBody>
      </p:sp>
      <p:sp>
        <p:nvSpPr>
          <p:cNvPr id="7" name="任意多边形 6"/>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8" name="任意多边形 7"/>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2" name="标题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hasCustomPrompt="1"/>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编辑母版文本样式</a:t>
            </a:r>
            <a:endParaRPr lang="zh-CN" altLang="en-US"/>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a:xfrm>
            <a:off x="609600" y="6356351"/>
            <a:ext cx="2844800" cy="365125"/>
          </a:xfrm>
          <a:prstGeom prst="rect">
            <a:avLst/>
          </a:prstGeom>
        </p:spPr>
        <p:txBody>
          <a:bodyPr/>
          <a:lstStyle>
            <a:lvl1pPr>
              <a:defRPr/>
            </a:lvl1pPr>
          </a:lstStyle>
          <a:p>
            <a:pPr>
              <a:defRPr/>
            </a:pPr>
            <a:fld id="{E7B9469E-905C-48C9-BF3E-7576F8C609A4}" type="datetime1">
              <a:rPr lang="zh-CN" altLang="en-US" smtClean="0"/>
            </a:fld>
            <a:endParaRPr lang="en-US" altLang="zh-CN"/>
          </a:p>
        </p:txBody>
      </p:sp>
      <p:sp>
        <p:nvSpPr>
          <p:cNvPr id="10" name="页脚占位符 5"/>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11" name="灯片编号占位符 6"/>
          <p:cNvSpPr>
            <a:spLocks noGrp="1"/>
          </p:cNvSpPr>
          <p:nvPr>
            <p:ph type="sldNum" sz="quarter" idx="12"/>
          </p:nvPr>
        </p:nvSpPr>
        <p:spPr>
          <a:xfrm>
            <a:off x="10769600" y="6356351"/>
            <a:ext cx="812800" cy="365125"/>
          </a:xfrm>
        </p:spPr>
        <p:txBody>
          <a:bodyPr/>
          <a:lstStyle>
            <a:lvl1pPr>
              <a:defRPr/>
            </a:lvl1pPr>
          </a:lstStyle>
          <a:p>
            <a:pPr>
              <a:defRPr/>
            </a:pPr>
            <a:fld id="{4D53C63E-7CCF-4CB1-8983-190C7AF84CE1}" type="slidenum">
              <a:rPr lang="zh-CN" altLang="en-US" smtClean="0"/>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9B49C679-8571-40EF-A887-25051D5773AF}" type="datetime1">
              <a:rPr lang="zh-CN" altLang="en-US" smtClean="0"/>
            </a:fld>
            <a:endParaRPr lang="en-US" altLang="zh-CN"/>
          </a:p>
        </p:txBody>
      </p:sp>
      <p:sp>
        <p:nvSpPr>
          <p:cNvPr id="5"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90AF940A-384C-4881-846C-719C2F3E0525}" type="slidenum">
              <a:rPr lang="zh-CN" altLang="en-US" smtClean="0"/>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914402"/>
            <a:ext cx="2743200" cy="5211763"/>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hasCustomPrompt="1"/>
          </p:nvPr>
        </p:nvSpPr>
        <p:spPr>
          <a:xfrm>
            <a:off x="609600" y="914402"/>
            <a:ext cx="8026400" cy="5211763"/>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9"/>
          <p:cNvSpPr>
            <a:spLocks noGrp="1"/>
          </p:cNvSpPr>
          <p:nvPr>
            <p:ph type="dt" sz="half" idx="10"/>
          </p:nvPr>
        </p:nvSpPr>
        <p:spPr>
          <a:xfrm>
            <a:off x="609600" y="6356351"/>
            <a:ext cx="2844800" cy="365125"/>
          </a:xfrm>
          <a:prstGeom prst="rect">
            <a:avLst/>
          </a:prstGeom>
        </p:spPr>
        <p:txBody>
          <a:bodyPr/>
          <a:lstStyle>
            <a:lvl1pPr>
              <a:defRPr/>
            </a:lvl1pPr>
          </a:lstStyle>
          <a:p>
            <a:pPr>
              <a:defRPr/>
            </a:pPr>
            <a:fld id="{523B449D-40BA-4E91-8A9A-373E307755CB}" type="datetime1">
              <a:rPr lang="zh-CN" altLang="en-US" smtClean="0"/>
            </a:fld>
            <a:endParaRPr lang="en-US" altLang="zh-CN"/>
          </a:p>
        </p:txBody>
      </p:sp>
      <p:sp>
        <p:nvSpPr>
          <p:cNvPr id="5" name="页脚占位符 21"/>
          <p:cNvSpPr>
            <a:spLocks noGrp="1"/>
          </p:cNvSpPr>
          <p:nvPr>
            <p:ph type="ftr" sz="quarter" idx="11"/>
          </p:nvPr>
        </p:nvSpPr>
        <p:spPr>
          <a:xfrm>
            <a:off x="3556000" y="6356351"/>
            <a:ext cx="4470400" cy="365125"/>
          </a:xfrm>
          <a:prstGeom prst="rect">
            <a:avLst/>
          </a:prstGeom>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6B46C9EC-FB48-4366-8557-0E93B0B2AD47}" type="slidenum">
              <a:rPr lang="zh-CN" altLang="en-US" smtClean="0"/>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7200" b="1"/>
            </a:lvl1pPr>
          </a:lstStyle>
          <a:p>
            <a:r>
              <a:rPr lang="zh-CN" altLang="en-US"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dirty="0"/>
          </a:p>
        </p:txBody>
      </p:sp>
      <p:sp>
        <p:nvSpPr>
          <p:cNvPr id="4" name="日期占位符 3"/>
          <p:cNvSpPr>
            <a:spLocks noGrp="1"/>
          </p:cNvSpPr>
          <p:nvPr>
            <p:ph type="dt" sz="half" idx="10"/>
          </p:nvPr>
        </p:nvSpPr>
        <p:spPr/>
        <p:txBody>
          <a:bodyPr/>
          <a:lstStyle/>
          <a:p>
            <a:fld id="{8D172A78-5711-4B0F-8B05-136BD15258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600" b="1"/>
            </a:lvl1p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p:txBody>
          <a:bodyPr/>
          <a:lstStyle>
            <a:lvl1pPr>
              <a:defRPr sz="2800"/>
            </a:lvl1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smtClean="0"/>
              <a:t>单击此处编辑母版标题样式</a:t>
            </a:r>
            <a:endParaRPr lang="zh-CN" altLang="en-US" dirty="0"/>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B314B90-FFAE-49E6-89E4-D527F7875CB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hasCustomPrompt="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4" name="文本占位符 3"/>
          <p:cNvSpPr>
            <a:spLocks noGrp="1"/>
          </p:cNvSpPr>
          <p:nvPr>
            <p:ph type="body" sz="half" idx="3" hasCustomPrompt="1"/>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编辑母版文本样式</a:t>
            </a:r>
            <a:endParaRPr lang="zh-CN" altLang="en-US"/>
          </a:p>
        </p:txBody>
      </p:sp>
      <p:sp>
        <p:nvSpPr>
          <p:cNvPr id="5" name="内容占位符 4"/>
          <p:cNvSpPr>
            <a:spLocks noGrp="1"/>
          </p:cNvSpPr>
          <p:nvPr>
            <p:ph sz="quarter" idx="2" hasCustomPrompt="1"/>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内容占位符 5"/>
          <p:cNvSpPr>
            <a:spLocks noGrp="1"/>
          </p:cNvSpPr>
          <p:nvPr>
            <p:ph sz="quarter" idx="4" hasCustomPrompt="1"/>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0654FF-FA72-47CD-9FD3-F34A534523B3}"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E70FFACF-22F8-43C4-8F9D-5723188E148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51E14988-3C23-47A7-808A-53D3D413423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6E7CE20-E93F-4F88-83B7-771546DF8AB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7200" b="1"/>
            </a:lvl1pPr>
          </a:lstStyle>
          <a:p>
            <a:r>
              <a:rPr lang="zh-CN" altLang="en-US"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dirty="0"/>
          </a:p>
        </p:txBody>
      </p:sp>
      <p:sp>
        <p:nvSpPr>
          <p:cNvPr id="4" name="日期占位符 3"/>
          <p:cNvSpPr>
            <a:spLocks noGrp="1"/>
          </p:cNvSpPr>
          <p:nvPr>
            <p:ph type="dt" sz="half" idx="10"/>
          </p:nvPr>
        </p:nvSpPr>
        <p:spPr/>
        <p:txBody>
          <a:bodyPr/>
          <a:lstStyle/>
          <a:p>
            <a:pPr>
              <a:defRPr/>
            </a:pPr>
            <a:fld id="{1C21E6C8-F6D6-40E9-84FF-751A3888FEE0}"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70ED66F-2C00-4C65-AE9C-9D4D3469673E}"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600" b="1"/>
            </a:lvl1p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p:txBody>
          <a:bodyPr/>
          <a:lstStyle>
            <a:lvl1pPr>
              <a:defRPr sz="2800"/>
            </a:lvl1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fld id="{37925980-E3D5-4A5F-AA3C-F05B25D60445}"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dirty="0"/>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pPr>
              <a:defRPr/>
            </a:pPr>
            <a:fld id="{92C35362-0766-4D60-B4C1-B59896645715}"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31E6E09E-B776-4F18-902B-278945BA0AD9}"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5"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10579656-B1F9-492F-894A-FAFA0CE203FF}" type="slidenum">
              <a:rPr lang="en-US" altLang="zh-CN" smtClean="0"/>
            </a:fld>
            <a:endParaRPr lang="en-US" altLang="zh-CN"/>
          </a:p>
        </p:txBody>
      </p:sp>
    </p:spTree>
  </p:cSld>
  <p:clrMapOvr>
    <a:masterClrMapping/>
  </p:clrMapOvr>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fld id="{7FEF8B77-E9B4-4F7B-A52B-2F3B20068697}"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D5FF793-6027-49A1-ADC3-C0673322E305}" type="slidenum">
              <a:rPr lang="en-US" altLang="zh-CN" smtClean="0"/>
            </a:fld>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E336EFD6-601E-4365-9CD7-271BAED712AD}" type="datetime1">
              <a:rPr lang="zh-CN" altLang="en-US" smtClean="0"/>
            </a:fld>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C773611F-9710-444A-8C32-D7D96CDB476C}"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F8BE3BE1-678A-4571-8269-CAA1096EC722}" type="datetime1">
              <a:rPr lang="zh-CN" altLang="en-US" smtClean="0"/>
            </a:fld>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F7387BF5-AFBF-445C-80BF-C0763F6AF16C}" type="slidenum">
              <a:rPr lang="en-US" altLang="zh-CN" smtClean="0"/>
            </a:fld>
            <a:endParaRPr lang="en-US"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FDC763F4-72D3-437C-B55F-22B3DDBA86E0}"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FC1012B3-DF50-45BB-8F61-514284FA658F}"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70167CEB-036C-4B39-B303-3BBE71601A2D}"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F52C9412-6C43-4CAB-810C-13883887DAE7}"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4C756A82-853D-4DD9-A7C3-3E0F09FB9102}"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7779EC23-7E97-453B-B09F-31C5B6980747}"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1B9609C6-0610-4EE9-9EA7-2BC74F639D50}"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F9682027-B78C-4047-B903-7F411BA644E5}" type="slidenum">
              <a:rPr lang="en-US" altLang="zh-CN" smtClean="0"/>
            </a:fld>
            <a:endParaRPr lang="en-US" altLang="zh-CN"/>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10579656-B1F9-492F-894A-FAFA0CE203FF}" type="slidenum">
              <a:rPr lang="en-US" altLang="zh-CN" smtClean="0"/>
            </a:fld>
            <a:endParaRPr lang="en-US" altLang="zh-CN"/>
          </a:p>
        </p:txBody>
      </p:sp>
    </p:spTree>
  </p:cSld>
  <p:clrMapOvr>
    <a:masterClrMapping/>
  </p:clrMapOvr>
  <p:timing>
    <p:tnLst>
      <p:par>
        <p:cTn id="1" dur="indefinite" restart="never" nodeType="tmRoot"/>
      </p:par>
    </p:tn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normAutofit/>
          </a:bodyPr>
          <a:lstStyle>
            <a:lvl1pPr algn="ctr">
              <a:defRPr sz="7200" b="1"/>
            </a:lvl1pPr>
          </a:lstStyle>
          <a:p>
            <a:r>
              <a:rPr lang="zh-CN" altLang="en-US" smtClean="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dirty="0"/>
          </a:p>
        </p:txBody>
      </p:sp>
      <p:sp>
        <p:nvSpPr>
          <p:cNvPr id="4" name="日期占位符 3"/>
          <p:cNvSpPr>
            <a:spLocks noGrp="1"/>
          </p:cNvSpPr>
          <p:nvPr>
            <p:ph type="dt" sz="half" idx="10"/>
          </p:nvPr>
        </p:nvSpPr>
        <p:spPr/>
        <p:txBody>
          <a:bodyPr/>
          <a:lstStyle/>
          <a:p>
            <a:pPr>
              <a:defRPr/>
            </a:pPr>
            <a:fld id="{D98A2B4B-B01F-470B-9D96-F6E151C28F68}"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DD1D052-2445-434C-8FE0-299C1DAFA0FD}"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a:xfrm>
            <a:off x="609600" y="6356351"/>
            <a:ext cx="2844800" cy="365125"/>
          </a:xfrm>
          <a:prstGeom prst="rect">
            <a:avLst/>
          </a:prstGeom>
        </p:spPr>
        <p:txBody>
          <a:bodyPr/>
          <a:lstStyle>
            <a:lvl1pPr>
              <a:defRPr/>
            </a:lvl1pPr>
          </a:lstStyle>
          <a:p>
            <a:fld id="{340654FF-FA72-47CD-9FD3-F34A534523B3}" type="datetime1">
              <a:rPr lang="zh-CN" altLang="en-US" smtClean="0"/>
            </a:fld>
            <a:endParaRPr lang="zh-CN" altLang="en-US"/>
          </a:p>
        </p:txBody>
      </p:sp>
      <p:sp>
        <p:nvSpPr>
          <p:cNvPr id="3" name="页脚占位符 21"/>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4"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
        <p:nvSpPr>
          <p:cNvPr id="5" name="TextBox 6"/>
          <p:cNvSpPr txBox="1"/>
          <p:nvPr/>
        </p:nvSpPr>
        <p:spPr>
          <a:xfrm>
            <a:off x="7251674" y="-17999"/>
            <a:ext cx="3735318"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en-US" altLang="zh-CN" sz="2400" i="1" dirty="0">
                <a:solidFill>
                  <a:srgbClr val="66CCFF"/>
                </a:solidFill>
                <a:effectLst>
                  <a:outerShdw blurRad="38100" dist="38100" dir="2700000" algn="tl">
                    <a:srgbClr val="000000">
                      <a:alpha val="43137"/>
                    </a:srgbClr>
                  </a:outerShdw>
                </a:effectLst>
              </a:rPr>
              <a:t>HUST-CS      PANPENG</a:t>
            </a:r>
            <a:endParaRPr lang="zh-CN" altLang="en-US" sz="2400"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600" b="1"/>
            </a:lvl1pPr>
          </a:lstStyle>
          <a:p>
            <a:r>
              <a:rPr lang="zh-CN" altLang="en-US" smtClean="0"/>
              <a:t>单击此处编辑母版标题样式</a:t>
            </a:r>
            <a:endParaRPr lang="zh-CN" altLang="en-US" dirty="0"/>
          </a:p>
        </p:txBody>
      </p:sp>
      <p:sp>
        <p:nvSpPr>
          <p:cNvPr id="3" name="内容占位符 2"/>
          <p:cNvSpPr>
            <a:spLocks noGrp="1"/>
          </p:cNvSpPr>
          <p:nvPr>
            <p:ph idx="1" hasCustomPrompt="1"/>
          </p:nvPr>
        </p:nvSpPr>
        <p:spPr/>
        <p:txBody>
          <a:bodyPr/>
          <a:lstStyle>
            <a:lvl1pPr>
              <a:defRPr sz="2800"/>
            </a:lvl1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dirty="0"/>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pPr>
              <a:defRPr/>
            </a:pPr>
            <a:fld id="{7E46FBA7-85A5-4A4F-9AE6-0ABC9B55816D}"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4F5129B-BA46-4AE6-A50B-33BD0D33F6DB}" type="slidenum">
              <a:rPr lang="zh-CN" altLang="en-US"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BF7AD738-B0C8-449A-B08F-DBEF1A08797F}" type="slidenum">
              <a:rPr lang="zh-CN" altLang="en-US" smtClean="0"/>
            </a:fld>
            <a:endParaRPr lang="en-US" altLang="zh-CN"/>
          </a:p>
        </p:txBody>
      </p:sp>
    </p:spTree>
  </p:cSld>
  <p:clrMapOvr>
    <a:masterClrMapping/>
  </p:clrMapOvr>
  <p:timing>
    <p:tnLst>
      <p:par>
        <p:cTn id="1" dur="indefinite" restart="never" nodeType="tmRoot"/>
      </p:par>
    </p:tnLst>
  </p:timing>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fld id="{A425B23E-8B3E-4B2F-ABEE-8FA697F93FD0}"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8C4E34D7-5BEF-410D-A7A0-AD3BF805B802}" type="slidenum">
              <a:rPr lang="zh-CN" altLang="en-US" smtClean="0"/>
            </a:fld>
            <a:endParaRPr lang="en-US" altLang="zh-C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dirty="0"/>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E19115C1-9169-4CFA-8DC6-BFFDF7C659B8}" type="datetime1">
              <a:rPr lang="zh-CN" altLang="en-US" smtClean="0"/>
            </a:fld>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60A039B3-F2F0-444C-AE8A-DBAFA8DBAF4D}" type="slidenum">
              <a:rPr lang="zh-CN" altLang="en-US" smtClean="0"/>
            </a:fld>
            <a:endParaRPr lang="en-US" altLang="zh-CN"/>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A6612A56-AF85-46C1-9E97-A6E179E683FC}" type="datetime1">
              <a:rPr lang="zh-CN" altLang="en-US" smtClean="0"/>
            </a:fld>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50F44237-13B8-4098-A9A2-A81879BAB5A3}" type="slidenum">
              <a:rPr lang="zh-CN" altLang="en-US" smtClean="0"/>
            </a:fld>
            <a:endParaRPr lang="en-US" altLang="zh-C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396B68EB-8713-4472-8AB2-85B782DB9E6A}" type="datetime1">
              <a:rPr lang="zh-CN" altLang="en-US" smtClean="0"/>
            </a:fld>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325B0F45-12BC-4D02-B5EC-BFEA3AB24C25}" type="slidenum">
              <a:rPr lang="zh-CN" altLang="en-US" smtClean="0"/>
            </a:fld>
            <a:endParaRPr lang="en-US" altLang="zh-CN"/>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706B34A0-7964-4720-8A94-619B7EA1D9A6}"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0B84509E-9525-4B65-B061-AA26716DFEB4}" type="slidenum">
              <a:rPr lang="zh-CN" altLang="en-US" smtClean="0"/>
            </a:fld>
            <a:endParaRPr lang="en-US" altLang="zh-CN"/>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E7B9469E-905C-48C9-BF3E-7576F8C609A4}" type="datetime1">
              <a:rPr lang="zh-CN" altLang="en-US" smtClean="0"/>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4D53C63E-7CCF-4CB1-8983-190C7AF84CE1}" type="slidenum">
              <a:rPr lang="zh-CN" altLang="en-US" smtClean="0"/>
            </a:fld>
            <a:endParaRPr lang="en-US" altLang="zh-CN"/>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9B49C679-8571-40EF-A887-25051D5773AF}" type="datetime1">
              <a:rPr lang="zh-CN" altLang="en-US" smtClean="0"/>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90AF940A-384C-4881-846C-719C2F3E0525}" type="slidenum">
              <a:rPr lang="zh-CN" altLang="en-US" smtClean="0"/>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文本占位符 2"/>
          <p:cNvSpPr>
            <a:spLocks noGrp="1"/>
          </p:cNvSpPr>
          <p:nvPr>
            <p:ph type="body" idx="2" hasCustomPrompt="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编辑母版文本样式</a:t>
            </a:r>
            <a:endParaRPr lang="zh-CN" altLang="en-US"/>
          </a:p>
        </p:txBody>
      </p:sp>
      <p:sp>
        <p:nvSpPr>
          <p:cNvPr id="4" name="内容占位符 3"/>
          <p:cNvSpPr>
            <a:spLocks noGrp="1"/>
          </p:cNvSpPr>
          <p:nvPr>
            <p:ph sz="half" idx="1" hasCustomPrompt="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9"/>
          <p:cNvSpPr>
            <a:spLocks noGrp="1"/>
          </p:cNvSpPr>
          <p:nvPr>
            <p:ph type="dt" sz="half" idx="10"/>
          </p:nvPr>
        </p:nvSpPr>
        <p:spPr>
          <a:xfrm>
            <a:off x="609600" y="6356351"/>
            <a:ext cx="2844800" cy="365125"/>
          </a:xfrm>
          <a:prstGeom prst="rect">
            <a:avLst/>
          </a:prstGeom>
        </p:spPr>
        <p:txBody>
          <a:bodyPr/>
          <a:lstStyle>
            <a:lvl1pPr>
              <a:defRPr/>
            </a:lvl1pPr>
          </a:lstStyle>
          <a:p>
            <a:fld id="{E70FFACF-22F8-43C4-8F9D-5723188E1489}" type="datetime1">
              <a:rPr lang="zh-CN" altLang="en-US" smtClean="0"/>
            </a:fld>
            <a:endParaRPr lang="zh-CN" altLang="en-US"/>
          </a:p>
        </p:txBody>
      </p:sp>
      <p:sp>
        <p:nvSpPr>
          <p:cNvPr id="6" name="页脚占位符 21"/>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7" name="灯片编号占位符 17"/>
          <p:cNvSpPr>
            <a:spLocks noGrp="1"/>
          </p:cNvSpPr>
          <p:nvPr>
            <p:ph type="sldNum" sz="quarter" idx="12"/>
          </p:nvPr>
        </p:nvSpPr>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BF7AD738-B0C8-449A-B08F-DBEF1A08797F}" type="slidenum">
              <a:rPr lang="zh-CN" altLang="en-US" smtClean="0"/>
            </a:fld>
            <a:endParaRPr lang="en-US" altLang="zh-CN"/>
          </a:p>
        </p:txBody>
      </p:sp>
    </p:spTree>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单圆角矩形 4"/>
          <p:cNvSpPr/>
          <p:nvPr/>
        </p:nvSpPr>
        <p:spPr>
          <a:xfrm rot="420000" flipV="1">
            <a:off x="4220633" y="1108075"/>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6" name="直角三角形 5"/>
          <p:cNvSpPr/>
          <p:nvPr/>
        </p:nvSpPr>
        <p:spPr>
          <a:xfrm rot="420000" flipV="1">
            <a:off x="10672234" y="5359401"/>
            <a:ext cx="207433"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sz="1800"/>
          </a:p>
        </p:txBody>
      </p:sp>
      <p:sp>
        <p:nvSpPr>
          <p:cNvPr id="7" name="任意多边形 6"/>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1800">
              <a:latin typeface="+mn-lt"/>
              <a:ea typeface="+mn-ea"/>
            </a:endParaRPr>
          </a:p>
        </p:txBody>
      </p:sp>
      <p:sp>
        <p:nvSpPr>
          <p:cNvPr id="8" name="任意多边形 7"/>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1800">
              <a:latin typeface="+mn-lt"/>
              <a:ea typeface="+mn-ea"/>
            </a:endParaRPr>
          </a:p>
        </p:txBody>
      </p:sp>
      <p:sp>
        <p:nvSpPr>
          <p:cNvPr id="2" name="标题 1"/>
          <p:cNvSpPr>
            <a:spLocks noGrp="1"/>
          </p:cNvSpPr>
          <p:nvPr>
            <p:ph type="title"/>
          </p:nvPr>
        </p:nvSpPr>
        <p:spPr>
          <a:xfrm>
            <a:off x="812800" y="1176997"/>
            <a:ext cx="2950464"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文本占位符 3"/>
          <p:cNvSpPr>
            <a:spLocks noGrp="1"/>
          </p:cNvSpPr>
          <p:nvPr>
            <p:ph type="body" sz="half" idx="2" hasCustomPrompt="1"/>
          </p:nvPr>
        </p:nvSpPr>
        <p:spPr>
          <a:xfrm>
            <a:off x="812800" y="2828785"/>
            <a:ext cx="29464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编辑母版文本样式</a:t>
            </a:r>
            <a:endParaRPr lang="zh-CN" altLang="en-US"/>
          </a:p>
        </p:txBody>
      </p:sp>
      <p:sp>
        <p:nvSpPr>
          <p:cNvPr id="3" name="图片占位符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日期占位符 4"/>
          <p:cNvSpPr>
            <a:spLocks noGrp="1"/>
          </p:cNvSpPr>
          <p:nvPr>
            <p:ph type="dt" sz="half" idx="10"/>
          </p:nvPr>
        </p:nvSpPr>
        <p:spPr>
          <a:xfrm>
            <a:off x="609600" y="6356351"/>
            <a:ext cx="2844800" cy="365125"/>
          </a:xfrm>
          <a:prstGeom prst="rect">
            <a:avLst/>
          </a:prstGeom>
        </p:spPr>
        <p:txBody>
          <a:bodyPr/>
          <a:lstStyle>
            <a:lvl1pPr>
              <a:defRPr/>
            </a:lvl1pPr>
          </a:lstStyle>
          <a:p>
            <a:fld id="{51E14988-3C23-47A7-808A-53D3D4134232}" type="datetime1">
              <a:rPr lang="zh-CN" altLang="en-US" smtClean="0"/>
            </a:fld>
            <a:endParaRPr lang="zh-CN" altLang="en-US"/>
          </a:p>
        </p:txBody>
      </p:sp>
      <p:sp>
        <p:nvSpPr>
          <p:cNvPr id="10" name="页脚占位符 5"/>
          <p:cNvSpPr>
            <a:spLocks noGrp="1"/>
          </p:cNvSpPr>
          <p:nvPr>
            <p:ph type="ftr" sz="quarter" idx="11"/>
          </p:nvPr>
        </p:nvSpPr>
        <p:spPr>
          <a:xfrm>
            <a:off x="3556000" y="6356351"/>
            <a:ext cx="4470400" cy="365125"/>
          </a:xfrm>
          <a:prstGeom prst="rect">
            <a:avLst/>
          </a:prstGeom>
        </p:spPr>
        <p:txBody>
          <a:bodyPr/>
          <a:lstStyle>
            <a:lvl1pPr>
              <a:defRPr/>
            </a:lvl1pPr>
          </a:lstStyle>
          <a:p>
            <a:endParaRPr lang="zh-CN" altLang="en-US"/>
          </a:p>
        </p:txBody>
      </p:sp>
      <p:sp>
        <p:nvSpPr>
          <p:cNvPr id="11" name="灯片编号占位符 6"/>
          <p:cNvSpPr>
            <a:spLocks noGrp="1"/>
          </p:cNvSpPr>
          <p:nvPr>
            <p:ph type="sldNum" sz="quarter" idx="12"/>
          </p:nvPr>
        </p:nvSpPr>
        <p:spPr>
          <a:xfrm>
            <a:off x="10769600" y="6356351"/>
            <a:ext cx="812800" cy="365125"/>
          </a:xfrm>
        </p:spPr>
        <p:txBody>
          <a:bodyPr/>
          <a:lstStyle>
            <a:lvl1pPr>
              <a:defRPr/>
            </a:lvl1pPr>
          </a:lstStyle>
          <a:p>
            <a:fld id="{3742B0B0-14D4-4B09-A8B4-7B726FDD0F2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4" Type="http://schemas.openxmlformats.org/officeDocument/2006/relationships/theme" Target="../theme/theme5.xml"/><Relationship Id="rId13" Type="http://schemas.openxmlformats.org/officeDocument/2006/relationships/image" Target="../media/image2.png"/><Relationship Id="rId12" Type="http://schemas.openxmlformats.org/officeDocument/2006/relationships/slideLayout" Target="../slideLayouts/slideLayout5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4" Type="http://schemas.openxmlformats.org/officeDocument/2006/relationships/theme" Target="../theme/theme7.xml"/><Relationship Id="rId13" Type="http://schemas.openxmlformats.org/officeDocument/2006/relationships/image" Target="../media/image2.png"/><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1800">
              <a:latin typeface="+mn-lt"/>
              <a:ea typeface="+mn-ea"/>
            </a:endParaRPr>
          </a:p>
        </p:txBody>
      </p:sp>
      <p:sp>
        <p:nvSpPr>
          <p:cNvPr id="8" name="任意多边形 7"/>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1800">
              <a:latin typeface="+mn-lt"/>
              <a:ea typeface="+mn-ea"/>
            </a:endParaRPr>
          </a:p>
        </p:txBody>
      </p:sp>
      <p:sp>
        <p:nvSpPr>
          <p:cNvPr id="25604" name="标题占位符 8"/>
          <p:cNvSpPr>
            <a:spLocks noGrp="1"/>
          </p:cNvSpPr>
          <p:nvPr>
            <p:ph type="title"/>
          </p:nvPr>
        </p:nvSpPr>
        <p:spPr bwMode="auto">
          <a:xfrm>
            <a:off x="609600" y="704850"/>
            <a:ext cx="10972800" cy="1143000"/>
          </a:xfrm>
          <a:prstGeom prst="rect">
            <a:avLst/>
          </a:prstGeom>
          <a:noFill/>
          <a:ln w="9525">
            <a:noFill/>
            <a:miter lim="800000"/>
          </a:ln>
        </p:spPr>
        <p:txBody>
          <a:bodyPr vert="horz" wrap="square" lIns="0" tIns="45720" rIns="0" bIns="0" numCol="1" anchor="b" anchorCtr="0" compatLnSpc="1"/>
          <a:lstStyle/>
          <a:p>
            <a:pPr lvl="0"/>
            <a:r>
              <a:rPr lang="zh-CN" altLang="en-US"/>
              <a:t>单击此处编辑母版标题样式</a:t>
            </a:r>
            <a:endParaRPr lang="en-US"/>
          </a:p>
        </p:txBody>
      </p:sp>
      <p:sp>
        <p:nvSpPr>
          <p:cNvPr id="25605" name="文本占位符 29"/>
          <p:cNvSpPr>
            <a:spLocks noGrp="1"/>
          </p:cNvSpPr>
          <p:nvPr>
            <p:ph type="body" idx="1"/>
          </p:nvPr>
        </p:nvSpPr>
        <p:spPr bwMode="auto">
          <a:xfrm>
            <a:off x="609600" y="1935164"/>
            <a:ext cx="10972800" cy="4389437"/>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742B0B0-14D4-4B09-A8B4-7B726FDD0F27}" type="slidenum">
              <a:rPr lang="zh-CN" altLang="en-US" smtClean="0"/>
            </a:fld>
            <a:endParaRPr lang="zh-CN" altLang="en-US"/>
          </a:p>
        </p:txBody>
      </p:sp>
      <p:grpSp>
        <p:nvGrpSpPr>
          <p:cNvPr id="25609" name="组合 1"/>
          <p:cNvGrpSpPr/>
          <p:nvPr/>
        </p:nvGrpSpPr>
        <p:grpSpPr bwMode="auto">
          <a:xfrm>
            <a:off x="-25399" y="203200"/>
            <a:ext cx="12240684" cy="647700"/>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sz="1800"/>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sz="1800"/>
            </a:p>
          </p:txBody>
        </p:sp>
      </p:grpSp>
      <p:sp>
        <p:nvSpPr>
          <p:cNvPr id="14" name="TextBox 6"/>
          <p:cNvSpPr txBox="1"/>
          <p:nvPr userDrawn="1"/>
        </p:nvSpPr>
        <p:spPr>
          <a:xfrm>
            <a:off x="9713436" y="-6485"/>
            <a:ext cx="2478564"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引自</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baseline="0">
          <a:solidFill>
            <a:schemeClr val="tx1"/>
          </a:solidFill>
          <a:latin typeface="(使用中文字体)"/>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baseline="0">
          <a:solidFill>
            <a:schemeClr val="tx1"/>
          </a:solidFill>
          <a:latin typeface="(使用中文字体)"/>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baseline="0">
          <a:solidFill>
            <a:schemeClr val="tx1"/>
          </a:solidFill>
          <a:latin typeface="(使用中文字体)"/>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baseline="0">
          <a:solidFill>
            <a:schemeClr val="tx1"/>
          </a:solidFill>
          <a:latin typeface="(使用中文字体)"/>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baseline="0">
          <a:solidFill>
            <a:schemeClr val="tx1"/>
          </a:solidFill>
          <a:latin typeface="(使用中文字体)"/>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2400">
              <a:solidFill>
                <a:schemeClr val="tx1"/>
              </a:solidFill>
              <a:latin typeface="+mn-lt"/>
              <a:ea typeface="+mn-ea"/>
              <a:cs typeface="+mn-cs"/>
            </a:endParaRPr>
          </a:p>
        </p:txBody>
      </p:sp>
      <p:sp>
        <p:nvSpPr>
          <p:cNvPr id="8" name="任意多边形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2400">
              <a:solidFill>
                <a:schemeClr val="tx1"/>
              </a:solidFill>
              <a:latin typeface="+mn-lt"/>
              <a:ea typeface="+mn-ea"/>
              <a:cs typeface="+mn-cs"/>
            </a:endParaRPr>
          </a:p>
        </p:txBody>
      </p:sp>
      <p:sp>
        <p:nvSpPr>
          <p:cNvPr id="9" name="标题占位符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9D8DD37-EA79-4031-9CD1-C64548F78DB1}" type="datetime1">
              <a:rPr lang="zh-CN" altLang="en-US" smtClean="0"/>
            </a:fld>
            <a:endParaRPr lang="zh-CN" altLang="en-US"/>
          </a:p>
        </p:txBody>
      </p:sp>
      <p:sp>
        <p:nvSpPr>
          <p:cNvPr id="22" name="页脚占位符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1F1FF094-DA77-43DC-A05F-B7319A65C8B0}" type="slidenum">
              <a:rPr lang="zh-CN" altLang="en-US" smtClean="0"/>
            </a:fld>
            <a:endParaRPr lang="zh-CN" altLang="en-US"/>
          </a:p>
        </p:txBody>
      </p:sp>
      <p:grpSp>
        <p:nvGrpSpPr>
          <p:cNvPr id="2" name="组合 1"/>
          <p:cNvGrpSpPr/>
          <p:nvPr/>
        </p:nvGrpSpPr>
        <p:grpSpPr>
          <a:xfrm>
            <a:off x="-25356" y="202408"/>
            <a:ext cx="12240731" cy="649224"/>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2400"/>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240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1"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8" name="任意多边形 7"/>
          <p:cNvSpPr/>
          <p:nvPr/>
        </p:nvSpPr>
        <p:spPr bwMode="auto">
          <a:xfrm>
            <a:off x="5842001"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25604" name="标题占位符 8"/>
          <p:cNvSpPr>
            <a:spLocks noGrp="1"/>
          </p:cNvSpPr>
          <p:nvPr>
            <p:ph type="title"/>
          </p:nvPr>
        </p:nvSpPr>
        <p:spPr bwMode="auto">
          <a:xfrm>
            <a:off x="609601" y="704850"/>
            <a:ext cx="10972800" cy="1143000"/>
          </a:xfrm>
          <a:prstGeom prst="rect">
            <a:avLst/>
          </a:prstGeom>
          <a:noFill/>
          <a:ln w="9525">
            <a:noFill/>
            <a:miter lim="800000"/>
          </a:ln>
        </p:spPr>
        <p:txBody>
          <a:bodyPr vert="horz" wrap="square" lIns="0" tIns="45720" rIns="0" bIns="0" numCol="1" anchor="b" anchorCtr="0" compatLnSpc="1"/>
          <a:lstStyle/>
          <a:p>
            <a:pPr lvl="0"/>
            <a:r>
              <a:rPr lang="zh-CN" altLang="en-US"/>
              <a:t>单击此处编辑母版标题样式</a:t>
            </a:r>
            <a:endParaRPr lang="en-US"/>
          </a:p>
        </p:txBody>
      </p:sp>
      <p:sp>
        <p:nvSpPr>
          <p:cNvPr id="25605" name="文本占位符 29"/>
          <p:cNvSpPr>
            <a:spLocks noGrp="1"/>
          </p:cNvSpPr>
          <p:nvPr>
            <p:ph type="body" idx="1"/>
          </p:nvPr>
        </p:nvSpPr>
        <p:spPr bwMode="auto">
          <a:xfrm>
            <a:off x="609601" y="1935165"/>
            <a:ext cx="10972800" cy="4389437"/>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8" name="灯片编号占位符 17"/>
          <p:cNvSpPr>
            <a:spLocks noGrp="1"/>
          </p:cNvSpPr>
          <p:nvPr>
            <p:ph type="sldNum" sz="quarter" idx="4"/>
          </p:nvPr>
        </p:nvSpPr>
        <p:spPr>
          <a:xfrm>
            <a:off x="10566400" y="6356352"/>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10579656-B1F9-492F-894A-FAFA0CE203FF}" type="slidenum">
              <a:rPr lang="en-US" altLang="zh-CN"/>
            </a:fld>
            <a:endParaRPr lang="en-US" altLang="zh-CN"/>
          </a:p>
        </p:txBody>
      </p:sp>
      <p:grpSp>
        <p:nvGrpSpPr>
          <p:cNvPr id="25609" name="组合 1"/>
          <p:cNvGrpSpPr/>
          <p:nvPr/>
        </p:nvGrpSpPr>
        <p:grpSpPr bwMode="auto">
          <a:xfrm>
            <a:off x="-25399" y="203200"/>
            <a:ext cx="12240684" cy="647700"/>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sz="2400"/>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sz="2400"/>
            </a:p>
          </p:txBody>
        </p:sp>
      </p:grpSp>
      <p:sp>
        <p:nvSpPr>
          <p:cNvPr id="14" name="TextBox 6"/>
          <p:cNvSpPr txBox="1"/>
          <p:nvPr userDrawn="1"/>
        </p:nvSpPr>
        <p:spPr>
          <a:xfrm>
            <a:off x="9624851" y="32427"/>
            <a:ext cx="2478887"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引自</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7" name="任意多边形 6"/>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8" name="任意多边形 7"/>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sz="2400">
              <a:latin typeface="+mn-lt"/>
              <a:ea typeface="+mn-ea"/>
            </a:endParaRPr>
          </a:p>
        </p:txBody>
      </p:sp>
      <p:sp>
        <p:nvSpPr>
          <p:cNvPr id="25604" name="标题占位符 8"/>
          <p:cNvSpPr>
            <a:spLocks noGrp="1"/>
          </p:cNvSpPr>
          <p:nvPr>
            <p:ph type="title"/>
          </p:nvPr>
        </p:nvSpPr>
        <p:spPr bwMode="auto">
          <a:xfrm>
            <a:off x="609600" y="704850"/>
            <a:ext cx="10972800" cy="1143000"/>
          </a:xfrm>
          <a:prstGeom prst="rect">
            <a:avLst/>
          </a:prstGeom>
          <a:noFill/>
          <a:ln w="9525">
            <a:noFill/>
            <a:miter lim="800000"/>
          </a:ln>
        </p:spPr>
        <p:txBody>
          <a:bodyPr vert="horz" wrap="square" lIns="0" tIns="45720" rIns="0" bIns="0" numCol="1" anchor="b" anchorCtr="0" compatLnSpc="1"/>
          <a:lstStyle/>
          <a:p>
            <a:pPr lvl="0"/>
            <a:r>
              <a:rPr lang="zh-CN" altLang="en-US"/>
              <a:t>单击此处编辑母版标题样式</a:t>
            </a:r>
            <a:endParaRPr lang="en-US"/>
          </a:p>
        </p:txBody>
      </p:sp>
      <p:sp>
        <p:nvSpPr>
          <p:cNvPr id="25605" name="文本占位符 29"/>
          <p:cNvSpPr>
            <a:spLocks noGrp="1"/>
          </p:cNvSpPr>
          <p:nvPr>
            <p:ph type="body" idx="1"/>
          </p:nvPr>
        </p:nvSpPr>
        <p:spPr bwMode="auto">
          <a:xfrm>
            <a:off x="609600" y="1935164"/>
            <a:ext cx="10972800" cy="4389437"/>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8" name="灯片编号占位符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BF7AD738-B0C8-449A-B08F-DBEF1A08797F}" type="slidenum">
              <a:rPr lang="zh-CN" altLang="en-US" smtClean="0"/>
            </a:fld>
            <a:endParaRPr lang="en-US" altLang="zh-CN"/>
          </a:p>
        </p:txBody>
      </p:sp>
      <p:grpSp>
        <p:nvGrpSpPr>
          <p:cNvPr id="25609" name="组合 1"/>
          <p:cNvGrpSpPr/>
          <p:nvPr/>
        </p:nvGrpSpPr>
        <p:grpSpPr bwMode="auto">
          <a:xfrm>
            <a:off x="-25399" y="203200"/>
            <a:ext cx="12240684" cy="647700"/>
            <a:chOff x="-19045" y="216550"/>
            <a:chExt cx="9180548" cy="649224"/>
          </a:xfrm>
        </p:grpSpPr>
        <p:sp>
          <p:nvSpPr>
            <p:cNvPr id="12" name="任意多边形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sz="2400"/>
            </a:p>
          </p:txBody>
        </p:sp>
        <p:sp>
          <p:nvSpPr>
            <p:cNvPr id="13" name="任意多边形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sz="2400"/>
            </a:p>
          </p:txBody>
        </p:sp>
      </p:grpSp>
      <p:sp>
        <p:nvSpPr>
          <p:cNvPr id="14" name="TextBox 6"/>
          <p:cNvSpPr txBox="1"/>
          <p:nvPr userDrawn="1"/>
        </p:nvSpPr>
        <p:spPr>
          <a:xfrm>
            <a:off x="8026401" y="1"/>
            <a:ext cx="3094117"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部分参考</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2B0B0-14D4-4B09-A8B4-7B726FDD0F27}" type="slidenum">
              <a:rPr lang="zh-CN" altLang="en-US" smtClean="0"/>
            </a:fld>
            <a:endParaRPr lang="zh-CN" altLang="en-US"/>
          </a:p>
        </p:txBody>
      </p:sp>
      <p:pic>
        <p:nvPicPr>
          <p:cNvPr id="9" name="图片 8"/>
          <p:cNvPicPr>
            <a:picLocks noChangeAspect="1"/>
          </p:cNvPicPr>
          <p:nvPr/>
        </p:nvPicPr>
        <p:blipFill>
          <a:blip r:embed="rId13"/>
          <a:stretch>
            <a:fillRect/>
          </a:stretch>
        </p:blipFill>
        <p:spPr>
          <a:xfrm>
            <a:off x="10461867" y="3744"/>
            <a:ext cx="1719742" cy="1702458"/>
          </a:xfrm>
          <a:prstGeom prst="rect">
            <a:avLst/>
          </a:prstGeom>
        </p:spPr>
      </p:pic>
      <p:sp>
        <p:nvSpPr>
          <p:cNvPr id="8" name="TextBox 6"/>
          <p:cNvSpPr txBox="1"/>
          <p:nvPr userDrawn="1"/>
        </p:nvSpPr>
        <p:spPr>
          <a:xfrm>
            <a:off x="9713436" y="-6485"/>
            <a:ext cx="2478564"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引自</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2B0B0-14D4-4B09-A8B4-7B726FDD0F27}" type="slidenum">
              <a:rPr lang="zh-CN" altLang="en-US" smtClean="0"/>
            </a:fld>
            <a:endParaRPr lang="zh-CN" altLang="en-US"/>
          </a:p>
        </p:txBody>
      </p:sp>
      <p:pic>
        <p:nvPicPr>
          <p:cNvPr id="9" name="图片 8"/>
          <p:cNvPicPr>
            <a:picLocks noChangeAspect="1"/>
          </p:cNvPicPr>
          <p:nvPr/>
        </p:nvPicPr>
        <p:blipFill>
          <a:blip r:embed="rId13"/>
          <a:stretch>
            <a:fillRect/>
          </a:stretch>
        </p:blipFill>
        <p:spPr>
          <a:xfrm>
            <a:off x="10461867" y="3744"/>
            <a:ext cx="1719742" cy="1702458"/>
          </a:xfrm>
          <a:prstGeom prst="rect">
            <a:avLst/>
          </a:prstGeom>
        </p:spPr>
      </p:pic>
      <p:sp>
        <p:nvSpPr>
          <p:cNvPr id="8" name="TextBox 6"/>
          <p:cNvSpPr txBox="1"/>
          <p:nvPr userDrawn="1"/>
        </p:nvSpPr>
        <p:spPr>
          <a:xfrm>
            <a:off x="9624851" y="32427"/>
            <a:ext cx="2478887"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引自</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2B0B0-14D4-4B09-A8B4-7B726FDD0F27}" type="slidenum">
              <a:rPr lang="zh-CN" altLang="en-US" smtClean="0"/>
            </a:fld>
            <a:endParaRPr lang="zh-CN" altLang="en-US"/>
          </a:p>
        </p:txBody>
      </p:sp>
      <p:pic>
        <p:nvPicPr>
          <p:cNvPr id="9" name="图片 8"/>
          <p:cNvPicPr>
            <a:picLocks noChangeAspect="1"/>
          </p:cNvPicPr>
          <p:nvPr/>
        </p:nvPicPr>
        <p:blipFill>
          <a:blip r:embed="rId13"/>
          <a:stretch>
            <a:fillRect/>
          </a:stretch>
        </p:blipFill>
        <p:spPr>
          <a:xfrm>
            <a:off x="10461867" y="3744"/>
            <a:ext cx="1719742" cy="1702458"/>
          </a:xfrm>
          <a:prstGeom prst="rect">
            <a:avLst/>
          </a:prstGeom>
        </p:spPr>
      </p:pic>
      <p:sp>
        <p:nvSpPr>
          <p:cNvPr id="8" name="TextBox 6"/>
          <p:cNvSpPr txBox="1"/>
          <p:nvPr userDrawn="1"/>
        </p:nvSpPr>
        <p:spPr>
          <a:xfrm>
            <a:off x="8026401" y="1"/>
            <a:ext cx="3094117"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anose="020B0604030504040204"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anose="020B0604030504040204" pitchFamily="34" charset="0"/>
                <a:ea typeface="宋体" pitchFamily="2" charset="-122"/>
                <a:cs typeface="+mn-cs"/>
              </a:defRPr>
            </a:lvl9pPr>
          </a:lstStyle>
          <a:p>
            <a:r>
              <a:rPr lang="zh-CN" altLang="en-US" sz="2400" i="1" dirty="0">
                <a:solidFill>
                  <a:srgbClr val="66CCFF"/>
                </a:solidFill>
                <a:effectLst>
                  <a:outerShdw blurRad="38100" dist="38100" dir="2700000" algn="tl">
                    <a:srgbClr val="000000">
                      <a:alpha val="43137"/>
                    </a:srgbClr>
                  </a:outerShdw>
                </a:effectLst>
              </a:rPr>
              <a:t>部分参考</a:t>
            </a:r>
            <a:r>
              <a:rPr lang="en-US" altLang="zh-CN" sz="2400" i="1" dirty="0">
                <a:solidFill>
                  <a:srgbClr val="66CCFF"/>
                </a:solidFill>
                <a:effectLst>
                  <a:outerShdw blurRad="38100" dist="38100" dir="2700000" algn="tl">
                    <a:srgbClr val="000000">
                      <a:alpha val="43137"/>
                    </a:srgbClr>
                  </a:outerShdw>
                </a:effectLst>
              </a:rPr>
              <a:t>CMU15445</a:t>
            </a:r>
            <a:endParaRPr lang="zh-CN" altLang="en-US" sz="2400" i="1" dirty="0">
              <a:solidFill>
                <a:srgbClr val="66CCFF"/>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image" Target="../media/image78.emf"/><Relationship Id="rId1" Type="http://schemas.openxmlformats.org/officeDocument/2006/relationships/image" Target="../media/image77.emf"/></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image" Target="../media/image80.png"/><Relationship Id="rId1"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8.xml"/><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8.xml"/><Relationship Id="rId2" Type="http://schemas.openxmlformats.org/officeDocument/2006/relationships/image" Target="../media/image83.emf"/><Relationship Id="rId1" Type="http://schemas.openxmlformats.org/officeDocument/2006/relationships/image" Target="../media/image82.emf"/></Relationships>
</file>

<file path=ppt/slides/_rels/slide119.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8.xml"/><Relationship Id="rId2" Type="http://schemas.openxmlformats.org/officeDocument/2006/relationships/image" Target="../media/image85.emf"/><Relationship Id="rId1" Type="http://schemas.openxmlformats.org/officeDocument/2006/relationships/image" Target="../media/image8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8.xml"/><Relationship Id="rId2" Type="http://schemas.openxmlformats.org/officeDocument/2006/relationships/image" Target="../media/image87.png"/><Relationship Id="rId1" Type="http://schemas.openxmlformats.org/officeDocument/2006/relationships/image" Target="../media/image86.e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8.xml"/><Relationship Id="rId1" Type="http://schemas.openxmlformats.org/officeDocument/2006/relationships/image" Target="../media/image88.em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2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vmlDrawing" Target="../drawings/vmlDrawing1.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2.bin"/><Relationship Id="rId2" Type="http://schemas.openxmlformats.org/officeDocument/2006/relationships/image" Target="../media/image89.wmf"/><Relationship Id="rId1" Type="http://schemas.openxmlformats.org/officeDocument/2006/relationships/oleObject" Target="../embeddings/oleObject1.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6.xml"/><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9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1.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vmlDrawing" Target="../drawings/vmlDrawing2.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4.bin"/><Relationship Id="rId2" Type="http://schemas.openxmlformats.org/officeDocument/2006/relationships/image" Target="../media/image89.wmf"/><Relationship Id="rId1" Type="http://schemas.openxmlformats.org/officeDocument/2006/relationships/oleObject" Target="../embeddings/oleObject3.bin"/></Relationships>
</file>

<file path=ppt/slides/_rels/slide142.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6.bin"/><Relationship Id="rId2" Type="http://schemas.openxmlformats.org/officeDocument/2006/relationships/image" Target="../media/image89.wmf"/><Relationship Id="rId1" Type="http://schemas.openxmlformats.org/officeDocument/2006/relationships/oleObject" Target="../embeddings/oleObject5.bin"/></Relationships>
</file>

<file path=ppt/slides/_rels/slide143.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vmlDrawing" Target="../drawings/vmlDrawing4.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8.bin"/><Relationship Id="rId2" Type="http://schemas.openxmlformats.org/officeDocument/2006/relationships/image" Target="../media/image89.wmf"/><Relationship Id="rId1" Type="http://schemas.openxmlformats.org/officeDocument/2006/relationships/oleObject" Target="../embeddings/oleObject7.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6.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10.bin"/><Relationship Id="rId2" Type="http://schemas.openxmlformats.org/officeDocument/2006/relationships/image" Target="../media/image89.wmf"/><Relationship Id="rId1" Type="http://schemas.openxmlformats.org/officeDocument/2006/relationships/oleObject" Target="../embeddings/oleObject9.bin"/></Relationships>
</file>

<file path=ppt/slides/_rels/slide14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12.bin"/><Relationship Id="rId2" Type="http://schemas.openxmlformats.org/officeDocument/2006/relationships/image" Target="../media/image89.wmf"/><Relationship Id="rId1" Type="http://schemas.openxmlformats.org/officeDocument/2006/relationships/oleObject" Target="../embeddings/oleObject11.bin"/></Relationships>
</file>

<file path=ppt/slides/_rels/slide148.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14.bin"/><Relationship Id="rId2" Type="http://schemas.openxmlformats.org/officeDocument/2006/relationships/image" Target="../media/image89.wmf"/><Relationship Id="rId1" Type="http://schemas.openxmlformats.org/officeDocument/2006/relationships/oleObject" Target="../embeddings/oleObject13.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16.bin"/><Relationship Id="rId2" Type="http://schemas.openxmlformats.org/officeDocument/2006/relationships/image" Target="../media/image89.wmf"/><Relationship Id="rId1" Type="http://schemas.openxmlformats.org/officeDocument/2006/relationships/oleObject" Target="../embeddings/oleObject15.bin"/></Relationships>
</file>

<file path=ppt/slides/_rels/slide152.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18.bin"/><Relationship Id="rId2" Type="http://schemas.openxmlformats.org/officeDocument/2006/relationships/image" Target="../media/image89.wmf"/><Relationship Id="rId1" Type="http://schemas.openxmlformats.org/officeDocument/2006/relationships/oleObject" Target="../embeddings/oleObject17.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5.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vmlDrawing" Target="../drawings/vmlDrawing10.vml"/><Relationship Id="rId5" Type="http://schemas.openxmlformats.org/officeDocument/2006/relationships/slideLayout" Target="../slideLayouts/slideLayout70.xml"/><Relationship Id="rId4" Type="http://schemas.openxmlformats.org/officeDocument/2006/relationships/image" Target="../media/image90.wmf"/><Relationship Id="rId3" Type="http://schemas.openxmlformats.org/officeDocument/2006/relationships/oleObject" Target="../embeddings/oleObject20.bin"/><Relationship Id="rId2" Type="http://schemas.openxmlformats.org/officeDocument/2006/relationships/image" Target="../media/image89.wmf"/><Relationship Id="rId1" Type="http://schemas.openxmlformats.org/officeDocument/2006/relationships/oleObject" Target="../embeddings/oleObject19.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image" Target="../media/image93.png"/><Relationship Id="rId1" Type="http://schemas.openxmlformats.org/officeDocument/2006/relationships/image" Target="../media/image9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image" Target="../media/image95.png"/><Relationship Id="rId1" Type="http://schemas.openxmlformats.org/officeDocument/2006/relationships/image" Target="../media/image9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6.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6.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6.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6.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6.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6.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6.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6.xml"/><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6.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6.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6.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6.xml"/><Relationship Id="rId2" Type="http://schemas.openxmlformats.org/officeDocument/2006/relationships/image" Target="../media/image31.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6.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6.xml"/><Relationship Id="rId2" Type="http://schemas.openxmlformats.org/officeDocument/2006/relationships/image" Target="../media/image36.pn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6.xml"/><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6.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2" Type="http://schemas.openxmlformats.org/officeDocument/2006/relationships/slideLayout" Target="../slideLayouts/slideLayout46.xml"/><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hyperlink" Target="http://cmudb.io/btre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52.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6.xml"/><Relationship Id="rId2" Type="http://schemas.openxmlformats.org/officeDocument/2006/relationships/image" Target="../media/image5.jpeg"/><Relationship Id="rId1" Type="http://schemas.openxmlformats.org/officeDocument/2006/relationships/image" Target="../media/image4.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3" Type="http://schemas.openxmlformats.org/officeDocument/2006/relationships/slideLayout" Target="../slideLayouts/slideLayout46.xml"/><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8.xml"/><Relationship Id="rId1"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6.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0.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8.xml"/><Relationship Id="rId1" Type="http://schemas.openxmlformats.org/officeDocument/2006/relationships/image" Target="../media/image72.e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3.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61567" y="581486"/>
            <a:ext cx="11166309" cy="5256606"/>
          </a:xfrm>
        </p:spPr>
        <p:txBody>
          <a:bodyPr>
            <a:normAutofit/>
          </a:bodyPr>
          <a:lstStyle/>
          <a:p>
            <a:pPr algn="l">
              <a:buClr>
                <a:schemeClr val="tx2"/>
              </a:buClr>
            </a:pPr>
            <a:r>
              <a:rPr lang="zh-CN" altLang="en-US" sz="6600" dirty="0">
                <a:solidFill>
                  <a:schemeClr val="tx1"/>
                </a:solidFill>
              </a:rPr>
              <a:t>第八章 </a:t>
            </a:r>
            <a:r>
              <a:rPr lang="zh-CN" altLang="en-US" sz="6600" dirty="0" smtClean="0"/>
              <a:t>关系数据库引擎基础</a:t>
            </a:r>
            <a:br>
              <a:rPr lang="en-US" altLang="zh-CN" dirty="0">
                <a:solidFill>
                  <a:schemeClr val="tx1"/>
                </a:solidFill>
              </a:rPr>
            </a:br>
            <a:br>
              <a:rPr lang="en-US" altLang="zh-CN" dirty="0" smtClean="0">
                <a:solidFill>
                  <a:schemeClr val="tx1"/>
                </a:solidFill>
              </a:rPr>
            </a:br>
            <a:r>
              <a:rPr lang="en-US" altLang="zh-CN" sz="4000" dirty="0" smtClean="0">
                <a:solidFill>
                  <a:schemeClr val="tx1"/>
                </a:solidFill>
              </a:rPr>
              <a:t>1 </a:t>
            </a:r>
            <a:r>
              <a:rPr lang="zh-CN" altLang="en-US" sz="4000" dirty="0" smtClean="0">
                <a:solidFill>
                  <a:schemeClr val="tx1"/>
                </a:solidFill>
              </a:rPr>
              <a:t>数据库存储</a:t>
            </a:r>
            <a:br>
              <a:rPr lang="en-US" altLang="zh-CN" sz="4000" dirty="0" smtClean="0">
                <a:solidFill>
                  <a:schemeClr val="tx1"/>
                </a:solidFill>
              </a:rPr>
            </a:br>
            <a:r>
              <a:rPr lang="en-US" altLang="zh-CN" sz="4000" dirty="0" smtClean="0"/>
              <a:t>2 B+</a:t>
            </a:r>
            <a:r>
              <a:rPr lang="zh-CN" altLang="en-US" sz="4000" dirty="0" smtClean="0"/>
              <a:t>树索引</a:t>
            </a:r>
            <a:br>
              <a:rPr lang="en-US" altLang="zh-CN" sz="4000" dirty="0" smtClean="0">
                <a:solidFill>
                  <a:schemeClr val="tx1"/>
                </a:solidFill>
              </a:rPr>
            </a:br>
            <a:r>
              <a:rPr lang="en-US" altLang="zh-CN" sz="4000" dirty="0" smtClean="0">
                <a:solidFill>
                  <a:schemeClr val="tx1"/>
                </a:solidFill>
              </a:rPr>
              <a:t>3 </a:t>
            </a:r>
            <a:r>
              <a:rPr lang="zh-CN" altLang="en-US" sz="4000" dirty="0" smtClean="0">
                <a:solidFill>
                  <a:schemeClr val="tx1"/>
                </a:solidFill>
              </a:rPr>
              <a:t>缓存</a:t>
            </a:r>
            <a:br>
              <a:rPr lang="en-US" altLang="zh-CN" sz="4000" dirty="0" smtClean="0">
                <a:solidFill>
                  <a:schemeClr val="tx1"/>
                </a:solidFill>
              </a:rPr>
            </a:br>
            <a:r>
              <a:rPr lang="en-US" altLang="zh-CN" sz="4000" dirty="0" smtClean="0">
                <a:solidFill>
                  <a:schemeClr val="tx1"/>
                </a:solidFill>
              </a:rPr>
              <a:t>4 </a:t>
            </a:r>
            <a:r>
              <a:rPr lang="zh-CN" altLang="en-US" sz="4000" dirty="0" smtClean="0">
                <a:solidFill>
                  <a:schemeClr val="tx1"/>
                </a:solidFill>
              </a:rPr>
              <a:t>散列表</a:t>
            </a:r>
            <a:br>
              <a:rPr lang="en-US" altLang="zh-CN" sz="4000" dirty="0" smtClean="0">
                <a:solidFill>
                  <a:schemeClr val="tx1"/>
                </a:solidFill>
              </a:rPr>
            </a:br>
            <a:r>
              <a:rPr lang="en-US" altLang="zh-CN" sz="4000" dirty="0" smtClean="0">
                <a:solidFill>
                  <a:schemeClr val="tx1"/>
                </a:solidFill>
              </a:rPr>
              <a:t>5 </a:t>
            </a:r>
            <a:r>
              <a:rPr lang="zh-CN" altLang="en-US" sz="4000" dirty="0" smtClean="0">
                <a:solidFill>
                  <a:schemeClr val="tx1"/>
                </a:solidFill>
              </a:rPr>
              <a:t>查询处理</a:t>
            </a:r>
            <a:endParaRPr lang="zh-CN" altLang="en-US" sz="40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磁盘性能的度量</a:t>
            </a:r>
            <a:endParaRPr lang="en-US" altLang="zh-CN" dirty="0"/>
          </a:p>
        </p:txBody>
      </p:sp>
      <p:sp>
        <p:nvSpPr>
          <p:cNvPr id="3" name="内容占位符 2"/>
          <p:cNvSpPr>
            <a:spLocks noGrp="1"/>
          </p:cNvSpPr>
          <p:nvPr>
            <p:ph idx="1"/>
          </p:nvPr>
        </p:nvSpPr>
        <p:spPr/>
        <p:txBody>
          <a:bodyPr/>
          <a:lstStyle/>
          <a:p>
            <a:pPr marL="0" indent="0">
              <a:buNone/>
            </a:pPr>
            <a:r>
              <a:rPr lang="zh-CN" altLang="en-US" sz="3200" b="1" dirty="0"/>
              <a:t>磁盘性能的主要度量指标：</a:t>
            </a:r>
            <a:endParaRPr lang="zh-CN" altLang="en-US" sz="3200" b="1" dirty="0"/>
          </a:p>
          <a:p>
            <a:pPr>
              <a:buFont typeface="Wingdings" panose="05000000000000000000" pitchFamily="2" charset="2"/>
              <a:buChar char="Ø"/>
            </a:pPr>
            <a:r>
              <a:rPr lang="zh-CN" altLang="en-US" dirty="0"/>
              <a:t>容量</a:t>
            </a:r>
            <a:endParaRPr lang="en-US" altLang="zh-CN" dirty="0"/>
          </a:p>
          <a:p>
            <a:pPr>
              <a:buFont typeface="Wingdings" panose="05000000000000000000" pitchFamily="2" charset="2"/>
              <a:buChar char="Ø"/>
            </a:pPr>
            <a:r>
              <a:rPr lang="zh-CN" altLang="en-US" dirty="0"/>
              <a:t>访问时间（发出请求</a:t>
            </a:r>
            <a:r>
              <a:rPr lang="en-US" altLang="zh-CN" dirty="0"/>
              <a:t>——</a:t>
            </a:r>
            <a:r>
              <a:rPr lang="zh-CN" altLang="en-US" dirty="0"/>
              <a:t>数据开始传输，访问时间 </a:t>
            </a:r>
            <a:r>
              <a:rPr lang="en-US" altLang="zh-CN" dirty="0"/>
              <a:t>= </a:t>
            </a:r>
            <a:r>
              <a:rPr lang="zh-CN" altLang="en-US" dirty="0"/>
              <a:t>寻道时间 </a:t>
            </a:r>
            <a:r>
              <a:rPr lang="en-US" altLang="zh-CN" dirty="0"/>
              <a:t>+ </a:t>
            </a:r>
            <a:r>
              <a:rPr lang="zh-CN" altLang="en-US" dirty="0"/>
              <a:t>旋转等待时间，寻道时间通常占一半）</a:t>
            </a:r>
            <a:endParaRPr lang="en-US" altLang="zh-CN" dirty="0"/>
          </a:p>
          <a:p>
            <a:pPr>
              <a:buFont typeface="Wingdings" panose="05000000000000000000" pitchFamily="2" charset="2"/>
              <a:buChar char="Ø"/>
            </a:pPr>
            <a:r>
              <a:rPr lang="zh-CN" altLang="en-US" dirty="0"/>
              <a:t>数据传输率（读、写数据的速率，磁盘外侧比内侧快约</a:t>
            </a:r>
            <a:r>
              <a:rPr lang="en-US" altLang="zh-CN" dirty="0"/>
              <a:t>2-3</a:t>
            </a:r>
            <a:r>
              <a:rPr lang="zh-CN" altLang="en-US" dirty="0"/>
              <a:t>倍）</a:t>
            </a:r>
            <a:endParaRPr lang="en-US" altLang="zh-CN" dirty="0"/>
          </a:p>
          <a:p>
            <a:pPr>
              <a:buFont typeface="Wingdings" panose="05000000000000000000" pitchFamily="2" charset="2"/>
              <a:buChar char="Ø"/>
            </a:pPr>
            <a:r>
              <a:rPr lang="zh-CN" altLang="en-US" dirty="0"/>
              <a:t>可靠性（常用标准是“平均故障时间”）</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42950"/>
          </a:xfrm>
        </p:spPr>
        <p:txBody>
          <a:bodyPr>
            <a:normAutofit/>
          </a:bodyPr>
          <a:lstStyle/>
          <a:p>
            <a:r>
              <a:rPr lang="en-US" altLang="zh-CN" sz="3200" b="1" dirty="0" smtClean="0"/>
              <a:t>LRU-K</a:t>
            </a:r>
            <a:r>
              <a:rPr lang="zh-CN" altLang="en-US" sz="3200" b="1" dirty="0"/>
              <a:t>算法</a:t>
            </a:r>
            <a:endParaRPr lang="zh-CN" altLang="en-US" sz="3200" b="1" dirty="0"/>
          </a:p>
        </p:txBody>
      </p:sp>
      <p:sp>
        <p:nvSpPr>
          <p:cNvPr id="3" name="内容占位符 2"/>
          <p:cNvSpPr>
            <a:spLocks noGrp="1"/>
          </p:cNvSpPr>
          <p:nvPr>
            <p:ph idx="1"/>
          </p:nvPr>
        </p:nvSpPr>
        <p:spPr>
          <a:xfrm>
            <a:off x="911426" y="1447800"/>
            <a:ext cx="10729191" cy="4789512"/>
          </a:xfrm>
        </p:spPr>
        <p:txBody>
          <a:bodyPr>
            <a:noAutofit/>
          </a:bodyPr>
          <a:lstStyle/>
          <a:p>
            <a:pPr marL="0" indent="0" algn="just">
              <a:lnSpc>
                <a:spcPct val="125000"/>
              </a:lnSpc>
              <a:spcBef>
                <a:spcPts val="600"/>
              </a:spcBef>
              <a:buNone/>
            </a:pPr>
            <a:r>
              <a:rPr lang="en-US" altLang="zh-CN" sz="2400" dirty="0">
                <a:latin typeface="+mn-ea"/>
              </a:rPr>
              <a:t>    LRU-K</a:t>
            </a:r>
            <a:r>
              <a:rPr lang="zh-CN" altLang="en-US" sz="2400" dirty="0">
                <a:latin typeface="+mn-ea"/>
              </a:rPr>
              <a:t>中的</a:t>
            </a:r>
            <a:r>
              <a:rPr lang="en-US" altLang="zh-CN" sz="2400" dirty="0">
                <a:latin typeface="+mn-ea"/>
              </a:rPr>
              <a:t>K</a:t>
            </a:r>
            <a:r>
              <a:rPr lang="zh-CN" altLang="en-US" sz="2400" dirty="0">
                <a:latin typeface="+mn-ea"/>
              </a:rPr>
              <a:t>是指最近访问页面的次数，</a:t>
            </a:r>
            <a:r>
              <a:rPr lang="en-US" altLang="zh-CN" sz="2400" dirty="0">
                <a:latin typeface="+mn-ea"/>
              </a:rPr>
              <a:t>LRU</a:t>
            </a:r>
            <a:r>
              <a:rPr lang="zh-CN" altLang="en-US" sz="2400" dirty="0">
                <a:latin typeface="+mn-ea"/>
              </a:rPr>
              <a:t>算法可以看作是</a:t>
            </a:r>
            <a:r>
              <a:rPr lang="en-US" altLang="zh-CN" sz="2400" dirty="0">
                <a:latin typeface="+mn-ea"/>
              </a:rPr>
              <a:t>LRU-1</a:t>
            </a:r>
            <a:r>
              <a:rPr lang="zh-CN" altLang="en-US" sz="2400" dirty="0">
                <a:latin typeface="+mn-ea"/>
              </a:rPr>
              <a:t>，但是由于淘汰页面时仅考虑最近</a:t>
            </a:r>
            <a:r>
              <a:rPr lang="en-US" altLang="zh-CN" sz="2400" dirty="0">
                <a:latin typeface="+mn-ea"/>
              </a:rPr>
              <a:t>1</a:t>
            </a:r>
            <a:r>
              <a:rPr lang="zh-CN" altLang="en-US" sz="2400" dirty="0">
                <a:latin typeface="+mn-ea"/>
              </a:rPr>
              <a:t>次访问的情况，可能会因偶发的批量访问导致缓存污染，因此提出了</a:t>
            </a:r>
            <a:r>
              <a:rPr lang="en-US" altLang="zh-CN" sz="2400" dirty="0">
                <a:latin typeface="+mn-ea"/>
              </a:rPr>
              <a:t>LRU-K</a:t>
            </a:r>
            <a:r>
              <a:rPr lang="zh-CN" altLang="en-US" sz="2400" dirty="0">
                <a:latin typeface="+mn-ea"/>
              </a:rPr>
              <a:t>的概念。</a:t>
            </a:r>
            <a:endParaRPr lang="en-US" altLang="zh-CN" sz="2400" dirty="0">
              <a:latin typeface="+mn-ea"/>
            </a:endParaRPr>
          </a:p>
          <a:p>
            <a:pPr marL="0" indent="0" algn="just">
              <a:lnSpc>
                <a:spcPct val="125000"/>
              </a:lnSpc>
              <a:spcBef>
                <a:spcPts val="600"/>
              </a:spcBef>
              <a:buNone/>
            </a:pPr>
            <a:r>
              <a:rPr lang="en-US" altLang="zh-CN" sz="2400" b="1" dirty="0">
                <a:latin typeface="微软雅黑" panose="020B0503020204020204" pitchFamily="34" charset="-122"/>
                <a:ea typeface="微软雅黑" panose="020B0503020204020204" pitchFamily="34" charset="-122"/>
              </a:rPr>
              <a:t>LRU-K</a:t>
            </a:r>
            <a:r>
              <a:rPr lang="zh-CN" altLang="en-US" sz="2400" b="1" dirty="0">
                <a:latin typeface="微软雅黑" panose="020B0503020204020204" pitchFamily="34" charset="-122"/>
                <a:ea typeface="微软雅黑" panose="020B0503020204020204" pitchFamily="34" charset="-122"/>
              </a:rPr>
              <a:t>算法的核心思想：</a:t>
            </a:r>
            <a:r>
              <a:rPr lang="zh-CN" altLang="en-US" sz="2400" b="1" u="sng" dirty="0">
                <a:latin typeface="+mn-ea"/>
              </a:rPr>
              <a:t>将淘汰页面时所考察的</a:t>
            </a:r>
            <a:r>
              <a:rPr lang="zh-CN" altLang="en-US" sz="2400" b="1" u="sng" dirty="0">
                <a:highlight>
                  <a:srgbClr val="FFFF00"/>
                </a:highlight>
                <a:latin typeface="+mn-ea"/>
              </a:rPr>
              <a:t>最近访问次数由</a:t>
            </a:r>
            <a:r>
              <a:rPr lang="en-US" altLang="zh-CN" sz="2400" b="1" u="sng" dirty="0">
                <a:highlight>
                  <a:srgbClr val="FFFF00"/>
                </a:highlight>
                <a:latin typeface="+mn-ea"/>
              </a:rPr>
              <a:t>1</a:t>
            </a:r>
            <a:r>
              <a:rPr lang="zh-CN" altLang="en-US" sz="2400" b="1" u="sng" dirty="0">
                <a:highlight>
                  <a:srgbClr val="FFFF00"/>
                </a:highlight>
                <a:latin typeface="+mn-ea"/>
              </a:rPr>
              <a:t>提升为</a:t>
            </a:r>
            <a:r>
              <a:rPr lang="en-US" altLang="zh-CN" sz="2400" b="1" u="sng" dirty="0">
                <a:highlight>
                  <a:srgbClr val="FFFF00"/>
                </a:highlight>
                <a:latin typeface="+mn-ea"/>
              </a:rPr>
              <a:t>K</a:t>
            </a:r>
            <a:r>
              <a:rPr lang="zh-CN" altLang="en-US" sz="2400" dirty="0">
                <a:latin typeface="+mn-ea"/>
              </a:rPr>
              <a:t>。</a:t>
            </a:r>
            <a:endParaRPr lang="en-US" altLang="zh-CN" sz="2400" dirty="0">
              <a:latin typeface="+mn-ea"/>
            </a:endParaRPr>
          </a:p>
          <a:p>
            <a:pPr marL="0" indent="0" algn="just">
              <a:lnSpc>
                <a:spcPct val="125000"/>
              </a:lnSpc>
              <a:spcBef>
                <a:spcPts val="600"/>
              </a:spcBef>
              <a:buNone/>
            </a:pPr>
            <a:r>
              <a:rPr lang="en-US" altLang="zh-CN" sz="2400" dirty="0">
                <a:latin typeface="+mn-ea"/>
              </a:rPr>
              <a:t>LRU-K</a:t>
            </a:r>
            <a:r>
              <a:rPr lang="zh-CN" altLang="zh-CN" sz="2400" dirty="0">
                <a:latin typeface="+mn-ea"/>
              </a:rPr>
              <a:t>算法</a:t>
            </a:r>
            <a:r>
              <a:rPr lang="zh-CN" altLang="zh-CN" sz="2400" b="1" dirty="0">
                <a:latin typeface="微软雅黑" panose="020B0503020204020204" pitchFamily="34" charset="-122"/>
                <a:ea typeface="微软雅黑" panose="020B0503020204020204" pitchFamily="34" charset="-122"/>
              </a:rPr>
              <a:t>维护两个队列：</a:t>
            </a:r>
            <a:endParaRPr lang="zh-CN" altLang="zh-CN" sz="2400" b="1" dirty="0">
              <a:latin typeface="微软雅黑" panose="020B0503020204020204" pitchFamily="34" charset="-122"/>
              <a:ea typeface="微软雅黑" panose="020B0503020204020204" pitchFamily="34" charset="-122"/>
            </a:endParaRPr>
          </a:p>
          <a:p>
            <a:pPr marL="355600" lvl="1" indent="-355600" algn="just">
              <a:lnSpc>
                <a:spcPct val="125000"/>
              </a:lnSpc>
              <a:spcBef>
                <a:spcPts val="600"/>
              </a:spcBef>
              <a:buFont typeface="Wingdings" panose="05000000000000000000" pitchFamily="2" charset="2"/>
              <a:buChar char="Ø"/>
            </a:pPr>
            <a:r>
              <a:rPr lang="zh-CN" altLang="zh-CN" b="1" dirty="0">
                <a:solidFill>
                  <a:srgbClr val="FF0000"/>
                </a:solidFill>
                <a:latin typeface="微软雅黑" panose="020B0503020204020204" pitchFamily="34" charset="-122"/>
                <a:ea typeface="微软雅黑" panose="020B0503020204020204" pitchFamily="34" charset="-122"/>
              </a:rPr>
              <a:t>历史队列</a:t>
            </a:r>
            <a:r>
              <a:rPr lang="zh-CN" altLang="zh-CN" dirty="0">
                <a:latin typeface="+mn-ea"/>
              </a:rPr>
              <a:t>保存着</a:t>
            </a:r>
            <a:r>
              <a:rPr lang="zh-CN" altLang="en-US" dirty="0">
                <a:highlight>
                  <a:srgbClr val="FFFF00"/>
                </a:highlight>
                <a:latin typeface="+mn-ea"/>
              </a:rPr>
              <a:t>新进入内存</a:t>
            </a:r>
            <a:r>
              <a:rPr lang="zh-CN" altLang="zh-CN" dirty="0">
                <a:latin typeface="+mn-ea"/>
              </a:rPr>
              <a:t>的页面及其访问次数</a:t>
            </a:r>
            <a:r>
              <a:rPr lang="zh-CN" altLang="en-US" dirty="0">
                <a:latin typeface="+mn-ea"/>
              </a:rPr>
              <a:t>，还有每一次的访问时间</a:t>
            </a:r>
            <a:r>
              <a:rPr lang="zh-CN" altLang="zh-CN" dirty="0">
                <a:latin typeface="+mn-ea"/>
              </a:rPr>
              <a:t>，当</a:t>
            </a:r>
            <a:r>
              <a:rPr lang="zh-CN" altLang="en-US" dirty="0">
                <a:latin typeface="+mn-ea"/>
              </a:rPr>
              <a:t>一个页面的</a:t>
            </a:r>
            <a:r>
              <a:rPr lang="zh-CN" altLang="zh-CN" dirty="0">
                <a:latin typeface="+mn-ea"/>
              </a:rPr>
              <a:t>访问次数达到</a:t>
            </a:r>
            <a:r>
              <a:rPr lang="en-US" altLang="zh-CN" dirty="0">
                <a:latin typeface="+mn-ea"/>
              </a:rPr>
              <a:t>K</a:t>
            </a:r>
            <a:r>
              <a:rPr lang="zh-CN" altLang="zh-CN" dirty="0">
                <a:latin typeface="+mn-ea"/>
              </a:rPr>
              <a:t>次，则将该页面保存至缓存队列；若历史队列满了，则根据一定的淘汰策略（</a:t>
            </a:r>
            <a:r>
              <a:rPr lang="en-US" altLang="zh-CN" dirty="0">
                <a:latin typeface="+mn-ea"/>
              </a:rPr>
              <a:t>FIFO</a:t>
            </a:r>
            <a:r>
              <a:rPr lang="zh-CN" altLang="zh-CN" dirty="0">
                <a:latin typeface="+mn-ea"/>
              </a:rPr>
              <a:t>、</a:t>
            </a:r>
            <a:r>
              <a:rPr lang="en-US" altLang="zh-CN" dirty="0">
                <a:latin typeface="+mn-ea"/>
              </a:rPr>
              <a:t>LRU</a:t>
            </a:r>
            <a:r>
              <a:rPr lang="zh-CN" altLang="zh-CN" dirty="0">
                <a:latin typeface="+mn-ea"/>
              </a:rPr>
              <a:t>）进行淘汰。</a:t>
            </a:r>
            <a:endParaRPr lang="zh-CN" altLang="zh-CN" dirty="0">
              <a:latin typeface="+mn-ea"/>
            </a:endParaRPr>
          </a:p>
          <a:p>
            <a:pPr marL="355600" lvl="1" indent="-355600" algn="just">
              <a:lnSpc>
                <a:spcPct val="125000"/>
              </a:lnSpc>
              <a:spcBef>
                <a:spcPts val="600"/>
              </a:spcBef>
              <a:buFont typeface="Wingdings" panose="05000000000000000000" pitchFamily="2" charset="2"/>
              <a:buChar char="Ø"/>
            </a:pPr>
            <a:r>
              <a:rPr lang="zh-CN" altLang="zh-CN" b="1" dirty="0">
                <a:solidFill>
                  <a:srgbClr val="FF0000"/>
                </a:solidFill>
                <a:latin typeface="微软雅黑" panose="020B0503020204020204" pitchFamily="34" charset="-122"/>
                <a:ea typeface="微软雅黑" panose="020B0503020204020204" pitchFamily="34" charset="-122"/>
              </a:rPr>
              <a:t>缓存队列</a:t>
            </a:r>
            <a:r>
              <a:rPr lang="zh-CN" altLang="zh-CN" dirty="0">
                <a:highlight>
                  <a:srgbClr val="FFFF00"/>
                </a:highlight>
                <a:latin typeface="+mn-ea"/>
              </a:rPr>
              <a:t>保存着已经访问</a:t>
            </a:r>
            <a:r>
              <a:rPr lang="zh-CN" altLang="en-US" dirty="0">
                <a:highlight>
                  <a:srgbClr val="FFFF00"/>
                </a:highlight>
                <a:latin typeface="+mn-ea"/>
              </a:rPr>
              <a:t>过</a:t>
            </a:r>
            <a:r>
              <a:rPr lang="en-US" altLang="zh-CN" dirty="0">
                <a:highlight>
                  <a:srgbClr val="FFFF00"/>
                </a:highlight>
                <a:latin typeface="+mn-ea"/>
              </a:rPr>
              <a:t>K</a:t>
            </a:r>
            <a:r>
              <a:rPr lang="zh-CN" altLang="zh-CN" dirty="0">
                <a:highlight>
                  <a:srgbClr val="FFFF00"/>
                </a:highlight>
                <a:latin typeface="+mn-ea"/>
              </a:rPr>
              <a:t>次的页面</a:t>
            </a:r>
            <a:r>
              <a:rPr lang="zh-CN" altLang="zh-CN" dirty="0">
                <a:latin typeface="+mn-ea"/>
              </a:rPr>
              <a:t>，当该队列满了之后，则</a:t>
            </a:r>
            <a:r>
              <a:rPr lang="zh-CN" altLang="en-US" dirty="0">
                <a:latin typeface="+mn-ea"/>
              </a:rPr>
              <a:t>根据</a:t>
            </a:r>
            <a:r>
              <a:rPr lang="en-US" altLang="zh-CN" dirty="0">
                <a:latin typeface="+mn-ea"/>
              </a:rPr>
              <a:t>LRU</a:t>
            </a:r>
            <a:r>
              <a:rPr lang="zh-CN" altLang="en-US" dirty="0">
                <a:latin typeface="+mn-ea"/>
              </a:rPr>
              <a:t>策略淘汰倒数第</a:t>
            </a:r>
            <a:r>
              <a:rPr lang="en-US" altLang="zh-CN" dirty="0">
                <a:latin typeface="+mn-ea"/>
              </a:rPr>
              <a:t>K</a:t>
            </a:r>
            <a:r>
              <a:rPr lang="zh-CN" altLang="zh-CN" dirty="0">
                <a:latin typeface="+mn-ea"/>
              </a:rPr>
              <a:t>次访问距离现在最久的那个页面。</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LRU-K</a:t>
            </a:r>
            <a:r>
              <a:rPr lang="zh-CN" altLang="en-US" sz="3200" b="1" dirty="0"/>
              <a:t>算法</a:t>
            </a:r>
            <a:endParaRPr lang="zh-CN" altLang="en-US" sz="2800" dirty="0"/>
          </a:p>
        </p:txBody>
      </p:sp>
      <p:sp>
        <p:nvSpPr>
          <p:cNvPr id="3" name="内容占位符 2"/>
          <p:cNvSpPr>
            <a:spLocks noGrp="1"/>
          </p:cNvSpPr>
          <p:nvPr>
            <p:ph idx="1"/>
          </p:nvPr>
        </p:nvSpPr>
        <p:spPr>
          <a:xfrm>
            <a:off x="911426" y="5157192"/>
            <a:ext cx="10361851" cy="1079470"/>
          </a:xfrm>
        </p:spPr>
        <p:txBody>
          <a:bodyPr>
            <a:noAutofit/>
          </a:bodyPr>
          <a:lstStyle/>
          <a:p>
            <a:pPr>
              <a:lnSpc>
                <a:spcPct val="150000"/>
              </a:lnSpc>
              <a:spcBef>
                <a:spcPts val="0"/>
              </a:spcBef>
            </a:pPr>
            <a:r>
              <a:rPr lang="zh-CN" altLang="zh-CN" dirty="0"/>
              <a:t>页面第一次被访问，添加到历史队列中。</a:t>
            </a:r>
            <a:endParaRPr lang="zh-CN" altLang="zh-CN" dirty="0"/>
          </a:p>
          <a:p>
            <a:pPr>
              <a:lnSpc>
                <a:spcPct val="150000"/>
              </a:lnSpc>
              <a:spcBef>
                <a:spcPts val="0"/>
              </a:spcBef>
            </a:pPr>
            <a:r>
              <a:rPr lang="zh-CN" altLang="zh-CN" dirty="0"/>
              <a:t>若历史队列满了，根据一定的缓存策略进行淘汰。</a:t>
            </a:r>
            <a:endParaRPr lang="zh-CN" altLang="en-US" dirty="0"/>
          </a:p>
        </p:txBody>
      </p:sp>
      <p:sp>
        <p:nvSpPr>
          <p:cNvPr id="7" name="灯片编号占位符 6"/>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graphicFrame>
        <p:nvGraphicFramePr>
          <p:cNvPr id="4" name="表格 3"/>
          <p:cNvGraphicFramePr>
            <a:graphicFrameLocks noGrp="1"/>
          </p:cNvGraphicFramePr>
          <p:nvPr/>
        </p:nvGraphicFramePr>
        <p:xfrm>
          <a:off x="235158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6" name="表格 5"/>
          <p:cNvGraphicFramePr>
            <a:graphicFrameLocks noGrp="1"/>
          </p:cNvGraphicFramePr>
          <p:nvPr/>
        </p:nvGraphicFramePr>
        <p:xfrm>
          <a:off x="368871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
        <p:nvSpPr>
          <p:cNvPr id="5" name="文本框 4"/>
          <p:cNvSpPr txBox="1"/>
          <p:nvPr/>
        </p:nvSpPr>
        <p:spPr>
          <a:xfrm>
            <a:off x="220756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54469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7155153" y="1916832"/>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10" name="表格 9"/>
          <p:cNvGraphicFramePr>
            <a:graphicFrameLocks noGrp="1"/>
          </p:cNvGraphicFramePr>
          <p:nvPr/>
        </p:nvGraphicFramePr>
        <p:xfrm>
          <a:off x="8492283"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
        <p:nvSpPr>
          <p:cNvPr id="11" name="文本框 10"/>
          <p:cNvSpPr txBox="1"/>
          <p:nvPr/>
        </p:nvSpPr>
        <p:spPr>
          <a:xfrm>
            <a:off x="701113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4826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nvGraphicFramePr>
        <p:xfrm>
          <a:off x="7164201" y="3607953"/>
          <a:ext cx="1038767" cy="39624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chemeClr val="accent1">
                        <a:lumMod val="40000"/>
                        <a:lumOff val="60000"/>
                      </a:schemeClr>
                    </a:solidFill>
                  </a:tcPr>
                </a:tc>
              </a:tr>
            </a:tbl>
          </a:graphicData>
        </a:graphic>
      </p:graphicFrame>
      <p:sp>
        <p:nvSpPr>
          <p:cNvPr id="14" name="右箭头 13"/>
          <p:cNvSpPr/>
          <p:nvPr/>
        </p:nvSpPr>
        <p:spPr>
          <a:xfrm>
            <a:off x="4804030" y="3254482"/>
            <a:ext cx="2300082" cy="39054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804030" y="2869372"/>
            <a:ext cx="2228074"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访问</a:t>
            </a:r>
            <a:r>
              <a:rPr lang="en-US" altLang="zh-CN" sz="2000" dirty="0">
                <a:solidFill>
                  <a:prstClr val="black"/>
                </a:solidFill>
                <a:latin typeface="微软雅黑" panose="020B0503020204020204" pitchFamily="34" charset="-122"/>
                <a:ea typeface="微软雅黑" panose="020B0503020204020204" pitchFamily="34" charset="-122"/>
              </a:rPr>
              <a:t>P5</a:t>
            </a:r>
            <a:r>
              <a:rPr lang="zh-CN" altLang="en-US" sz="2000" dirty="0">
                <a:solidFill>
                  <a:prstClr val="black"/>
                </a:solidFill>
                <a:latin typeface="微软雅黑" panose="020B0503020204020204" pitchFamily="34" charset="-122"/>
                <a:ea typeface="微软雅黑" panose="020B0503020204020204" pitchFamily="34" charset="-122"/>
              </a:rPr>
              <a:t>，淘汰</a:t>
            </a:r>
            <a:r>
              <a:rPr lang="en-US" altLang="zh-CN" sz="2000" dirty="0">
                <a:solidFill>
                  <a:prstClr val="black"/>
                </a:solidFill>
                <a:latin typeface="微软雅黑" panose="020B0503020204020204" pitchFamily="34" charset="-122"/>
                <a:ea typeface="微软雅黑" panose="020B0503020204020204" pitchFamily="34" charset="-122"/>
              </a:rPr>
              <a:t>P1</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LRU-K</a:t>
            </a:r>
            <a:r>
              <a:rPr lang="zh-CN" altLang="en-US" sz="3200" b="1" dirty="0"/>
              <a:t>算法</a:t>
            </a:r>
            <a:endParaRPr lang="zh-CN" altLang="en-US" sz="2800" dirty="0"/>
          </a:p>
        </p:txBody>
      </p:sp>
      <p:sp>
        <p:nvSpPr>
          <p:cNvPr id="3" name="内容占位符 2"/>
          <p:cNvSpPr>
            <a:spLocks noGrp="1"/>
          </p:cNvSpPr>
          <p:nvPr>
            <p:ph idx="1"/>
          </p:nvPr>
        </p:nvSpPr>
        <p:spPr>
          <a:xfrm>
            <a:off x="911426" y="5157192"/>
            <a:ext cx="10361851" cy="1079470"/>
          </a:xfrm>
        </p:spPr>
        <p:txBody>
          <a:bodyPr>
            <a:noAutofit/>
          </a:bodyPr>
          <a:lstStyle/>
          <a:p>
            <a:pPr>
              <a:lnSpc>
                <a:spcPct val="150000"/>
              </a:lnSpc>
              <a:spcBef>
                <a:spcPts val="0"/>
              </a:spcBef>
            </a:pPr>
            <a:r>
              <a:rPr lang="zh-CN" altLang="en-US" dirty="0"/>
              <a:t>当历史队列中的某个页面第</a:t>
            </a:r>
            <a:r>
              <a:rPr lang="en-US" altLang="zh-CN" dirty="0"/>
              <a:t>K</a:t>
            </a:r>
            <a:r>
              <a:rPr lang="zh-CN" altLang="en-US" dirty="0"/>
              <a:t>次被访问时，该页面从历史队列中出栈，并存放至缓存队列。</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graphicFrame>
        <p:nvGraphicFramePr>
          <p:cNvPr id="5" name="表格 4"/>
          <p:cNvGraphicFramePr>
            <a:graphicFrameLocks noGrp="1"/>
          </p:cNvGraphicFramePr>
          <p:nvPr/>
        </p:nvGraphicFramePr>
        <p:xfrm>
          <a:off x="235158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FFC000"/>
                    </a:solidFill>
                  </a:tcPr>
                </a:tc>
              </a:tr>
            </a:tbl>
          </a:graphicData>
        </a:graphic>
      </p:graphicFrame>
      <p:graphicFrame>
        <p:nvGraphicFramePr>
          <p:cNvPr id="6" name="表格 5"/>
          <p:cNvGraphicFramePr>
            <a:graphicFrameLocks noGrp="1"/>
          </p:cNvGraphicFramePr>
          <p:nvPr/>
        </p:nvGraphicFramePr>
        <p:xfrm>
          <a:off x="368871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
        <p:nvSpPr>
          <p:cNvPr id="7" name="文本框 6"/>
          <p:cNvSpPr txBox="1"/>
          <p:nvPr/>
        </p:nvSpPr>
        <p:spPr>
          <a:xfrm>
            <a:off x="220756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54469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7155153" y="2420104"/>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10" name="表格 9"/>
          <p:cNvGraphicFramePr>
            <a:graphicFrameLocks noGrp="1"/>
          </p:cNvGraphicFramePr>
          <p:nvPr/>
        </p:nvGraphicFramePr>
        <p:xfrm>
          <a:off x="8492283"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dirty="0">
                          <a:latin typeface="微软雅黑" panose="020B0503020204020204" pitchFamily="34" charset="-122"/>
                          <a:ea typeface="微软雅黑" panose="020B0503020204020204" pitchFamily="34" charset="-122"/>
                        </a:rPr>
                        <a:t>P2</a:t>
                      </a:r>
                      <a:endParaRPr lang="zh-CN" altLang="en-US" sz="200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
        <p:nvSpPr>
          <p:cNvPr id="11" name="文本框 10"/>
          <p:cNvSpPr txBox="1"/>
          <p:nvPr/>
        </p:nvSpPr>
        <p:spPr>
          <a:xfrm>
            <a:off x="701113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4826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4" name="右箭头 13"/>
          <p:cNvSpPr/>
          <p:nvPr/>
        </p:nvSpPr>
        <p:spPr>
          <a:xfrm>
            <a:off x="4804030" y="3254482"/>
            <a:ext cx="2300082" cy="39054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804030" y="2636912"/>
            <a:ext cx="2228074" cy="707886"/>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第</a:t>
            </a:r>
            <a:r>
              <a:rPr lang="en-US" altLang="zh-CN" sz="2000" dirty="0">
                <a:solidFill>
                  <a:prstClr val="black"/>
                </a:solidFill>
                <a:latin typeface="微软雅黑" panose="020B0503020204020204" pitchFamily="34" charset="-122"/>
                <a:ea typeface="微软雅黑" panose="020B0503020204020204" pitchFamily="34" charset="-122"/>
              </a:rPr>
              <a:t>K</a:t>
            </a:r>
            <a:r>
              <a:rPr lang="zh-CN" altLang="en-US" sz="2000" dirty="0">
                <a:solidFill>
                  <a:prstClr val="black"/>
                </a:solidFill>
                <a:latin typeface="微软雅黑" panose="020B0503020204020204" pitchFamily="34" charset="-122"/>
                <a:ea typeface="微软雅黑" panose="020B0503020204020204" pitchFamily="34" charset="-122"/>
              </a:rPr>
              <a:t>次访问</a:t>
            </a:r>
            <a:r>
              <a:rPr lang="en-US" altLang="zh-CN" sz="2000" dirty="0">
                <a:solidFill>
                  <a:prstClr val="black"/>
                </a:solidFill>
                <a:latin typeface="微软雅黑" panose="020B0503020204020204" pitchFamily="34" charset="-122"/>
                <a:ea typeface="微软雅黑" panose="020B0503020204020204" pitchFamily="34" charset="-122"/>
              </a:rPr>
              <a:t>P2</a:t>
            </a:r>
            <a:r>
              <a:rPr lang="zh-CN" altLang="en-US" sz="2000" dirty="0">
                <a:solidFill>
                  <a:prstClr val="black"/>
                </a:solidFill>
                <a:latin typeface="微软雅黑" panose="020B0503020204020204" pitchFamily="34" charset="-122"/>
                <a:ea typeface="微软雅黑" panose="020B0503020204020204" pitchFamily="34" charset="-122"/>
              </a:rPr>
              <a:t>，将</a:t>
            </a:r>
            <a:r>
              <a:rPr lang="en-US" altLang="zh-CN" sz="2000" dirty="0">
                <a:solidFill>
                  <a:prstClr val="black"/>
                </a:solidFill>
                <a:latin typeface="微软雅黑" panose="020B0503020204020204" pitchFamily="34" charset="-122"/>
                <a:ea typeface="微软雅黑" panose="020B0503020204020204" pitchFamily="34" charset="-122"/>
              </a:rPr>
              <a:t>P2</a:t>
            </a:r>
            <a:r>
              <a:rPr lang="zh-CN" altLang="en-US" sz="2000" dirty="0">
                <a:solidFill>
                  <a:prstClr val="black"/>
                </a:solidFill>
                <a:latin typeface="微软雅黑" panose="020B0503020204020204" pitchFamily="34" charset="-122"/>
                <a:ea typeface="微软雅黑" panose="020B0503020204020204" pitchFamily="34" charset="-122"/>
              </a:rPr>
              <a:t>移入缓存队列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LRU-K</a:t>
            </a:r>
            <a:r>
              <a:rPr lang="zh-CN" altLang="en-US" sz="3200" b="1" dirty="0"/>
              <a:t>算法</a:t>
            </a:r>
            <a:endParaRPr lang="zh-CN" altLang="en-US" sz="2800" dirty="0"/>
          </a:p>
        </p:txBody>
      </p:sp>
      <p:sp>
        <p:nvSpPr>
          <p:cNvPr id="3" name="内容占位符 2"/>
          <p:cNvSpPr>
            <a:spLocks noGrp="1"/>
          </p:cNvSpPr>
          <p:nvPr>
            <p:ph idx="1"/>
          </p:nvPr>
        </p:nvSpPr>
        <p:spPr>
          <a:xfrm>
            <a:off x="911426" y="5157192"/>
            <a:ext cx="10361851" cy="1079470"/>
          </a:xfrm>
        </p:spPr>
        <p:txBody>
          <a:bodyPr>
            <a:noAutofit/>
          </a:bodyPr>
          <a:lstStyle/>
          <a:p>
            <a:pPr>
              <a:lnSpc>
                <a:spcPct val="150000"/>
              </a:lnSpc>
              <a:spcBef>
                <a:spcPts val="0"/>
              </a:spcBef>
            </a:pPr>
            <a:r>
              <a:rPr lang="zh-CN" altLang="en-US" dirty="0"/>
              <a:t>缓存队列中的页面再次被访问时，更新缓存队列中该页面的位置。</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graphicFrame>
        <p:nvGraphicFramePr>
          <p:cNvPr id="5" name="表格 4"/>
          <p:cNvGraphicFramePr>
            <a:graphicFrameLocks noGrp="1"/>
          </p:cNvGraphicFramePr>
          <p:nvPr/>
        </p:nvGraphicFramePr>
        <p:xfrm>
          <a:off x="235158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P8</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P7</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6" name="表格 5"/>
          <p:cNvGraphicFramePr>
            <a:graphicFrameLocks noGrp="1"/>
          </p:cNvGraphicFramePr>
          <p:nvPr/>
        </p:nvGraphicFramePr>
        <p:xfrm>
          <a:off x="368871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P6</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CCFF99"/>
                    </a:solidFill>
                  </a:tcPr>
                </a:tc>
              </a:tr>
            </a:tbl>
          </a:graphicData>
        </a:graphic>
      </p:graphicFrame>
      <p:sp>
        <p:nvSpPr>
          <p:cNvPr id="7" name="文本框 6"/>
          <p:cNvSpPr txBox="1"/>
          <p:nvPr/>
        </p:nvSpPr>
        <p:spPr>
          <a:xfrm>
            <a:off x="220756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54469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7155153" y="2420104"/>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P8</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P7</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10" name="表格 9"/>
          <p:cNvGraphicFramePr>
            <a:graphicFrameLocks noGrp="1"/>
          </p:cNvGraphicFramePr>
          <p:nvPr/>
        </p:nvGraphicFramePr>
        <p:xfrm>
          <a:off x="8492283"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CCFF99"/>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P6</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
        <p:nvSpPr>
          <p:cNvPr id="11" name="文本框 10"/>
          <p:cNvSpPr txBox="1"/>
          <p:nvPr/>
        </p:nvSpPr>
        <p:spPr>
          <a:xfrm>
            <a:off x="701113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4826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右箭头 12"/>
          <p:cNvSpPr/>
          <p:nvPr/>
        </p:nvSpPr>
        <p:spPr>
          <a:xfrm>
            <a:off x="4804030" y="3254482"/>
            <a:ext cx="2300082" cy="39054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804030" y="2348881"/>
            <a:ext cx="2228074" cy="1015663"/>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再次访问</a:t>
            </a:r>
            <a:r>
              <a:rPr lang="en-US" altLang="zh-CN" sz="2000" dirty="0">
                <a:solidFill>
                  <a:prstClr val="black"/>
                </a:solidFill>
                <a:latin typeface="微软雅黑" panose="020B0503020204020204" pitchFamily="34" charset="-122"/>
                <a:ea typeface="微软雅黑" panose="020B0503020204020204" pitchFamily="34" charset="-122"/>
              </a:rPr>
              <a:t>P2</a:t>
            </a:r>
            <a:r>
              <a:rPr lang="zh-CN" altLang="en-US" sz="2000" dirty="0">
                <a:solidFill>
                  <a:prstClr val="black"/>
                </a:solidFill>
                <a:latin typeface="微软雅黑" panose="020B0503020204020204" pitchFamily="34" charset="-122"/>
                <a:ea typeface="微软雅黑" panose="020B0503020204020204" pitchFamily="34" charset="-122"/>
              </a:rPr>
              <a:t>，按倒数第</a:t>
            </a:r>
            <a:r>
              <a:rPr lang="en-US" altLang="zh-CN" sz="2000" dirty="0">
                <a:solidFill>
                  <a:prstClr val="black"/>
                </a:solidFill>
                <a:latin typeface="微软雅黑" panose="020B0503020204020204" pitchFamily="34" charset="-122"/>
                <a:ea typeface="微软雅黑" panose="020B0503020204020204" pitchFamily="34" charset="-122"/>
              </a:rPr>
              <a:t>K</a:t>
            </a:r>
            <a:r>
              <a:rPr lang="zh-CN" altLang="en-US" sz="2000" dirty="0">
                <a:solidFill>
                  <a:prstClr val="black"/>
                </a:solidFill>
                <a:latin typeface="微软雅黑" panose="020B0503020204020204" pitchFamily="34" charset="-122"/>
                <a:ea typeface="微软雅黑" panose="020B0503020204020204" pitchFamily="34" charset="-122"/>
              </a:rPr>
              <a:t>次的访问时间重新排序</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LRU-K</a:t>
            </a:r>
            <a:r>
              <a:rPr lang="zh-CN" altLang="en-US" sz="3200" b="1" dirty="0"/>
              <a:t>算法</a:t>
            </a:r>
            <a:endParaRPr lang="zh-CN" altLang="en-US" sz="2800" dirty="0"/>
          </a:p>
        </p:txBody>
      </p:sp>
      <p:sp>
        <p:nvSpPr>
          <p:cNvPr id="3" name="内容占位符 2"/>
          <p:cNvSpPr>
            <a:spLocks noGrp="1"/>
          </p:cNvSpPr>
          <p:nvPr>
            <p:ph idx="1"/>
          </p:nvPr>
        </p:nvSpPr>
        <p:spPr>
          <a:xfrm>
            <a:off x="911426" y="5157192"/>
            <a:ext cx="10361851" cy="1079470"/>
          </a:xfrm>
        </p:spPr>
        <p:txBody>
          <a:bodyPr>
            <a:noAutofit/>
          </a:bodyPr>
          <a:lstStyle/>
          <a:p>
            <a:pPr>
              <a:lnSpc>
                <a:spcPct val="150000"/>
              </a:lnSpc>
              <a:spcBef>
                <a:spcPts val="0"/>
              </a:spcBef>
            </a:pPr>
            <a:r>
              <a:rPr lang="zh-CN" altLang="en-US" dirty="0"/>
              <a:t>当缓存队列需要淘汰页面时，淘汰倒数第</a:t>
            </a:r>
            <a:r>
              <a:rPr lang="en-US" altLang="zh-CN" dirty="0"/>
              <a:t>K</a:t>
            </a:r>
            <a:r>
              <a:rPr lang="zh-CN" altLang="en-US" dirty="0"/>
              <a:t>次访问距离现在最久的页面。</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graphicFrame>
        <p:nvGraphicFramePr>
          <p:cNvPr id="5" name="表格 4"/>
          <p:cNvGraphicFramePr>
            <a:graphicFrameLocks noGrp="1"/>
          </p:cNvGraphicFramePr>
          <p:nvPr/>
        </p:nvGraphicFramePr>
        <p:xfrm>
          <a:off x="2351585"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P8</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P7</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sp>
        <p:nvSpPr>
          <p:cNvPr id="7" name="文本框 6"/>
          <p:cNvSpPr txBox="1"/>
          <p:nvPr/>
        </p:nvSpPr>
        <p:spPr>
          <a:xfrm>
            <a:off x="220756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544698"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7155153" y="2420104"/>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P8</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P7</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P3</a:t>
                      </a:r>
                      <a:endParaRPr lang="zh-CN" altLang="en-US" sz="2000" b="0" dirty="0">
                        <a:latin typeface="微软雅黑" panose="020B0503020204020204" pitchFamily="34" charset="-122"/>
                        <a:ea typeface="微软雅黑" panose="020B0503020204020204" pitchFamily="34" charset="-122"/>
                      </a:endParaRPr>
                    </a:p>
                  </a:txBody>
                  <a:tcPr>
                    <a:solidFill>
                      <a:srgbClr val="FFFFCC"/>
                    </a:solidFill>
                  </a:tcPr>
                </a:tc>
              </a:tr>
            </a:tbl>
          </a:graphicData>
        </a:graphic>
      </p:graphicFrame>
      <p:graphicFrame>
        <p:nvGraphicFramePr>
          <p:cNvPr id="10" name="表格 9"/>
          <p:cNvGraphicFramePr>
            <a:graphicFrameLocks noGrp="1"/>
          </p:cNvGraphicFramePr>
          <p:nvPr/>
        </p:nvGraphicFramePr>
        <p:xfrm>
          <a:off x="8492283" y="2420888"/>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P5</a:t>
                      </a:r>
                      <a:endParaRPr lang="zh-CN" altLang="en-US" sz="2000" b="0" dirty="0">
                        <a:latin typeface="微软雅黑" panose="020B0503020204020204" pitchFamily="34" charset="-122"/>
                        <a:ea typeface="微软雅黑" panose="020B0503020204020204" pitchFamily="34" charset="-122"/>
                      </a:endParaRPr>
                    </a:p>
                  </a:txBody>
                  <a:tcPr>
                    <a:solidFill>
                      <a:srgbClr val="CCFF99"/>
                    </a:solidFill>
                  </a:tcPr>
                </a:tc>
              </a:tr>
            </a:tbl>
          </a:graphicData>
        </a:graphic>
      </p:graphicFrame>
      <p:sp>
        <p:nvSpPr>
          <p:cNvPr id="11" name="文本框 10"/>
          <p:cNvSpPr txBox="1"/>
          <p:nvPr/>
        </p:nvSpPr>
        <p:spPr>
          <a:xfrm>
            <a:off x="701113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历史队列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348266" y="4086640"/>
            <a:ext cx="1348135"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缓存队列</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3" name="右箭头 12"/>
          <p:cNvSpPr/>
          <p:nvPr/>
        </p:nvSpPr>
        <p:spPr>
          <a:xfrm>
            <a:off x="4804030" y="3254482"/>
            <a:ext cx="2300082" cy="390543"/>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804030" y="2348881"/>
            <a:ext cx="2228074" cy="1015663"/>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第</a:t>
            </a:r>
            <a:r>
              <a:rPr lang="en-US" altLang="zh-CN" sz="2000" dirty="0">
                <a:solidFill>
                  <a:prstClr val="black"/>
                </a:solidFill>
                <a:latin typeface="微软雅黑" panose="020B0503020204020204" pitchFamily="34" charset="-122"/>
                <a:ea typeface="微软雅黑" panose="020B0503020204020204" pitchFamily="34" charset="-122"/>
              </a:rPr>
              <a:t>K</a:t>
            </a:r>
            <a:r>
              <a:rPr lang="zh-CN" altLang="en-US" sz="2000" dirty="0">
                <a:solidFill>
                  <a:prstClr val="black"/>
                </a:solidFill>
                <a:latin typeface="微软雅黑" panose="020B0503020204020204" pitchFamily="34" charset="-122"/>
                <a:ea typeface="微软雅黑" panose="020B0503020204020204" pitchFamily="34" charset="-122"/>
              </a:rPr>
              <a:t>次访问</a:t>
            </a:r>
            <a:r>
              <a:rPr lang="en-US" altLang="zh-CN" sz="2000" dirty="0">
                <a:solidFill>
                  <a:prstClr val="black"/>
                </a:solidFill>
                <a:latin typeface="微软雅黑" panose="020B0503020204020204" pitchFamily="34" charset="-122"/>
                <a:ea typeface="微软雅黑" panose="020B0503020204020204" pitchFamily="34" charset="-122"/>
              </a:rPr>
              <a:t>P5</a:t>
            </a:r>
            <a:r>
              <a:rPr lang="zh-CN" altLang="en-US" sz="2000" dirty="0">
                <a:solidFill>
                  <a:prstClr val="black"/>
                </a:solidFill>
                <a:latin typeface="微软雅黑" panose="020B0503020204020204" pitchFamily="34" charset="-122"/>
                <a:ea typeface="微软雅黑" panose="020B0503020204020204" pitchFamily="34" charset="-122"/>
              </a:rPr>
              <a:t>，按倒数第</a:t>
            </a:r>
            <a:r>
              <a:rPr lang="en-US" altLang="zh-CN" sz="2000" dirty="0">
                <a:solidFill>
                  <a:prstClr val="black"/>
                </a:solidFill>
                <a:latin typeface="微软雅黑" panose="020B0503020204020204" pitchFamily="34" charset="-122"/>
                <a:ea typeface="微软雅黑" panose="020B0503020204020204" pitchFamily="34" charset="-122"/>
              </a:rPr>
              <a:t>K</a:t>
            </a:r>
            <a:r>
              <a:rPr lang="zh-CN" altLang="en-US" sz="2000" dirty="0">
                <a:solidFill>
                  <a:prstClr val="black"/>
                </a:solidFill>
                <a:latin typeface="微软雅黑" panose="020B0503020204020204" pitchFamily="34" charset="-122"/>
                <a:ea typeface="微软雅黑" panose="020B0503020204020204" pitchFamily="34" charset="-122"/>
              </a:rPr>
              <a:t>次的访问时间淘汰</a:t>
            </a:r>
            <a:r>
              <a:rPr lang="en-US" altLang="zh-CN" sz="2000" dirty="0">
                <a:solidFill>
                  <a:prstClr val="black"/>
                </a:solidFill>
                <a:latin typeface="微软雅黑" panose="020B0503020204020204" pitchFamily="34" charset="-122"/>
                <a:ea typeface="微软雅黑" panose="020B0503020204020204" pitchFamily="34" charset="-122"/>
              </a:rPr>
              <a:t>P6</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nvGraphicFramePr>
        <p:xfrm>
          <a:off x="3689082" y="2420104"/>
          <a:ext cx="1038767" cy="1584960"/>
        </p:xfrm>
        <a:graphic>
          <a:graphicData uri="http://schemas.openxmlformats.org/drawingml/2006/table">
            <a:tbl>
              <a:tblPr firstRow="1" bandRow="1">
                <a:tableStyleId>{5940675A-B579-460E-94D1-54222C63F5DA}</a:tableStyleId>
              </a:tblPr>
              <a:tblGrid>
                <a:gridCol w="1038767"/>
              </a:tblGrid>
              <a:tr h="370840">
                <a:tc>
                  <a:txBody>
                    <a:bodyPr/>
                    <a:lstStyle/>
                    <a:p>
                      <a:pPr algn="ctr"/>
                      <a:r>
                        <a:rPr lang="en-US" altLang="zh-CN" sz="2000" b="0" dirty="0">
                          <a:latin typeface="微软雅黑" panose="020B0503020204020204" pitchFamily="34" charset="-122"/>
                          <a:ea typeface="微软雅黑" panose="020B0503020204020204" pitchFamily="34" charset="-122"/>
                        </a:rPr>
                        <a:t>P1</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P2</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P4</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r h="370840">
                <a:tc>
                  <a:txBody>
                    <a:bodyPr/>
                    <a:lstStyle/>
                    <a:p>
                      <a:pPr algn="ctr"/>
                      <a:r>
                        <a:rPr lang="en-US" altLang="zh-CN" sz="2000" b="0" dirty="0">
                          <a:latin typeface="微软雅黑" panose="020B0503020204020204" pitchFamily="34" charset="-122"/>
                          <a:ea typeface="微软雅黑" panose="020B0503020204020204" pitchFamily="34" charset="-122"/>
                        </a:rPr>
                        <a:t>P6</a:t>
                      </a:r>
                      <a:endParaRPr lang="zh-CN" altLang="en-US" sz="2000" b="0" dirty="0">
                        <a:latin typeface="微软雅黑" panose="020B0503020204020204" pitchFamily="34" charset="-122"/>
                        <a:ea typeface="微软雅黑" panose="020B0503020204020204" pitchFamily="34" charset="-122"/>
                      </a:endParaRPr>
                    </a:p>
                  </a:txBody>
                  <a:tcPr>
                    <a:solidFill>
                      <a:srgbClr val="CCECFF"/>
                    </a:solidFill>
                  </a:tcP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t>淘汰策略的其他优化思路</a:t>
            </a:r>
            <a:endParaRPr lang="zh-CN" altLang="en-US" sz="3200" b="1" dirty="0"/>
          </a:p>
        </p:txBody>
      </p:sp>
      <p:sp>
        <p:nvSpPr>
          <p:cNvPr id="3" name="内容占位符 2"/>
          <p:cNvSpPr>
            <a:spLocks noGrp="1"/>
          </p:cNvSpPr>
          <p:nvPr>
            <p:ph idx="1"/>
          </p:nvPr>
        </p:nvSpPr>
        <p:spPr/>
        <p:txBody>
          <a:bodyPr>
            <a:normAutofit lnSpcReduction="10000"/>
          </a:bodyPr>
          <a:lstStyle/>
          <a:p>
            <a:pPr marL="0" indent="0">
              <a:lnSpc>
                <a:spcPct val="150000"/>
              </a:lnSpc>
              <a:buNone/>
            </a:pPr>
            <a:r>
              <a:rPr lang="zh-CN" altLang="en-US" sz="2800" b="1" dirty="0"/>
              <a:t>局部化</a:t>
            </a:r>
            <a:endParaRPr lang="en-US" altLang="zh-CN" sz="2800" b="1" dirty="0"/>
          </a:p>
          <a:p>
            <a:pPr marL="0" lvl="1" indent="0">
              <a:lnSpc>
                <a:spcPct val="150000"/>
              </a:lnSpc>
              <a:buNone/>
            </a:pPr>
            <a:r>
              <a:rPr lang="en-US" altLang="zh-CN" dirty="0"/>
              <a:t>        DBMS</a:t>
            </a:r>
            <a:r>
              <a:rPr lang="zh-CN" altLang="en-US" dirty="0"/>
              <a:t>追踪</a:t>
            </a:r>
            <a:r>
              <a:rPr lang="zh-CN" altLang="zh-CN" dirty="0"/>
              <a:t>每个查询</a:t>
            </a:r>
            <a:r>
              <a:rPr lang="zh-CN" altLang="en-US" dirty="0"/>
              <a:t>或事务</a:t>
            </a:r>
            <a:r>
              <a:rPr lang="zh-CN" altLang="zh-CN" dirty="0"/>
              <a:t>的</a:t>
            </a:r>
            <a:r>
              <a:rPr lang="zh-CN" altLang="en-US" dirty="0"/>
              <a:t>页面访问轨迹，并在此</a:t>
            </a:r>
            <a:r>
              <a:rPr lang="zh-CN" altLang="zh-CN" dirty="0"/>
              <a:t>局部范围内选择要淘汰的页面，这样可以</a:t>
            </a:r>
            <a:r>
              <a:rPr lang="zh-CN" altLang="en-US" dirty="0"/>
              <a:t>让一</a:t>
            </a:r>
            <a:r>
              <a:rPr lang="zh-CN" altLang="zh-CN" dirty="0"/>
              <a:t>个查询</a:t>
            </a:r>
            <a:r>
              <a:rPr lang="zh-CN" altLang="en-US" dirty="0"/>
              <a:t>可能带来</a:t>
            </a:r>
            <a:r>
              <a:rPr lang="zh-CN" altLang="zh-CN" dirty="0"/>
              <a:t>的</a:t>
            </a:r>
            <a:r>
              <a:rPr lang="zh-CN" altLang="en-US" dirty="0"/>
              <a:t>缓存</a:t>
            </a:r>
            <a:r>
              <a:rPr lang="zh-CN" altLang="zh-CN" dirty="0"/>
              <a:t>污染最小化。</a:t>
            </a:r>
            <a:endParaRPr lang="en-US" altLang="zh-CN" dirty="0"/>
          </a:p>
          <a:p>
            <a:pPr marL="0" lvl="1" indent="0">
              <a:lnSpc>
                <a:spcPct val="150000"/>
              </a:lnSpc>
              <a:buNone/>
            </a:pPr>
            <a:r>
              <a:rPr lang="zh-CN" altLang="en-US" b="1" dirty="0"/>
              <a:t>例</a:t>
            </a:r>
            <a:r>
              <a:rPr lang="zh-CN" altLang="en-US" dirty="0"/>
              <a:t>：</a:t>
            </a:r>
            <a:r>
              <a:rPr lang="en-US" altLang="zh-CN" dirty="0"/>
              <a:t>PostgreSQL</a:t>
            </a:r>
            <a:r>
              <a:rPr lang="zh-CN" altLang="en-US" dirty="0"/>
              <a:t>为每个查询维护一个局部环形缓冲。</a:t>
            </a:r>
            <a:endParaRPr lang="zh-CN" altLang="zh-CN" dirty="0"/>
          </a:p>
          <a:p>
            <a:pPr marL="0" indent="0">
              <a:lnSpc>
                <a:spcPct val="150000"/>
              </a:lnSpc>
              <a:buNone/>
            </a:pPr>
            <a:r>
              <a:rPr lang="zh-CN" altLang="zh-CN" sz="2800" b="1" dirty="0"/>
              <a:t>优先级</a:t>
            </a:r>
            <a:r>
              <a:rPr lang="zh-CN" altLang="zh-CN" sz="2800" b="1" dirty="0" smtClean="0"/>
              <a:t>提示</a:t>
            </a:r>
            <a:r>
              <a:rPr lang="zh-CN" altLang="en-US" sz="2800" b="1" dirty="0" smtClean="0"/>
              <a:t>（</a:t>
            </a:r>
            <a:r>
              <a:rPr lang="en-US" altLang="zh-CN" b="1" dirty="0"/>
              <a:t> </a:t>
            </a:r>
            <a:r>
              <a:rPr lang="en-US" altLang="zh-CN" b="1" dirty="0" err="1"/>
              <a:t>Prioroty</a:t>
            </a:r>
            <a:r>
              <a:rPr lang="en-US" altLang="zh-CN" b="1" dirty="0"/>
              <a:t> </a:t>
            </a:r>
            <a:r>
              <a:rPr lang="en-US" altLang="zh-CN" b="1" dirty="0" smtClean="0"/>
              <a:t>Hints</a:t>
            </a:r>
            <a:r>
              <a:rPr lang="zh-CN" altLang="en-US" sz="2800" b="1" dirty="0" smtClean="0"/>
              <a:t>）</a:t>
            </a:r>
            <a:endParaRPr lang="en-US" altLang="zh-CN" sz="2800" b="1" dirty="0"/>
          </a:p>
          <a:p>
            <a:pPr marL="0" lvl="1" indent="0">
              <a:lnSpc>
                <a:spcPct val="150000"/>
              </a:lnSpc>
              <a:buNone/>
            </a:pPr>
            <a:r>
              <a:rPr lang="en-US" altLang="zh-CN" dirty="0"/>
              <a:t>        </a:t>
            </a:r>
            <a:r>
              <a:rPr lang="zh-CN" altLang="zh-CN" dirty="0"/>
              <a:t>事务</a:t>
            </a:r>
            <a:r>
              <a:rPr lang="zh-CN" altLang="en-US" dirty="0"/>
              <a:t>了解</a:t>
            </a:r>
            <a:r>
              <a:rPr lang="zh-CN" altLang="zh-CN" dirty="0"/>
              <a:t>查询执行期间</a:t>
            </a:r>
            <a:r>
              <a:rPr lang="zh-CN" altLang="en-US" dirty="0"/>
              <a:t>所访问的每个页面的上下文，并</a:t>
            </a:r>
            <a:r>
              <a:rPr lang="zh-CN" altLang="zh-CN" dirty="0"/>
              <a:t>根据页面的上下文</a:t>
            </a:r>
            <a:r>
              <a:rPr lang="zh-CN" altLang="en-US" dirty="0"/>
              <a:t>提示</a:t>
            </a:r>
            <a:r>
              <a:rPr lang="zh-CN" altLang="zh-CN" dirty="0"/>
              <a:t>缓冲池管理器该页面是否重要</a:t>
            </a:r>
            <a:r>
              <a:rPr lang="zh-CN" altLang="en-US" dirty="0"/>
              <a:t>，从而影响淘汰页面的选择</a:t>
            </a:r>
            <a:r>
              <a:rPr lang="zh-CN" altLang="zh-CN" dirty="0"/>
              <a:t>。</a:t>
            </a:r>
            <a:endParaRPr lang="zh-CN"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t>脏页的处理</a:t>
            </a:r>
            <a:endParaRPr lang="zh-CN" altLang="en-US" sz="3200" b="1" dirty="0"/>
          </a:p>
        </p:txBody>
      </p:sp>
      <p:sp>
        <p:nvSpPr>
          <p:cNvPr id="3" name="内容占位符 2"/>
          <p:cNvSpPr>
            <a:spLocks noGrp="1"/>
          </p:cNvSpPr>
          <p:nvPr>
            <p:ph idx="1"/>
          </p:nvPr>
        </p:nvSpPr>
        <p:spPr/>
        <p:txBody>
          <a:bodyPr/>
          <a:lstStyle/>
          <a:p>
            <a:pPr marL="0" indent="0">
              <a:lnSpc>
                <a:spcPct val="150000"/>
              </a:lnSpc>
              <a:spcBef>
                <a:spcPts val="1200"/>
              </a:spcBef>
              <a:buNone/>
            </a:pPr>
            <a:r>
              <a:rPr lang="zh-CN" altLang="zh-CN" dirty="0"/>
              <a:t>在淘汰页面时，对于脏页可以有两种</a:t>
            </a:r>
            <a:r>
              <a:rPr lang="zh-CN" altLang="en-US" dirty="0"/>
              <a:t>情况</a:t>
            </a:r>
            <a:r>
              <a:rPr lang="zh-CN" altLang="zh-CN" dirty="0"/>
              <a:t>：</a:t>
            </a:r>
            <a:endParaRPr lang="en-US" altLang="zh-CN" dirty="0"/>
          </a:p>
          <a:p>
            <a:pPr lvl="1">
              <a:lnSpc>
                <a:spcPct val="150000"/>
              </a:lnSpc>
              <a:spcBef>
                <a:spcPts val="1200"/>
              </a:spcBef>
              <a:buFont typeface="Wingdings" panose="05000000000000000000" pitchFamily="2" charset="2"/>
              <a:buChar char="Ø"/>
            </a:pPr>
            <a:r>
              <a:rPr lang="zh-CN" altLang="en-US" dirty="0"/>
              <a:t>快速：</a:t>
            </a:r>
            <a:r>
              <a:rPr lang="zh-CN" altLang="zh-CN" dirty="0"/>
              <a:t>优先淘汰非脏页面</a:t>
            </a:r>
            <a:r>
              <a:rPr lang="zh-CN" altLang="en-US" dirty="0"/>
              <a:t>（</a:t>
            </a:r>
            <a:r>
              <a:rPr lang="zh-CN" altLang="zh-CN" dirty="0"/>
              <a:t>可能将未来</a:t>
            </a:r>
            <a:r>
              <a:rPr lang="zh-CN" altLang="en-US" dirty="0"/>
              <a:t>不需要</a:t>
            </a:r>
            <a:r>
              <a:rPr lang="zh-CN" altLang="zh-CN" dirty="0"/>
              <a:t>的脏页留在缓冲池</a:t>
            </a:r>
            <a:r>
              <a:rPr lang="zh-CN" altLang="en-US" dirty="0"/>
              <a:t>）；</a:t>
            </a:r>
            <a:endParaRPr lang="en-US" altLang="zh-CN" dirty="0"/>
          </a:p>
          <a:p>
            <a:pPr lvl="1">
              <a:lnSpc>
                <a:spcPct val="150000"/>
              </a:lnSpc>
              <a:spcBef>
                <a:spcPts val="1200"/>
              </a:spcBef>
              <a:buFont typeface="Wingdings" panose="05000000000000000000" pitchFamily="2" charset="2"/>
              <a:buChar char="Ø"/>
            </a:pPr>
            <a:r>
              <a:rPr lang="zh-CN" altLang="en-US" dirty="0"/>
              <a:t>慢速：</a:t>
            </a:r>
            <a:r>
              <a:rPr lang="zh-CN" altLang="zh-CN" dirty="0"/>
              <a:t>将脏页写回磁盘后再将其淘汰</a:t>
            </a:r>
            <a:r>
              <a:rPr lang="zh-CN" altLang="en-US" dirty="0"/>
              <a:t>（这将</a:t>
            </a:r>
            <a:r>
              <a:rPr lang="zh-CN" altLang="zh-CN" dirty="0"/>
              <a:t>降低替换页面的速度</a:t>
            </a:r>
            <a:r>
              <a:rPr lang="zh-CN" altLang="en-US" dirty="0"/>
              <a:t>）。</a:t>
            </a:r>
            <a:endParaRPr lang="en-US" altLang="zh-CN" dirty="0"/>
          </a:p>
          <a:p>
            <a:pPr marL="0" indent="0">
              <a:lnSpc>
                <a:spcPct val="150000"/>
              </a:lnSpc>
              <a:spcBef>
                <a:spcPts val="1200"/>
              </a:spcBef>
              <a:buNone/>
            </a:pPr>
            <a:r>
              <a:rPr lang="zh-CN" altLang="en-US" dirty="0"/>
              <a:t>另一种处理方法是</a:t>
            </a:r>
            <a:r>
              <a:rPr lang="zh-CN" altLang="zh-CN" b="1" dirty="0"/>
              <a:t>后台写</a:t>
            </a:r>
            <a:r>
              <a:rPr lang="zh-CN" altLang="en-US" dirty="0"/>
              <a:t>：</a:t>
            </a:r>
            <a:endParaRPr lang="en-US" altLang="zh-CN" dirty="0"/>
          </a:p>
          <a:p>
            <a:pPr marL="0" lvl="1" indent="0">
              <a:lnSpc>
                <a:spcPct val="150000"/>
              </a:lnSpc>
              <a:spcBef>
                <a:spcPts val="1200"/>
              </a:spcBef>
              <a:buNone/>
            </a:pPr>
            <a:r>
              <a:rPr lang="en-US" altLang="zh-CN" dirty="0"/>
              <a:t>        DBMS</a:t>
            </a:r>
            <a:r>
              <a:rPr lang="zh-CN" altLang="zh-CN" dirty="0"/>
              <a:t>定期遍历页表并将脏页写入磁盘</a:t>
            </a:r>
            <a:r>
              <a:rPr lang="zh-CN" altLang="en-US" dirty="0"/>
              <a:t>，</a:t>
            </a:r>
            <a:r>
              <a:rPr lang="zh-CN" altLang="zh-CN" dirty="0"/>
              <a:t>避免在淘汰页面时</a:t>
            </a:r>
            <a:r>
              <a:rPr lang="zh-CN" altLang="en-US" dirty="0"/>
              <a:t>才</a:t>
            </a:r>
            <a:r>
              <a:rPr lang="zh-CN" altLang="zh-CN" dirty="0"/>
              <a:t>执行页面写出操作</a:t>
            </a:r>
            <a:r>
              <a:rPr lang="zh-CN" altLang="en-US" dirty="0"/>
              <a:t>。</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3.5 </a:t>
            </a:r>
            <a:r>
              <a:rPr lang="zh-CN" altLang="en-US" sz="3200" b="1" dirty="0"/>
              <a:t>缓冲池的优化</a:t>
            </a:r>
            <a:endParaRPr lang="zh-CN" altLang="en-US" sz="2800" dirty="0"/>
          </a:p>
        </p:txBody>
      </p:sp>
      <p:sp>
        <p:nvSpPr>
          <p:cNvPr id="3" name="内容占位符 2"/>
          <p:cNvSpPr>
            <a:spLocks noGrp="1"/>
          </p:cNvSpPr>
          <p:nvPr>
            <p:ph idx="1"/>
          </p:nvPr>
        </p:nvSpPr>
        <p:spPr>
          <a:xfrm>
            <a:off x="479376" y="1556793"/>
            <a:ext cx="10971372" cy="4389437"/>
          </a:xfrm>
        </p:spPr>
        <p:txBody>
          <a:bodyPr>
            <a:normAutofit fontScale="92500"/>
          </a:bodyPr>
          <a:lstStyle/>
          <a:p>
            <a:pPr marL="0" indent="0">
              <a:lnSpc>
                <a:spcPct val="150000"/>
              </a:lnSpc>
              <a:buNone/>
            </a:pPr>
            <a:r>
              <a:rPr lang="zh-CN" altLang="en-US" sz="2800" b="1" dirty="0"/>
              <a:t>多</a:t>
            </a:r>
            <a:r>
              <a:rPr lang="zh-CN" altLang="en-US" sz="2800" b="1" dirty="0" smtClean="0"/>
              <a:t>缓冲池（</a:t>
            </a:r>
            <a:r>
              <a:rPr lang="en-US" altLang="zh-CN" b="1" dirty="0"/>
              <a:t> Multiple Buffer </a:t>
            </a:r>
            <a:r>
              <a:rPr lang="en-US" altLang="zh-CN" b="1" dirty="0" smtClean="0"/>
              <a:t>Pools</a:t>
            </a:r>
            <a:r>
              <a:rPr lang="zh-CN" altLang="en-US" sz="2800" b="1" dirty="0" smtClean="0"/>
              <a:t>）</a:t>
            </a:r>
            <a:endParaRPr lang="en-US" altLang="zh-CN" sz="2800" b="1" dirty="0"/>
          </a:p>
          <a:p>
            <a:pPr lvl="1">
              <a:lnSpc>
                <a:spcPct val="150000"/>
              </a:lnSpc>
              <a:buFont typeface="Wingdings" panose="05000000000000000000" pitchFamily="2" charset="2"/>
              <a:buChar char="Ø"/>
            </a:pPr>
            <a:r>
              <a:rPr lang="en-US" altLang="zh-CN" dirty="0"/>
              <a:t>DBMS</a:t>
            </a:r>
            <a:r>
              <a:rPr lang="zh-CN" altLang="zh-CN" dirty="0"/>
              <a:t>维护多个用于不同目的的缓冲池</a:t>
            </a:r>
            <a:r>
              <a:rPr lang="zh-CN" altLang="en-US" dirty="0"/>
              <a:t>。</a:t>
            </a:r>
            <a:endParaRPr lang="en-US" altLang="zh-CN" dirty="0"/>
          </a:p>
          <a:p>
            <a:pPr marL="393700" lvl="1" indent="0">
              <a:lnSpc>
                <a:spcPct val="150000"/>
              </a:lnSpc>
              <a:buNone/>
            </a:pPr>
            <a:r>
              <a:rPr lang="zh-CN" altLang="en-US" dirty="0"/>
              <a:t>可以是：多个缓冲池实例、</a:t>
            </a:r>
            <a:r>
              <a:rPr lang="zh-CN" altLang="zh-CN" dirty="0"/>
              <a:t>每个数据库使用一个缓冲池每种页面类型使用一个缓冲池。</a:t>
            </a:r>
            <a:endParaRPr lang="en-US" altLang="zh-CN" dirty="0"/>
          </a:p>
          <a:p>
            <a:pPr lvl="1">
              <a:lnSpc>
                <a:spcPct val="150000"/>
              </a:lnSpc>
              <a:buFont typeface="Wingdings" panose="05000000000000000000" pitchFamily="2" charset="2"/>
              <a:buChar char="Ø"/>
            </a:pPr>
            <a:r>
              <a:rPr lang="zh-CN" altLang="en-US" dirty="0"/>
              <a:t>各</a:t>
            </a:r>
            <a:r>
              <a:rPr lang="zh-CN" altLang="zh-CN" dirty="0"/>
              <a:t>缓冲池可以采用量身定制的管理策略。</a:t>
            </a:r>
            <a:endParaRPr lang="en-US" altLang="zh-CN" dirty="0"/>
          </a:p>
          <a:p>
            <a:pPr marL="0" indent="0">
              <a:lnSpc>
                <a:spcPct val="150000"/>
              </a:lnSpc>
              <a:buNone/>
            </a:pPr>
            <a:r>
              <a:rPr lang="zh-CN" altLang="zh-CN" sz="2800" b="1" dirty="0"/>
              <a:t>预</a:t>
            </a:r>
            <a:r>
              <a:rPr lang="zh-CN" altLang="zh-CN" sz="2800" b="1" dirty="0" smtClean="0"/>
              <a:t>取</a:t>
            </a:r>
            <a:r>
              <a:rPr lang="zh-CN" altLang="en-US" sz="2800" b="1" dirty="0" smtClean="0"/>
              <a:t>（</a:t>
            </a:r>
            <a:r>
              <a:rPr lang="en-US" altLang="zh-CN" b="1" dirty="0"/>
              <a:t> </a:t>
            </a:r>
            <a:r>
              <a:rPr lang="en-US" altLang="zh-CN" b="1" dirty="0" smtClean="0"/>
              <a:t>Pre-fetching</a:t>
            </a:r>
            <a:r>
              <a:rPr lang="zh-CN" altLang="en-US" sz="2800" b="1" dirty="0" smtClean="0"/>
              <a:t>）</a:t>
            </a:r>
            <a:endParaRPr lang="en-US" altLang="zh-CN" sz="2800" b="1" dirty="0"/>
          </a:p>
          <a:p>
            <a:pPr lvl="1">
              <a:lnSpc>
                <a:spcPct val="150000"/>
              </a:lnSpc>
              <a:buFont typeface="Wingdings" panose="05000000000000000000" pitchFamily="2" charset="2"/>
              <a:buChar char="Ø"/>
            </a:pPr>
            <a:r>
              <a:rPr lang="zh-CN" altLang="zh-CN" dirty="0"/>
              <a:t>在处理第一组页面时，</a:t>
            </a:r>
            <a:r>
              <a:rPr lang="en-US" altLang="zh-CN" dirty="0"/>
              <a:t>DBMS</a:t>
            </a:r>
            <a:r>
              <a:rPr lang="zh-CN" altLang="en-US" dirty="0"/>
              <a:t>预先</a:t>
            </a:r>
            <a:r>
              <a:rPr lang="zh-CN" altLang="zh-CN" dirty="0"/>
              <a:t>将第二组页面</a:t>
            </a:r>
            <a:r>
              <a:rPr lang="zh-CN" altLang="en-US" dirty="0"/>
              <a:t>读取</a:t>
            </a:r>
            <a:r>
              <a:rPr lang="zh-CN" altLang="zh-CN" dirty="0"/>
              <a:t>到缓冲池中。</a:t>
            </a:r>
            <a:endParaRPr lang="en-US" altLang="zh-CN" dirty="0"/>
          </a:p>
          <a:p>
            <a:pPr marL="393700" lvl="1" indent="0">
              <a:lnSpc>
                <a:spcPct val="150000"/>
              </a:lnSpc>
              <a:buNone/>
            </a:pPr>
            <a:r>
              <a:rPr lang="en-US" altLang="zh-CN" dirty="0"/>
              <a:t>    </a:t>
            </a:r>
            <a:r>
              <a:rPr lang="zh-CN" altLang="zh-CN" dirty="0"/>
              <a:t>这种方法通常在顺序访问多个页面时使用。</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3.5 </a:t>
            </a:r>
            <a:r>
              <a:rPr lang="zh-CN" altLang="en-US" sz="3200" b="1" dirty="0"/>
              <a:t>缓冲池的优化</a:t>
            </a:r>
            <a:endParaRPr lang="zh-CN" altLang="en-US" sz="2800" dirty="0"/>
          </a:p>
        </p:txBody>
      </p:sp>
      <p:sp>
        <p:nvSpPr>
          <p:cNvPr id="3" name="内容占位符 2"/>
          <p:cNvSpPr>
            <a:spLocks noGrp="1"/>
          </p:cNvSpPr>
          <p:nvPr>
            <p:ph idx="1"/>
          </p:nvPr>
        </p:nvSpPr>
        <p:spPr>
          <a:xfrm>
            <a:off x="497310" y="1628801"/>
            <a:ext cx="10971372" cy="4389437"/>
          </a:xfrm>
        </p:spPr>
        <p:txBody>
          <a:bodyPr/>
          <a:lstStyle/>
          <a:p>
            <a:pPr marL="0" indent="0">
              <a:lnSpc>
                <a:spcPct val="150000"/>
              </a:lnSpc>
              <a:buNone/>
            </a:pPr>
            <a:r>
              <a:rPr lang="zh-CN" altLang="zh-CN" sz="2800" b="1" dirty="0"/>
              <a:t>扫描</a:t>
            </a:r>
            <a:r>
              <a:rPr lang="zh-CN" altLang="zh-CN" sz="2800" b="1" dirty="0" smtClean="0"/>
              <a:t>共享</a:t>
            </a:r>
            <a:r>
              <a:rPr lang="zh-CN" altLang="en-US" sz="2800" b="1" dirty="0" smtClean="0"/>
              <a:t>（</a:t>
            </a:r>
            <a:r>
              <a:rPr lang="en-US" altLang="zh-CN" b="1" dirty="0"/>
              <a:t> Scan </a:t>
            </a:r>
            <a:r>
              <a:rPr lang="en-US" altLang="zh-CN" b="1" dirty="0" smtClean="0"/>
              <a:t>Sharing</a:t>
            </a:r>
            <a:r>
              <a:rPr lang="zh-CN" altLang="en-US" sz="2800" b="1" dirty="0" smtClean="0"/>
              <a:t>）</a:t>
            </a:r>
            <a:endParaRPr lang="en-US" altLang="zh-CN" sz="2800" b="1" dirty="0"/>
          </a:p>
          <a:p>
            <a:pPr marL="393700" lvl="1" indent="0">
              <a:lnSpc>
                <a:spcPct val="150000"/>
              </a:lnSpc>
              <a:buNone/>
            </a:pPr>
            <a:r>
              <a:rPr lang="zh-CN" altLang="zh-CN" dirty="0"/>
              <a:t>将多个查询附加到</a:t>
            </a:r>
            <a:r>
              <a:rPr lang="zh-CN" altLang="en-US" dirty="0"/>
              <a:t>一</a:t>
            </a:r>
            <a:r>
              <a:rPr lang="zh-CN" altLang="zh-CN" dirty="0"/>
              <a:t>个游标上</a:t>
            </a:r>
            <a:r>
              <a:rPr lang="zh-CN" altLang="en-US" dirty="0"/>
              <a:t>，减少重复访问的次数</a:t>
            </a:r>
            <a:r>
              <a:rPr lang="zh-CN" altLang="zh-CN" dirty="0"/>
              <a:t>。</a:t>
            </a:r>
            <a:endParaRPr lang="en-US" altLang="zh-CN" dirty="0"/>
          </a:p>
        </p:txBody>
      </p:sp>
      <p:sp>
        <p:nvSpPr>
          <p:cNvPr id="7" name="灯片编号占位符 6"/>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6600056" y="2911687"/>
            <a:ext cx="5328592" cy="3240360"/>
          </a:xfrm>
          <a:prstGeom prst="rect">
            <a:avLst/>
          </a:prstGeom>
        </p:spPr>
      </p:pic>
      <p:pic>
        <p:nvPicPr>
          <p:cNvPr id="6" name="图片 5"/>
          <p:cNvPicPr>
            <a:picLocks noChangeAspect="1"/>
          </p:cNvPicPr>
          <p:nvPr/>
        </p:nvPicPr>
        <p:blipFill>
          <a:blip r:embed="rId2"/>
          <a:stretch>
            <a:fillRect/>
          </a:stretch>
        </p:blipFill>
        <p:spPr>
          <a:xfrm>
            <a:off x="479377" y="2911688"/>
            <a:ext cx="5472608" cy="3263869"/>
          </a:xfrm>
          <a:prstGeom prst="rect">
            <a:avLst/>
          </a:prstGeom>
        </p:spPr>
      </p:pic>
      <p:sp>
        <p:nvSpPr>
          <p:cNvPr id="4" name="箭头: 右 3"/>
          <p:cNvSpPr/>
          <p:nvPr/>
        </p:nvSpPr>
        <p:spPr>
          <a:xfrm>
            <a:off x="6096000" y="4312520"/>
            <a:ext cx="360040" cy="628648"/>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latin typeface="Constantia"/>
              <a:ea typeface="宋体" pitchFamily="2"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3.5 </a:t>
            </a:r>
            <a:r>
              <a:rPr lang="zh-CN" altLang="en-US" sz="3200" b="1" dirty="0"/>
              <a:t>缓冲池的优化</a:t>
            </a:r>
            <a:endParaRPr lang="zh-CN" altLang="en-US" sz="2800" dirty="0"/>
          </a:p>
        </p:txBody>
      </p:sp>
      <p:sp>
        <p:nvSpPr>
          <p:cNvPr id="3" name="内容占位符 2"/>
          <p:cNvSpPr>
            <a:spLocks noGrp="1"/>
          </p:cNvSpPr>
          <p:nvPr>
            <p:ph idx="1"/>
          </p:nvPr>
        </p:nvSpPr>
        <p:spPr>
          <a:xfrm>
            <a:off x="497310" y="1628801"/>
            <a:ext cx="10971372" cy="4389437"/>
          </a:xfrm>
        </p:spPr>
        <p:txBody>
          <a:bodyPr/>
          <a:lstStyle/>
          <a:p>
            <a:pPr marL="0" indent="0">
              <a:lnSpc>
                <a:spcPct val="150000"/>
              </a:lnSpc>
              <a:buNone/>
            </a:pPr>
            <a:r>
              <a:rPr lang="zh-CN" altLang="zh-CN" sz="2800" b="1" dirty="0"/>
              <a:t>扫描共享</a:t>
            </a:r>
            <a:endParaRPr lang="en-US" altLang="zh-CN" sz="2800" b="1" dirty="0"/>
          </a:p>
          <a:p>
            <a:pPr marL="393700" lvl="1" indent="0">
              <a:lnSpc>
                <a:spcPct val="150000"/>
              </a:lnSpc>
              <a:buNone/>
            </a:pPr>
            <a:r>
              <a:rPr lang="zh-CN" altLang="zh-CN" dirty="0"/>
              <a:t>将多个查询附加到</a:t>
            </a:r>
            <a:r>
              <a:rPr lang="zh-CN" altLang="en-US" dirty="0"/>
              <a:t>一</a:t>
            </a:r>
            <a:r>
              <a:rPr lang="zh-CN" altLang="zh-CN" dirty="0"/>
              <a:t>个游标上</a:t>
            </a:r>
            <a:r>
              <a:rPr lang="zh-CN" altLang="en-US" dirty="0"/>
              <a:t>，减少重复访问的次数</a:t>
            </a:r>
            <a:r>
              <a:rPr lang="zh-CN" altLang="zh-CN" dirty="0"/>
              <a:t>。</a:t>
            </a:r>
            <a:endParaRPr lang="en-US" altLang="zh-CN" dirty="0"/>
          </a:p>
        </p:txBody>
      </p:sp>
      <p:sp>
        <p:nvSpPr>
          <p:cNvPr id="5" name="灯片编号占位符 4"/>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4" name="图片 3"/>
          <p:cNvPicPr>
            <a:picLocks noChangeAspect="1"/>
          </p:cNvPicPr>
          <p:nvPr/>
        </p:nvPicPr>
        <p:blipFill>
          <a:blip r:embed="rId1"/>
          <a:stretch>
            <a:fillRect/>
          </a:stretch>
        </p:blipFill>
        <p:spPr>
          <a:xfrm>
            <a:off x="533304" y="2911687"/>
            <a:ext cx="5418681" cy="3240360"/>
          </a:xfrm>
          <a:prstGeom prst="rect">
            <a:avLst/>
          </a:prstGeom>
        </p:spPr>
      </p:pic>
      <p:pic>
        <p:nvPicPr>
          <p:cNvPr id="7" name="图片 6"/>
          <p:cNvPicPr>
            <a:picLocks noChangeAspect="1"/>
          </p:cNvPicPr>
          <p:nvPr/>
        </p:nvPicPr>
        <p:blipFill>
          <a:blip r:embed="rId2"/>
          <a:stretch>
            <a:fillRect/>
          </a:stretch>
        </p:blipFill>
        <p:spPr>
          <a:xfrm>
            <a:off x="6744072" y="2958467"/>
            <a:ext cx="5256584" cy="3240360"/>
          </a:xfrm>
          <a:prstGeom prst="rect">
            <a:avLst/>
          </a:prstGeom>
        </p:spPr>
      </p:pic>
      <p:sp>
        <p:nvSpPr>
          <p:cNvPr id="8" name="箭头: 右 7"/>
          <p:cNvSpPr/>
          <p:nvPr/>
        </p:nvSpPr>
        <p:spPr>
          <a:xfrm>
            <a:off x="6168008" y="4264323"/>
            <a:ext cx="360040" cy="628648"/>
          </a:xfrm>
          <a:prstGeom prst="rightArrow">
            <a:avLst/>
          </a:prstGeom>
          <a:solidFill>
            <a:schemeClr val="accent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latin typeface="Constantia"/>
              <a:ea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68843"/>
          </a:xfrm>
        </p:spPr>
        <p:txBody>
          <a:bodyPr/>
          <a:lstStyle/>
          <a:p>
            <a:r>
              <a:rPr lang="en-US" altLang="zh-CN" dirty="0"/>
              <a:t>1.1.3 </a:t>
            </a:r>
            <a:r>
              <a:rPr lang="zh-CN" altLang="en-US" dirty="0"/>
              <a:t>磁盘块访问的优化</a:t>
            </a:r>
            <a:endParaRPr lang="en-US" altLang="zh-CN" dirty="0"/>
          </a:p>
        </p:txBody>
      </p:sp>
      <p:sp>
        <p:nvSpPr>
          <p:cNvPr id="3" name="内容占位符 2"/>
          <p:cNvSpPr>
            <a:spLocks noGrp="1"/>
          </p:cNvSpPr>
          <p:nvPr>
            <p:ph idx="1"/>
          </p:nvPr>
        </p:nvSpPr>
        <p:spPr>
          <a:xfrm>
            <a:off x="609600" y="1659956"/>
            <a:ext cx="10972800" cy="4847376"/>
          </a:xfrm>
        </p:spPr>
        <p:txBody>
          <a:bodyPr>
            <a:normAutofit/>
          </a:bodyPr>
          <a:lstStyle/>
          <a:p>
            <a:pPr marL="0" indent="0">
              <a:buNone/>
            </a:pPr>
            <a:r>
              <a:rPr lang="zh-CN" altLang="en-US" sz="2800" b="1" dirty="0"/>
              <a:t>        文件系统、虚拟内存管理器发出“磁盘</a:t>
            </a:r>
            <a:r>
              <a:rPr lang="en-US" altLang="zh-CN" sz="2800" b="1" dirty="0"/>
              <a:t>I/O</a:t>
            </a:r>
            <a:r>
              <a:rPr lang="zh-CN" altLang="en-US" sz="2800" b="1" dirty="0"/>
              <a:t>请求”，每个请求指定了需要访问的磁盘地址（</a:t>
            </a:r>
            <a:r>
              <a:rPr lang="zh-CN" altLang="en-US" sz="2800" b="1" dirty="0" smtClean="0"/>
              <a:t>“</a:t>
            </a:r>
            <a:r>
              <a:rPr lang="zh-CN" altLang="en-US" b="1" dirty="0" smtClean="0"/>
              <a:t>页</a:t>
            </a:r>
            <a:r>
              <a:rPr lang="en-US" altLang="zh-CN" b="1" dirty="0" smtClean="0"/>
              <a:t>/</a:t>
            </a:r>
            <a:r>
              <a:rPr lang="zh-CN" altLang="en-US" sz="2800" b="1" dirty="0" smtClean="0"/>
              <a:t>块” </a:t>
            </a:r>
            <a:r>
              <a:rPr lang="zh-CN" altLang="en-US" sz="2800" b="1" dirty="0"/>
              <a:t>号），磁盘和主存储器之间数据传输的单位为</a:t>
            </a:r>
            <a:r>
              <a:rPr lang="zh-CN" altLang="en-US" sz="2800" b="1" dirty="0" smtClean="0"/>
              <a:t>“</a:t>
            </a:r>
            <a:r>
              <a:rPr lang="zh-CN" altLang="en-US" b="1" dirty="0"/>
              <a:t>页</a:t>
            </a:r>
            <a:r>
              <a:rPr lang="en-US" altLang="zh-CN" b="1" dirty="0"/>
              <a:t>/</a:t>
            </a:r>
            <a:r>
              <a:rPr lang="zh-CN" altLang="en-US" sz="2800" b="1" dirty="0" smtClean="0"/>
              <a:t>块”</a:t>
            </a:r>
            <a:r>
              <a:rPr lang="zh-CN" altLang="en-US" sz="2800" b="1" dirty="0"/>
              <a:t>。</a:t>
            </a:r>
            <a:endParaRPr lang="en-US" altLang="zh-CN" sz="2800" b="1" dirty="0"/>
          </a:p>
          <a:p>
            <a:pPr marL="0" indent="0">
              <a:buNone/>
            </a:pPr>
            <a:endParaRPr lang="en-US" altLang="zh-CN" sz="2800" b="1" dirty="0"/>
          </a:p>
          <a:p>
            <a:pPr marL="0" indent="0">
              <a:buNone/>
            </a:pPr>
            <a:r>
              <a:rPr lang="zh-CN" altLang="en-US" sz="2800" b="1" dirty="0"/>
              <a:t>访问请求可分为顺序和随机访问模式</a:t>
            </a:r>
            <a:endParaRPr lang="en-US" altLang="zh-CN" sz="2800" b="1" dirty="0"/>
          </a:p>
          <a:p>
            <a:pPr>
              <a:buFont typeface="Wingdings" panose="05000000000000000000" pitchFamily="2" charset="2"/>
              <a:buChar char="Ø"/>
            </a:pPr>
            <a:r>
              <a:rPr lang="zh-CN" altLang="en-US" dirty="0"/>
              <a:t>顺序访问（</a:t>
            </a:r>
            <a:r>
              <a:rPr lang="en-US" altLang="zh-CN" dirty="0"/>
              <a:t>Sequential Access</a:t>
            </a:r>
            <a:r>
              <a:rPr lang="zh-CN" altLang="en-US" dirty="0"/>
              <a:t>）</a:t>
            </a:r>
            <a:endParaRPr lang="en-US" altLang="zh-CN" dirty="0"/>
          </a:p>
          <a:p>
            <a:pPr lvl="1"/>
            <a:r>
              <a:rPr lang="zh-CN" altLang="en-US" dirty="0"/>
              <a:t>连续的请求通常处于相同或相邻的磁道上连续的块，因此只有第一块需要“磁盘寻道” ，后续不需要</a:t>
            </a:r>
            <a:endParaRPr lang="en-US" altLang="zh-CN" dirty="0"/>
          </a:p>
          <a:p>
            <a:pPr lvl="1"/>
            <a:r>
              <a:rPr lang="en-US" altLang="zh-CN" dirty="0"/>
              <a:t>DBMS</a:t>
            </a:r>
            <a:r>
              <a:rPr lang="zh-CN" altLang="en-US" dirty="0"/>
              <a:t>会尽可能多的选择顺序访问而非随机访问</a:t>
            </a:r>
            <a:endParaRPr lang="en-US" altLang="zh-CN" dirty="0"/>
          </a:p>
          <a:p>
            <a:pPr>
              <a:buFont typeface="Wingdings" panose="05000000000000000000" pitchFamily="2" charset="2"/>
              <a:buChar char="Ø"/>
            </a:pPr>
            <a:r>
              <a:rPr lang="zh-CN" altLang="en-US" dirty="0"/>
              <a:t>随机访问（</a:t>
            </a:r>
            <a:r>
              <a:rPr lang="en-US" altLang="zh-CN" dirty="0"/>
              <a:t>Random Access</a:t>
            </a:r>
            <a:r>
              <a:rPr lang="zh-CN" altLang="en-US" dirty="0"/>
              <a:t>）</a:t>
            </a:r>
            <a:endParaRPr lang="en-US" altLang="zh-CN" dirty="0"/>
          </a:p>
          <a:p>
            <a:pPr lvl="1"/>
            <a:r>
              <a:rPr lang="zh-CN" altLang="en-US" dirty="0"/>
              <a:t>每一次请求都需要“磁盘寻道”，其效率低于顺序访问模式</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3.5 </a:t>
            </a:r>
            <a:r>
              <a:rPr lang="zh-CN" altLang="en-US" sz="3200" b="1" dirty="0"/>
              <a:t>缓冲池的优化</a:t>
            </a:r>
            <a:endParaRPr lang="zh-CN" altLang="en-US" sz="2800" dirty="0"/>
          </a:p>
        </p:txBody>
      </p:sp>
      <p:sp>
        <p:nvSpPr>
          <p:cNvPr id="3" name="内容占位符 2"/>
          <p:cNvSpPr>
            <a:spLocks noGrp="1"/>
          </p:cNvSpPr>
          <p:nvPr>
            <p:ph idx="1"/>
          </p:nvPr>
        </p:nvSpPr>
        <p:spPr>
          <a:xfrm>
            <a:off x="466298" y="1716180"/>
            <a:ext cx="10971372" cy="4389437"/>
          </a:xfrm>
        </p:spPr>
        <p:txBody>
          <a:bodyPr/>
          <a:lstStyle/>
          <a:p>
            <a:pPr marL="0" indent="0">
              <a:lnSpc>
                <a:spcPct val="150000"/>
              </a:lnSpc>
              <a:buNone/>
            </a:pPr>
            <a:r>
              <a:rPr lang="zh-CN" altLang="zh-CN" sz="2800" b="1" dirty="0"/>
              <a:t>扫描共享</a:t>
            </a:r>
            <a:endParaRPr lang="en-US" altLang="zh-CN" sz="2800" b="1" dirty="0"/>
          </a:p>
          <a:p>
            <a:pPr marL="393700" lvl="1" indent="0">
              <a:lnSpc>
                <a:spcPct val="150000"/>
              </a:lnSpc>
              <a:buNone/>
            </a:pPr>
            <a:r>
              <a:rPr lang="zh-CN" altLang="zh-CN" dirty="0"/>
              <a:t>将多个查询附加到</a:t>
            </a:r>
            <a:r>
              <a:rPr lang="zh-CN" altLang="en-US" dirty="0"/>
              <a:t>一</a:t>
            </a:r>
            <a:r>
              <a:rPr lang="zh-CN" altLang="zh-CN" dirty="0"/>
              <a:t>个游标上</a:t>
            </a:r>
            <a:r>
              <a:rPr lang="zh-CN" altLang="en-US" dirty="0"/>
              <a:t>，减少重复访问的次数</a:t>
            </a:r>
            <a:r>
              <a:rPr lang="zh-CN" altLang="zh-CN" dirty="0"/>
              <a:t>。</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609134" y="2978385"/>
            <a:ext cx="5342850" cy="3384724"/>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3.5 </a:t>
            </a:r>
            <a:r>
              <a:rPr lang="zh-CN" altLang="en-US" sz="3200" b="1" dirty="0"/>
              <a:t>缓冲池的优化</a:t>
            </a:r>
            <a:endParaRPr lang="zh-CN" altLang="en-US" sz="2800" dirty="0"/>
          </a:p>
        </p:txBody>
      </p:sp>
      <p:sp>
        <p:nvSpPr>
          <p:cNvPr id="3" name="内容占位符 2"/>
          <p:cNvSpPr>
            <a:spLocks noGrp="1"/>
          </p:cNvSpPr>
          <p:nvPr>
            <p:ph idx="1"/>
          </p:nvPr>
        </p:nvSpPr>
        <p:spPr>
          <a:xfrm>
            <a:off x="619191" y="1556793"/>
            <a:ext cx="10971372" cy="4389437"/>
          </a:xfrm>
        </p:spPr>
        <p:txBody>
          <a:bodyPr/>
          <a:lstStyle/>
          <a:p>
            <a:pPr marL="0" indent="0">
              <a:lnSpc>
                <a:spcPct val="150000"/>
              </a:lnSpc>
              <a:buNone/>
            </a:pPr>
            <a:r>
              <a:rPr lang="zh-CN" altLang="zh-CN" sz="2800" b="1" dirty="0"/>
              <a:t>缓冲池</a:t>
            </a:r>
            <a:r>
              <a:rPr lang="zh-CN" altLang="zh-CN" sz="2800" b="1" dirty="0" smtClean="0"/>
              <a:t>旁路</a:t>
            </a:r>
            <a:r>
              <a:rPr lang="zh-CN" altLang="en-US" sz="2800" b="1" dirty="0" smtClean="0"/>
              <a:t>（</a:t>
            </a:r>
            <a:r>
              <a:rPr lang="en-US" altLang="zh-CN" b="1" dirty="0"/>
              <a:t> Buffer Pool </a:t>
            </a:r>
            <a:r>
              <a:rPr lang="en-US" altLang="zh-CN" b="1" dirty="0" smtClean="0"/>
              <a:t>Bypass</a:t>
            </a:r>
            <a:r>
              <a:rPr lang="zh-CN" altLang="en-US" sz="2800" b="1" dirty="0" smtClean="0"/>
              <a:t>）</a:t>
            </a:r>
            <a:endParaRPr lang="en-US" altLang="zh-CN" sz="2800" b="1" dirty="0"/>
          </a:p>
          <a:p>
            <a:pPr marL="0" lvl="1" indent="393700">
              <a:lnSpc>
                <a:spcPct val="150000"/>
              </a:lnSpc>
              <a:buNone/>
            </a:pPr>
            <a:r>
              <a:rPr lang="en-US" altLang="zh-CN" dirty="0"/>
              <a:t>  </a:t>
            </a:r>
            <a:r>
              <a:rPr lang="zh-CN" altLang="zh-CN" dirty="0"/>
              <a:t>为了避免开销，顺序扫描操作符不会将获取的页存储在缓冲池中，而是使用正在运行的查询的本地</a:t>
            </a:r>
            <a:r>
              <a:rPr lang="zh-CN" altLang="zh-CN" dirty="0" smtClean="0"/>
              <a:t>内存</a:t>
            </a:r>
            <a:r>
              <a:rPr lang="zh-CN" altLang="en-US" dirty="0" smtClean="0"/>
              <a:t>（可能是单独的一块内存，隔离其可能对缓冲池的影响）</a:t>
            </a:r>
            <a:r>
              <a:rPr lang="zh-CN" altLang="zh-CN" dirty="0" smtClean="0"/>
              <a:t>。</a:t>
            </a:r>
            <a:endParaRPr lang="en-US" altLang="zh-CN" dirty="0"/>
          </a:p>
          <a:p>
            <a:pPr marL="273050" lvl="1" indent="-273050">
              <a:lnSpc>
                <a:spcPct val="150000"/>
              </a:lnSpc>
              <a:buFont typeface="Wingdings" panose="05000000000000000000" pitchFamily="2" charset="2"/>
              <a:buChar char="ü"/>
            </a:pPr>
            <a:r>
              <a:rPr lang="zh-CN" altLang="zh-CN" dirty="0"/>
              <a:t>如果操作符需要读取磁盘上连续的大量页序列，那么这种方法可以很好地工作。</a:t>
            </a:r>
            <a:endParaRPr lang="en-US" altLang="zh-CN" dirty="0"/>
          </a:p>
          <a:p>
            <a:pPr marL="273050" lvl="1" indent="-273050">
              <a:lnSpc>
                <a:spcPct val="150000"/>
              </a:lnSpc>
              <a:buFont typeface="Wingdings" panose="05000000000000000000" pitchFamily="2" charset="2"/>
              <a:buChar char="ü"/>
            </a:pPr>
            <a:r>
              <a:rPr lang="zh-CN" altLang="zh-CN" dirty="0"/>
              <a:t>缓冲池旁路也可以用于临时数据，如排序、连接。</a:t>
            </a:r>
            <a:endParaRPr lang="en-US" altLang="zh-CN" sz="2800" dirty="0"/>
          </a:p>
          <a:p>
            <a:pPr>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4400" spc="300" dirty="0" smtClean="0"/>
              <a:t>4 </a:t>
            </a:r>
            <a:r>
              <a:rPr lang="zh-CN" altLang="en-US" sz="4400" spc="300" dirty="0"/>
              <a:t>散列表</a:t>
            </a:r>
            <a:endParaRPr lang="zh-CN" altLang="en-US" sz="4400" spc="300" dirty="0"/>
          </a:p>
        </p:txBody>
      </p:sp>
      <p:sp>
        <p:nvSpPr>
          <p:cNvPr id="4" name="副标题 3"/>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4346"/>
    </mc:Choice>
    <mc:Fallback>
      <p:transition spd="slow" advTm="4346"/>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a:t>散列表</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latin typeface="+mn-ea"/>
              </a:rPr>
              <a:t>4.1 </a:t>
            </a:r>
            <a:r>
              <a:rPr lang="zh-CN" altLang="en-US" dirty="0">
                <a:latin typeface="+mn-ea"/>
              </a:rPr>
              <a:t>散列表定义</a:t>
            </a:r>
            <a:endParaRPr lang="en-US" altLang="zh-CN" dirty="0">
              <a:latin typeface="+mn-ea"/>
            </a:endParaRPr>
          </a:p>
          <a:p>
            <a:pPr marL="0" indent="0">
              <a:buNone/>
            </a:pPr>
            <a:r>
              <a:rPr lang="en-US" altLang="zh-CN" dirty="0" smtClean="0">
                <a:latin typeface="+mn-ea"/>
              </a:rPr>
              <a:t>4.2 </a:t>
            </a:r>
            <a:r>
              <a:rPr lang="zh-CN" altLang="en-US" dirty="0">
                <a:latin typeface="+mn-ea"/>
              </a:rPr>
              <a:t>静态散列表</a:t>
            </a:r>
            <a:endParaRPr lang="en-US" altLang="zh-CN" dirty="0">
              <a:latin typeface="+mn-ea"/>
            </a:endParaRPr>
          </a:p>
          <a:p>
            <a:pPr marL="0" indent="0">
              <a:buNone/>
            </a:pPr>
            <a:r>
              <a:rPr lang="en-US" altLang="zh-CN" dirty="0" smtClean="0">
                <a:latin typeface="+mn-ea"/>
              </a:rPr>
              <a:t>4.3 </a:t>
            </a:r>
            <a:r>
              <a:rPr lang="zh-CN" altLang="en-US" dirty="0">
                <a:latin typeface="+mn-ea"/>
              </a:rPr>
              <a:t>动态散列表</a:t>
            </a:r>
            <a:endParaRPr lang="en-US" altLang="zh-CN" dirty="0">
              <a:latin typeface="+mn-ea"/>
            </a:endParaRPr>
          </a:p>
          <a:p>
            <a:pPr marL="0" indent="0">
              <a:buNone/>
            </a:pPr>
            <a:endParaRPr lang="en-US" altLang="zh-CN" dirty="0">
              <a:latin typeface="+mn-ea"/>
            </a:endParaRPr>
          </a:p>
          <a:p>
            <a:pPr marL="0" indent="0">
              <a:buNone/>
            </a:pPr>
            <a:endParaRPr lang="zh-CN" altLang="en-US" dirty="0">
              <a:latin typeface="+mn-ea"/>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normAutofit/>
          </a:bodyPr>
          <a:lstStyle/>
          <a:p>
            <a:r>
              <a:rPr lang="en-US" altLang="zh-CN" sz="3200" b="1" dirty="0" smtClean="0"/>
              <a:t>4.1 </a:t>
            </a:r>
            <a:r>
              <a:rPr lang="zh-CN" altLang="zh-CN" sz="3200" b="1" dirty="0"/>
              <a:t>散列表</a:t>
            </a:r>
            <a:r>
              <a:rPr lang="zh-CN" altLang="en-US" sz="3200" b="1" dirty="0"/>
              <a:t>定义</a:t>
            </a:r>
            <a:endParaRPr lang="zh-CN" altLang="en-US" sz="3200" b="1" dirty="0"/>
          </a:p>
        </p:txBody>
      </p:sp>
      <p:sp>
        <p:nvSpPr>
          <p:cNvPr id="3" name="内容占位符 2"/>
          <p:cNvSpPr>
            <a:spLocks noGrp="1"/>
          </p:cNvSpPr>
          <p:nvPr>
            <p:ph idx="1"/>
          </p:nvPr>
        </p:nvSpPr>
        <p:spPr>
          <a:xfrm>
            <a:off x="610315" y="1447800"/>
            <a:ext cx="10662962" cy="4645496"/>
          </a:xfrm>
        </p:spPr>
        <p:txBody>
          <a:bodyPr>
            <a:noAutofit/>
          </a:bodyPr>
          <a:lstStyle/>
          <a:p>
            <a:pPr marL="0" indent="0">
              <a:lnSpc>
                <a:spcPct val="125000"/>
              </a:lnSpc>
              <a:spcBef>
                <a:spcPts val="600"/>
              </a:spcBef>
              <a:buNone/>
            </a:pPr>
            <a:r>
              <a:rPr lang="en-US" altLang="zh-CN" dirty="0"/>
              <a:t>        </a:t>
            </a:r>
            <a:r>
              <a:rPr lang="zh-CN" altLang="zh-CN" dirty="0"/>
              <a:t>散列表也叫哈希表，是一种常见的数据结构，通过把键值映射到桶数组中的某个位置来加快查找记录的速度。散列表包含两个关键元素：</a:t>
            </a:r>
            <a:endParaRPr lang="en-US" altLang="zh-CN" dirty="0"/>
          </a:p>
          <a:p>
            <a:pPr marL="355600" lvl="1" indent="-355600">
              <a:lnSpc>
                <a:spcPct val="125000"/>
              </a:lnSpc>
              <a:spcBef>
                <a:spcPts val="600"/>
              </a:spcBef>
              <a:buFont typeface="Wingdings" panose="05000000000000000000" pitchFamily="2" charset="2"/>
              <a:buChar char="Ø"/>
            </a:pPr>
            <a:r>
              <a:rPr lang="zh-CN" altLang="zh-CN" b="1" dirty="0">
                <a:latin typeface="+mn-ea"/>
              </a:rPr>
              <a:t>散列函数</a:t>
            </a:r>
            <a:r>
              <a:rPr lang="zh-CN" altLang="zh-CN" dirty="0">
                <a:latin typeface="+mn-ea"/>
              </a:rPr>
              <a:t>：散列函数</a:t>
            </a:r>
            <a:r>
              <a:rPr lang="en-US" altLang="zh-CN" dirty="0">
                <a:latin typeface="+mn-ea"/>
              </a:rPr>
              <a:t>h</a:t>
            </a:r>
            <a:r>
              <a:rPr lang="zh-CN" altLang="zh-CN" dirty="0">
                <a:latin typeface="+mn-ea"/>
              </a:rPr>
              <a:t>以查找键（散列键）为参数并计算出一个介于</a:t>
            </a:r>
            <a:r>
              <a:rPr lang="en-US" altLang="zh-CN" dirty="0">
                <a:latin typeface="+mn-ea"/>
              </a:rPr>
              <a:t>0</a:t>
            </a:r>
            <a:r>
              <a:rPr lang="zh-CN" altLang="zh-CN" dirty="0">
                <a:latin typeface="+mn-ea"/>
              </a:rPr>
              <a:t>到</a:t>
            </a:r>
            <a:r>
              <a:rPr lang="en-US" altLang="zh-CN" dirty="0">
                <a:latin typeface="+mn-ea"/>
              </a:rPr>
              <a:t>B-1</a:t>
            </a:r>
            <a:r>
              <a:rPr lang="zh-CN" altLang="zh-CN" dirty="0">
                <a:latin typeface="+mn-ea"/>
              </a:rPr>
              <a:t>之间的整数。</a:t>
            </a:r>
            <a:endParaRPr lang="zh-CN" altLang="zh-CN" dirty="0">
              <a:latin typeface="+mn-ea"/>
            </a:endParaRPr>
          </a:p>
          <a:p>
            <a:pPr marL="355600" lvl="1" indent="-355600">
              <a:lnSpc>
                <a:spcPct val="125000"/>
              </a:lnSpc>
              <a:spcBef>
                <a:spcPts val="600"/>
              </a:spcBef>
              <a:buFont typeface="Wingdings" panose="05000000000000000000" pitchFamily="2" charset="2"/>
              <a:buChar char="Ø"/>
            </a:pPr>
            <a:r>
              <a:rPr lang="zh-CN" altLang="zh-CN" b="1" dirty="0">
                <a:latin typeface="+mn-ea"/>
              </a:rPr>
              <a:t>桶数组</a:t>
            </a:r>
            <a:r>
              <a:rPr lang="zh-CN" altLang="zh-CN" dirty="0">
                <a:latin typeface="+mn-ea"/>
              </a:rPr>
              <a:t>：桶数组是一个编号从</a:t>
            </a:r>
            <a:r>
              <a:rPr lang="en-US" altLang="zh-CN" dirty="0">
                <a:latin typeface="+mn-ea"/>
              </a:rPr>
              <a:t>0</a:t>
            </a:r>
            <a:r>
              <a:rPr lang="zh-CN" altLang="zh-CN" dirty="0">
                <a:latin typeface="+mn-ea"/>
              </a:rPr>
              <a:t>到</a:t>
            </a:r>
            <a:r>
              <a:rPr lang="en-US" altLang="zh-CN" dirty="0">
                <a:latin typeface="+mn-ea"/>
              </a:rPr>
              <a:t>B-1</a:t>
            </a:r>
            <a:r>
              <a:rPr lang="zh-CN" altLang="zh-CN" dirty="0">
                <a:latin typeface="+mn-ea"/>
              </a:rPr>
              <a:t>、长度为</a:t>
            </a:r>
            <a:r>
              <a:rPr lang="en-US" altLang="zh-CN" dirty="0">
                <a:latin typeface="+mn-ea"/>
              </a:rPr>
              <a:t>B</a:t>
            </a:r>
            <a:r>
              <a:rPr lang="zh-CN" altLang="zh-CN" dirty="0">
                <a:latin typeface="+mn-ea"/>
              </a:rPr>
              <a:t>的数组，其中包含</a:t>
            </a:r>
            <a:r>
              <a:rPr lang="en-US" altLang="zh-CN" dirty="0">
                <a:latin typeface="+mn-ea"/>
              </a:rPr>
              <a:t>B</a:t>
            </a:r>
            <a:r>
              <a:rPr lang="zh-CN" altLang="zh-CN" dirty="0">
                <a:latin typeface="+mn-ea"/>
              </a:rPr>
              <a:t>个链表头，每个链表头对应一个桶，用于存储记录。</a:t>
            </a:r>
            <a:endParaRPr lang="zh-CN" altLang="zh-CN" dirty="0">
              <a:latin typeface="+mn-ea"/>
            </a:endParaRPr>
          </a:p>
          <a:p>
            <a:pPr marL="381000" lvl="1" indent="0">
              <a:lnSpc>
                <a:spcPct val="125000"/>
              </a:lnSpc>
              <a:spcBef>
                <a:spcPts val="600"/>
              </a:spcBef>
              <a:buNone/>
            </a:pPr>
            <a:r>
              <a:rPr lang="zh-CN" altLang="zh-CN" dirty="0">
                <a:latin typeface="+mn-ea"/>
              </a:rPr>
              <a:t>构造散列表时，查找键为</a:t>
            </a:r>
            <a:r>
              <a:rPr lang="en-US" altLang="zh-CN" dirty="0">
                <a:latin typeface="+mn-ea"/>
              </a:rPr>
              <a:t>K</a:t>
            </a:r>
            <a:r>
              <a:rPr lang="zh-CN" altLang="en-US" dirty="0">
                <a:latin typeface="+mn-ea"/>
              </a:rPr>
              <a:t>的</a:t>
            </a:r>
            <a:r>
              <a:rPr lang="zh-CN" altLang="zh-CN" dirty="0">
                <a:latin typeface="+mn-ea"/>
              </a:rPr>
              <a:t>记录</a:t>
            </a:r>
            <a:r>
              <a:rPr lang="zh-CN" altLang="en-US" dirty="0">
                <a:latin typeface="+mn-ea"/>
              </a:rPr>
              <a:t>被存储</a:t>
            </a:r>
            <a:r>
              <a:rPr lang="zh-CN" altLang="zh-CN" dirty="0">
                <a:latin typeface="+mn-ea"/>
              </a:rPr>
              <a:t>到桶号为</a:t>
            </a:r>
            <a:r>
              <a:rPr lang="en-US" altLang="zh-CN" dirty="0">
                <a:latin typeface="+mn-ea"/>
              </a:rPr>
              <a:t>h(K)</a:t>
            </a:r>
            <a:r>
              <a:rPr lang="zh-CN" altLang="zh-CN" dirty="0">
                <a:latin typeface="+mn-ea"/>
              </a:rPr>
              <a:t>的桶中。</a:t>
            </a:r>
            <a:endParaRPr lang="zh-CN" altLang="zh-CN" dirty="0">
              <a:latin typeface="+mn-ea"/>
            </a:endParaRPr>
          </a:p>
          <a:p>
            <a:pPr marL="0" indent="0">
              <a:lnSpc>
                <a:spcPct val="125000"/>
              </a:lnSpc>
              <a:spcBef>
                <a:spcPts val="600"/>
              </a:spcBef>
              <a:buNone/>
            </a:pPr>
            <a:r>
              <a:rPr lang="en-US" altLang="zh-CN" dirty="0">
                <a:latin typeface="+mn-ea"/>
              </a:rPr>
              <a:t>    </a:t>
            </a:r>
            <a:r>
              <a:rPr lang="zh-CN" altLang="zh-CN" dirty="0">
                <a:latin typeface="+mn-ea"/>
              </a:rPr>
              <a:t>散列表在</a:t>
            </a:r>
            <a:r>
              <a:rPr lang="en-US" altLang="zh-CN" dirty="0">
                <a:latin typeface="+mn-ea"/>
              </a:rPr>
              <a:t>DBMS</a:t>
            </a:r>
            <a:r>
              <a:rPr lang="zh-CN" altLang="zh-CN" dirty="0">
                <a:latin typeface="+mn-ea"/>
              </a:rPr>
              <a:t>中被广泛运用，例如</a:t>
            </a:r>
            <a:r>
              <a:rPr lang="zh-CN" altLang="en-US" dirty="0">
                <a:latin typeface="+mn-ea"/>
              </a:rPr>
              <a:t>：</a:t>
            </a:r>
            <a:r>
              <a:rPr lang="zh-CN" altLang="zh-CN" dirty="0">
                <a:latin typeface="+mn-ea"/>
              </a:rPr>
              <a:t>基于散列表来</a:t>
            </a:r>
            <a:r>
              <a:rPr lang="zh-CN" altLang="zh-CN" dirty="0">
                <a:solidFill>
                  <a:srgbClr val="FF0000"/>
                </a:solidFill>
                <a:latin typeface="+mn-ea"/>
              </a:rPr>
              <a:t>组织</a:t>
            </a:r>
            <a:r>
              <a:rPr lang="zh-CN" altLang="en-US" dirty="0">
                <a:latin typeface="+mn-ea"/>
              </a:rPr>
              <a:t>页表、</a:t>
            </a:r>
            <a:r>
              <a:rPr lang="zh-CN" altLang="zh-CN" dirty="0">
                <a:latin typeface="+mn-ea"/>
              </a:rPr>
              <a:t>数据文件、索引文件</a:t>
            </a:r>
            <a:r>
              <a:rPr lang="zh-CN" altLang="en-US" dirty="0">
                <a:latin typeface="+mn-ea"/>
              </a:rPr>
              <a:t>，</a:t>
            </a:r>
            <a:r>
              <a:rPr lang="zh-CN" altLang="zh-CN" dirty="0">
                <a:latin typeface="+mn-ea"/>
              </a:rPr>
              <a:t>或者基于散列表进行连接</a:t>
            </a:r>
            <a:r>
              <a:rPr lang="zh-CN" altLang="zh-CN" dirty="0">
                <a:solidFill>
                  <a:srgbClr val="FF0000"/>
                </a:solidFill>
                <a:latin typeface="+mn-ea"/>
              </a:rPr>
              <a:t>运算</a:t>
            </a:r>
            <a:r>
              <a:rPr lang="zh-CN" altLang="zh-CN" dirty="0">
                <a:latin typeface="+mn-ea"/>
              </a:rPr>
              <a:t>等。</a:t>
            </a:r>
            <a:endParaRPr lang="zh-CN" altLang="en-US" dirty="0">
              <a:latin typeface="+mn-ea"/>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lstStyle/>
          <a:p>
            <a:r>
              <a:rPr lang="zh-CN" altLang="zh-CN" sz="3200" b="1" dirty="0"/>
              <a:t>散列</a:t>
            </a:r>
            <a:r>
              <a:rPr lang="zh-CN" altLang="en-US" sz="3200" b="1" dirty="0"/>
              <a:t>函数</a:t>
            </a:r>
            <a:endParaRPr lang="zh-CN" altLang="en-US" dirty="0"/>
          </a:p>
        </p:txBody>
      </p:sp>
      <p:sp>
        <p:nvSpPr>
          <p:cNvPr id="3" name="内容占位符 2"/>
          <p:cNvSpPr>
            <a:spLocks noGrp="1"/>
          </p:cNvSpPr>
          <p:nvPr>
            <p:ph idx="1"/>
          </p:nvPr>
        </p:nvSpPr>
        <p:spPr>
          <a:xfrm>
            <a:off x="580285" y="1484785"/>
            <a:ext cx="10971372" cy="4389437"/>
          </a:xfrm>
        </p:spPr>
        <p:txBody>
          <a:bodyPr>
            <a:normAutofit lnSpcReduction="10000"/>
          </a:bodyPr>
          <a:lstStyle/>
          <a:p>
            <a:pPr marL="0" indent="0">
              <a:lnSpc>
                <a:spcPct val="150000"/>
              </a:lnSpc>
              <a:buNone/>
            </a:pPr>
            <a:r>
              <a:rPr lang="zh-CN" altLang="zh-CN" dirty="0"/>
              <a:t>散列函数</a:t>
            </a:r>
            <a:r>
              <a:rPr lang="zh-CN" altLang="en-US" dirty="0"/>
              <a:t>应具有以下特性</a:t>
            </a:r>
            <a:r>
              <a:rPr lang="zh-CN" altLang="zh-CN" dirty="0"/>
              <a:t>：</a:t>
            </a:r>
            <a:endParaRPr lang="zh-CN" altLang="zh-CN" dirty="0"/>
          </a:p>
          <a:p>
            <a:pPr marL="355600" lvl="1" indent="-355600">
              <a:lnSpc>
                <a:spcPct val="150000"/>
              </a:lnSpc>
              <a:buFont typeface="Wingdings" panose="05000000000000000000" pitchFamily="2" charset="2"/>
              <a:buChar char="Ø"/>
            </a:pPr>
            <a:r>
              <a:rPr lang="zh-CN" altLang="zh-CN" dirty="0"/>
              <a:t>函数的输出是确定的</a:t>
            </a:r>
            <a:endParaRPr lang="zh-CN" altLang="zh-CN" dirty="0"/>
          </a:p>
          <a:p>
            <a:pPr marL="355600" lvl="1" indent="-355600">
              <a:lnSpc>
                <a:spcPct val="150000"/>
              </a:lnSpc>
              <a:buFont typeface="Wingdings" panose="05000000000000000000" pitchFamily="2" charset="2"/>
              <a:buChar char="Ø"/>
            </a:pPr>
            <a:r>
              <a:rPr lang="zh-CN" altLang="zh-CN" dirty="0"/>
              <a:t>输出值的分布是</a:t>
            </a:r>
            <a:r>
              <a:rPr lang="zh-CN" altLang="zh-CN" dirty="0">
                <a:solidFill>
                  <a:srgbClr val="FF0000"/>
                </a:solidFill>
              </a:rPr>
              <a:t>随机且均匀</a:t>
            </a:r>
            <a:r>
              <a:rPr lang="zh-CN" altLang="zh-CN" dirty="0"/>
              <a:t>的</a:t>
            </a:r>
            <a:endParaRPr lang="zh-CN" altLang="zh-CN" dirty="0"/>
          </a:p>
          <a:p>
            <a:pPr marL="355600" lvl="1" indent="-355600">
              <a:lnSpc>
                <a:spcPct val="150000"/>
              </a:lnSpc>
              <a:buFont typeface="Wingdings" panose="05000000000000000000" pitchFamily="2" charset="2"/>
              <a:buChar char="Ø"/>
            </a:pPr>
            <a:r>
              <a:rPr lang="zh-CN" altLang="zh-CN" dirty="0"/>
              <a:t>易于计算</a:t>
            </a:r>
            <a:endParaRPr lang="en-US" altLang="zh-CN" dirty="0"/>
          </a:p>
          <a:p>
            <a:pPr marL="0" indent="0">
              <a:lnSpc>
                <a:spcPct val="150000"/>
              </a:lnSpc>
              <a:buNone/>
            </a:pPr>
            <a:r>
              <a:rPr lang="en-US" altLang="zh-CN" dirty="0"/>
              <a:t>        </a:t>
            </a:r>
            <a:r>
              <a:rPr lang="zh-CN" altLang="zh-CN" dirty="0"/>
              <a:t>理想的散列函数</a:t>
            </a:r>
            <a:r>
              <a:rPr lang="zh-CN" altLang="en-US" dirty="0"/>
              <a:t>应</a:t>
            </a:r>
            <a:r>
              <a:rPr lang="zh-CN" altLang="zh-CN" dirty="0"/>
              <a:t>能将搜索键值均匀地分布到所有桶中，但是这样的函数往往需要非常长的时间来进行计算。因此，散列函数需要</a:t>
            </a:r>
            <a:r>
              <a:rPr lang="zh-CN" altLang="zh-CN" dirty="0">
                <a:solidFill>
                  <a:srgbClr val="FF0000"/>
                </a:solidFill>
              </a:rPr>
              <a:t>在冲突率和快速执行之间</a:t>
            </a:r>
            <a:r>
              <a:rPr lang="zh-CN" altLang="zh-CN" dirty="0"/>
              <a:t>进行权衡。</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563910"/>
          </a:xfrm>
        </p:spPr>
        <p:txBody>
          <a:bodyPr>
            <a:normAutofit/>
          </a:bodyPr>
          <a:lstStyle/>
          <a:p>
            <a:r>
              <a:rPr lang="zh-CN" altLang="zh-CN" sz="3200" b="1" dirty="0"/>
              <a:t>散列</a:t>
            </a:r>
            <a:r>
              <a:rPr lang="zh-CN" altLang="en-US" sz="3200" b="1" dirty="0"/>
              <a:t>函数</a:t>
            </a:r>
            <a:endParaRPr lang="zh-CN" altLang="en-US" sz="2800" dirty="0"/>
          </a:p>
        </p:txBody>
      </p:sp>
      <p:sp>
        <p:nvSpPr>
          <p:cNvPr id="3" name="内容占位符 2"/>
          <p:cNvSpPr>
            <a:spLocks noGrp="1"/>
          </p:cNvSpPr>
          <p:nvPr>
            <p:ph idx="1"/>
          </p:nvPr>
        </p:nvSpPr>
        <p:spPr>
          <a:xfrm>
            <a:off x="911426" y="1484784"/>
            <a:ext cx="10361851" cy="4788862"/>
          </a:xfrm>
        </p:spPr>
        <p:txBody>
          <a:bodyPr>
            <a:normAutofit lnSpcReduction="10000"/>
          </a:bodyPr>
          <a:lstStyle/>
          <a:p>
            <a:pPr marL="0" indent="0">
              <a:lnSpc>
                <a:spcPct val="150000"/>
              </a:lnSpc>
              <a:spcBef>
                <a:spcPts val="1800"/>
              </a:spcBef>
              <a:buNone/>
            </a:pPr>
            <a:r>
              <a:rPr lang="en-US" altLang="zh-CN" b="1" dirty="0">
                <a:latin typeface="+mn-ea"/>
              </a:rPr>
              <a:t>CRC-64(1975)</a:t>
            </a:r>
            <a:endParaRPr lang="en-US" altLang="zh-CN" dirty="0">
              <a:latin typeface="+mn-ea"/>
            </a:endParaRPr>
          </a:p>
          <a:p>
            <a:pPr marL="393700" lvl="1" indent="0">
              <a:buNone/>
            </a:pPr>
            <a:r>
              <a:rPr lang="en-US" altLang="zh-CN" dirty="0">
                <a:latin typeface="+mn-ea"/>
              </a:rPr>
              <a:t>Used in networking for error detection.</a:t>
            </a:r>
            <a:endParaRPr lang="en-US" altLang="zh-CN" dirty="0">
              <a:latin typeface="+mn-ea"/>
            </a:endParaRPr>
          </a:p>
          <a:p>
            <a:pPr marL="0" indent="0">
              <a:spcBef>
                <a:spcPts val="1200"/>
              </a:spcBef>
              <a:buNone/>
            </a:pPr>
            <a:r>
              <a:rPr lang="en-US" altLang="zh-CN" b="1" dirty="0" err="1">
                <a:latin typeface="+mn-ea"/>
              </a:rPr>
              <a:t>MurmurHash</a:t>
            </a:r>
            <a:r>
              <a:rPr lang="en-US" altLang="zh-CN" b="1" dirty="0">
                <a:latin typeface="+mn-ea"/>
              </a:rPr>
              <a:t>(2008)</a:t>
            </a:r>
            <a:endParaRPr lang="en-US" altLang="zh-CN" b="1" dirty="0">
              <a:latin typeface="+mn-ea"/>
            </a:endParaRPr>
          </a:p>
          <a:p>
            <a:pPr marL="393700" lvl="1" indent="0">
              <a:buNone/>
            </a:pPr>
            <a:r>
              <a:rPr lang="en-US" altLang="zh-CN" dirty="0">
                <a:latin typeface="+mn-ea"/>
              </a:rPr>
              <a:t>Designed to a fast, general purpose hash function.</a:t>
            </a:r>
            <a:endParaRPr lang="en-US" altLang="zh-CN" dirty="0">
              <a:latin typeface="+mn-ea"/>
            </a:endParaRPr>
          </a:p>
          <a:p>
            <a:pPr marL="0" indent="0">
              <a:spcBef>
                <a:spcPts val="1200"/>
              </a:spcBef>
              <a:buNone/>
            </a:pPr>
            <a:r>
              <a:rPr lang="en-US" altLang="zh-CN" b="1" dirty="0">
                <a:latin typeface="+mn-ea"/>
              </a:rPr>
              <a:t>Google </a:t>
            </a:r>
            <a:r>
              <a:rPr lang="en-US" altLang="zh-CN" b="1" dirty="0" err="1">
                <a:latin typeface="+mn-ea"/>
              </a:rPr>
              <a:t>CityHash</a:t>
            </a:r>
            <a:r>
              <a:rPr lang="en-US" altLang="zh-CN" b="1" dirty="0">
                <a:latin typeface="+mn-ea"/>
              </a:rPr>
              <a:t>(2011)</a:t>
            </a:r>
            <a:endParaRPr lang="en-US" altLang="zh-CN" b="1" dirty="0">
              <a:latin typeface="+mn-ea"/>
            </a:endParaRPr>
          </a:p>
          <a:p>
            <a:pPr marL="393700" lvl="1" indent="0">
              <a:buNone/>
            </a:pPr>
            <a:r>
              <a:rPr lang="en-US" altLang="zh-CN" dirty="0">
                <a:latin typeface="+mn-ea"/>
              </a:rPr>
              <a:t>Designed to be faster for short keys (&lt;64 bytes).</a:t>
            </a:r>
            <a:endParaRPr lang="en-US" altLang="zh-CN" dirty="0">
              <a:latin typeface="+mn-ea"/>
            </a:endParaRPr>
          </a:p>
          <a:p>
            <a:pPr marL="0" indent="0">
              <a:spcBef>
                <a:spcPts val="1200"/>
              </a:spcBef>
              <a:buNone/>
            </a:pPr>
            <a:r>
              <a:rPr lang="en-US" altLang="zh-CN" b="1" dirty="0">
                <a:latin typeface="+mn-ea"/>
              </a:rPr>
              <a:t>Facebook </a:t>
            </a:r>
            <a:r>
              <a:rPr lang="en-US" altLang="zh-CN" b="1" dirty="0" err="1">
                <a:latin typeface="+mn-ea"/>
              </a:rPr>
              <a:t>XXHash</a:t>
            </a:r>
            <a:r>
              <a:rPr lang="en-US" altLang="zh-CN" b="1" dirty="0">
                <a:latin typeface="+mn-ea"/>
              </a:rPr>
              <a:t>(2012)</a:t>
            </a:r>
            <a:endParaRPr lang="en-US" altLang="zh-CN" b="1" dirty="0">
              <a:latin typeface="+mn-ea"/>
            </a:endParaRPr>
          </a:p>
          <a:p>
            <a:pPr marL="393700" lvl="1" indent="0">
              <a:buNone/>
            </a:pPr>
            <a:r>
              <a:rPr lang="en-US" altLang="zh-CN" dirty="0">
                <a:latin typeface="+mn-ea"/>
              </a:rPr>
              <a:t>From the creator of </a:t>
            </a:r>
            <a:r>
              <a:rPr lang="en-US" altLang="zh-CN" dirty="0" err="1">
                <a:latin typeface="+mn-ea"/>
              </a:rPr>
              <a:t>zstdcompression</a:t>
            </a:r>
            <a:r>
              <a:rPr lang="en-US" altLang="zh-CN" dirty="0">
                <a:latin typeface="+mn-ea"/>
              </a:rPr>
              <a:t>.</a:t>
            </a:r>
            <a:endParaRPr lang="en-US" altLang="zh-CN" dirty="0">
              <a:latin typeface="+mn-ea"/>
            </a:endParaRPr>
          </a:p>
          <a:p>
            <a:pPr marL="0" indent="0">
              <a:spcBef>
                <a:spcPts val="1200"/>
              </a:spcBef>
              <a:buNone/>
            </a:pPr>
            <a:r>
              <a:rPr lang="en-US" altLang="zh-CN" b="1" dirty="0">
                <a:latin typeface="+mn-ea"/>
              </a:rPr>
              <a:t>Google </a:t>
            </a:r>
            <a:r>
              <a:rPr lang="en-US" altLang="zh-CN" b="1" dirty="0" err="1">
                <a:latin typeface="+mn-ea"/>
              </a:rPr>
              <a:t>FarmHash</a:t>
            </a:r>
            <a:r>
              <a:rPr lang="en-US" altLang="zh-CN" b="1" dirty="0">
                <a:latin typeface="+mn-ea"/>
              </a:rPr>
              <a:t>(2014)</a:t>
            </a:r>
            <a:endParaRPr lang="en-US" altLang="zh-CN" b="1" dirty="0">
              <a:latin typeface="+mn-ea"/>
            </a:endParaRPr>
          </a:p>
          <a:p>
            <a:pPr marL="393700" lvl="1" indent="0">
              <a:buNone/>
            </a:pPr>
            <a:r>
              <a:rPr lang="en-US" altLang="zh-CN" dirty="0">
                <a:latin typeface="+mn-ea"/>
              </a:rPr>
              <a:t>Newer version of </a:t>
            </a:r>
            <a:r>
              <a:rPr lang="en-US" altLang="zh-CN" dirty="0" err="1">
                <a:latin typeface="+mn-ea"/>
              </a:rPr>
              <a:t>CityHash</a:t>
            </a:r>
            <a:r>
              <a:rPr lang="en-US" altLang="zh-CN" dirty="0">
                <a:latin typeface="+mn-ea"/>
              </a:rPr>
              <a:t> with better collision rates.</a:t>
            </a:r>
            <a:endParaRPr lang="en-US" altLang="zh-CN" dirty="0">
              <a:latin typeface="+mn-ea"/>
            </a:endParaRPr>
          </a:p>
          <a:p>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lstStyle/>
          <a:p>
            <a:r>
              <a:rPr lang="en-US" altLang="zh-CN" sz="3200" b="1" dirty="0" smtClean="0"/>
              <a:t>4.2 </a:t>
            </a:r>
            <a:r>
              <a:rPr lang="zh-CN" altLang="en-US" sz="3200" b="1" dirty="0"/>
              <a:t>静态</a:t>
            </a:r>
            <a:r>
              <a:rPr lang="zh-CN" altLang="zh-CN" sz="3200" b="1" dirty="0"/>
              <a:t>散列表</a:t>
            </a:r>
            <a:endParaRPr lang="zh-CN" altLang="en-US" dirty="0"/>
          </a:p>
        </p:txBody>
      </p:sp>
      <p:sp>
        <p:nvSpPr>
          <p:cNvPr id="3" name="内容占位符 2"/>
          <p:cNvSpPr>
            <a:spLocks noGrp="1"/>
          </p:cNvSpPr>
          <p:nvPr>
            <p:ph idx="1"/>
          </p:nvPr>
        </p:nvSpPr>
        <p:spPr>
          <a:xfrm>
            <a:off x="610314" y="1484785"/>
            <a:ext cx="10971372" cy="4389437"/>
          </a:xfrm>
        </p:spPr>
        <p:txBody>
          <a:bodyPr/>
          <a:lstStyle/>
          <a:p>
            <a:pPr marL="0" indent="0">
              <a:lnSpc>
                <a:spcPct val="150000"/>
              </a:lnSpc>
              <a:buNone/>
            </a:pPr>
            <a:r>
              <a:rPr lang="en-US" altLang="zh-CN" dirty="0"/>
              <a:t>        </a:t>
            </a:r>
            <a:r>
              <a:rPr lang="zh-CN" altLang="zh-CN" dirty="0"/>
              <a:t>如果</a:t>
            </a:r>
            <a:r>
              <a:rPr lang="zh-CN" altLang="en-US" dirty="0"/>
              <a:t>一个散列表的</a:t>
            </a:r>
            <a:r>
              <a:rPr lang="zh-CN" altLang="zh-CN" dirty="0"/>
              <a:t>桶数组的规模</a:t>
            </a:r>
            <a:r>
              <a:rPr lang="en-US" altLang="zh-CN" dirty="0"/>
              <a:t>B</a:t>
            </a:r>
            <a:r>
              <a:rPr lang="zh-CN" altLang="zh-CN" dirty="0"/>
              <a:t>（即桶的数量）一旦确定下来就不再允许改变，则称其为静态散列表。</a:t>
            </a:r>
            <a:endParaRPr lang="en-US" altLang="zh-CN" dirty="0"/>
          </a:p>
          <a:p>
            <a:pPr marL="0" indent="0">
              <a:lnSpc>
                <a:spcPct val="150000"/>
              </a:lnSpc>
              <a:buNone/>
            </a:pPr>
            <a:r>
              <a:rPr lang="zh-CN" altLang="en-US" b="1" dirty="0">
                <a:latin typeface="微软雅黑" panose="020B0503020204020204" pitchFamily="34" charset="-122"/>
                <a:ea typeface="微软雅黑" panose="020B0503020204020204" pitchFamily="34" charset="-122"/>
              </a:rPr>
              <a:t>散列冲突：</a:t>
            </a:r>
            <a:r>
              <a:rPr lang="zh-CN" altLang="en-US" dirty="0"/>
              <a:t>理想状态下，完美的散列函数能为每个关键字找到唯一的桶，但实际可能存在不同关键字的散列值相同的情况，称为散列冲突。</a:t>
            </a:r>
            <a:endParaRPr lang="en-US" altLang="zh-CN" dirty="0"/>
          </a:p>
          <a:p>
            <a:pPr marL="0" indent="0">
              <a:lnSpc>
                <a:spcPct val="150000"/>
              </a:lnSpc>
              <a:buNone/>
            </a:pPr>
            <a:r>
              <a:rPr lang="zh-CN" altLang="en-US" dirty="0"/>
              <a:t>散列冲突的解决方法：</a:t>
            </a:r>
            <a:endParaRPr lang="en-US" altLang="zh-CN" dirty="0"/>
          </a:p>
          <a:p>
            <a:pPr marL="393700" lvl="1" indent="0">
              <a:lnSpc>
                <a:spcPct val="150000"/>
              </a:lnSpc>
              <a:buNone/>
            </a:pPr>
            <a:r>
              <a:rPr lang="zh-CN" altLang="en-US" dirty="0"/>
              <a:t>线性探测法</a:t>
            </a:r>
            <a:endParaRPr lang="zh-CN"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lstStyle/>
          <a:p>
            <a:r>
              <a:rPr lang="zh-CN" altLang="en-US" sz="3200" b="1" dirty="0"/>
              <a:t>线性探测法</a:t>
            </a:r>
            <a:endParaRPr lang="zh-CN" altLang="en-US" sz="3200" b="1" dirty="0"/>
          </a:p>
        </p:txBody>
      </p:sp>
      <p:sp>
        <p:nvSpPr>
          <p:cNvPr id="3" name="内容占位符 2"/>
          <p:cNvSpPr>
            <a:spLocks noGrp="1"/>
          </p:cNvSpPr>
          <p:nvPr>
            <p:ph idx="1"/>
          </p:nvPr>
        </p:nvSpPr>
        <p:spPr>
          <a:xfrm>
            <a:off x="594574" y="1340769"/>
            <a:ext cx="10971372" cy="4389437"/>
          </a:xfrm>
        </p:spPr>
        <p:txBody>
          <a:bodyPr/>
          <a:lstStyle/>
          <a:p>
            <a:pPr>
              <a:lnSpc>
                <a:spcPct val="150000"/>
              </a:lnSpc>
              <a:spcBef>
                <a:spcPts val="0"/>
              </a:spcBef>
            </a:pPr>
            <a:r>
              <a:rPr lang="zh-CN" altLang="en-US" dirty="0"/>
              <a:t>如果散列值对应的桶中已有数据，则将数据存放到相邻的桶中</a:t>
            </a:r>
            <a:r>
              <a:rPr lang="zh-CN" altLang="zh-CN" dirty="0"/>
              <a:t>。</a:t>
            </a:r>
            <a:endParaRPr lang="en-US" altLang="zh-CN" dirty="0"/>
          </a:p>
          <a:p>
            <a:pPr>
              <a:lnSpc>
                <a:spcPct val="150000"/>
              </a:lnSpc>
              <a:spcBef>
                <a:spcPts val="0"/>
              </a:spcBef>
            </a:pPr>
            <a:r>
              <a:rPr lang="zh-CN" altLang="en-US" dirty="0"/>
              <a:t>查找时，从散列值对应的位置开始向后搜索。直至找到</a:t>
            </a:r>
            <a:r>
              <a:rPr lang="en-US" altLang="zh-CN" dirty="0"/>
              <a:t>key</a:t>
            </a:r>
            <a:r>
              <a:rPr lang="zh-CN" altLang="en-US" dirty="0"/>
              <a:t>值或者空桶。</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1313337" y="2777406"/>
            <a:ext cx="4495950" cy="3436933"/>
          </a:xfrm>
          <a:prstGeom prst="rect">
            <a:avLst/>
          </a:prstGeom>
        </p:spPr>
      </p:pic>
      <p:pic>
        <p:nvPicPr>
          <p:cNvPr id="6" name="图片 5"/>
          <p:cNvPicPr>
            <a:picLocks noChangeAspect="1"/>
          </p:cNvPicPr>
          <p:nvPr/>
        </p:nvPicPr>
        <p:blipFill>
          <a:blip r:embed="rId2"/>
          <a:stretch>
            <a:fillRect/>
          </a:stretch>
        </p:blipFill>
        <p:spPr>
          <a:xfrm>
            <a:off x="6528049" y="2678627"/>
            <a:ext cx="4484363" cy="3410983"/>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17476"/>
          </a:xfrm>
        </p:spPr>
        <p:txBody>
          <a:bodyPr/>
          <a:lstStyle/>
          <a:p>
            <a:r>
              <a:rPr lang="zh-CN" altLang="en-US" sz="3200" b="1" dirty="0"/>
              <a:t>线性探测法</a:t>
            </a:r>
            <a:endParaRPr lang="zh-CN" altLang="en-US" sz="3200" b="1" dirty="0"/>
          </a:p>
        </p:txBody>
      </p:sp>
      <p:sp>
        <p:nvSpPr>
          <p:cNvPr id="3" name="内容占位符 2"/>
          <p:cNvSpPr>
            <a:spLocks noGrp="1"/>
          </p:cNvSpPr>
          <p:nvPr>
            <p:ph idx="1"/>
          </p:nvPr>
        </p:nvSpPr>
        <p:spPr>
          <a:xfrm>
            <a:off x="435014" y="1556793"/>
            <a:ext cx="10971372" cy="4389437"/>
          </a:xfrm>
        </p:spPr>
        <p:txBody>
          <a:bodyPr/>
          <a:lstStyle/>
          <a:p>
            <a:pPr marL="0" indent="0">
              <a:lnSpc>
                <a:spcPct val="150000"/>
              </a:lnSpc>
              <a:spcBef>
                <a:spcPts val="0"/>
              </a:spcBef>
              <a:buNone/>
            </a:pPr>
            <a:r>
              <a:rPr lang="zh-CN" altLang="en-US" dirty="0"/>
              <a:t>        删除时，要注意避免影响将来的查找。</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1041157" y="2321812"/>
            <a:ext cx="5028976" cy="3462883"/>
          </a:xfrm>
          <a:prstGeom prst="rect">
            <a:avLst/>
          </a:prstGeom>
        </p:spPr>
      </p:pic>
      <p:pic>
        <p:nvPicPr>
          <p:cNvPr id="7" name="图片 6"/>
          <p:cNvPicPr>
            <a:picLocks noChangeAspect="1"/>
          </p:cNvPicPr>
          <p:nvPr/>
        </p:nvPicPr>
        <p:blipFill>
          <a:blip r:embed="rId2"/>
          <a:stretch>
            <a:fillRect/>
          </a:stretch>
        </p:blipFill>
        <p:spPr>
          <a:xfrm>
            <a:off x="6528048" y="2347762"/>
            <a:ext cx="4878338" cy="343693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22109"/>
          </a:xfrm>
        </p:spPr>
        <p:txBody>
          <a:bodyPr/>
          <a:lstStyle/>
          <a:p>
            <a:r>
              <a:rPr lang="en-US" altLang="zh-CN" dirty="0"/>
              <a:t>1.1.3 </a:t>
            </a:r>
            <a:r>
              <a:rPr lang="zh-CN" altLang="en-US" dirty="0"/>
              <a:t>磁盘块访问的优化</a:t>
            </a:r>
            <a:endParaRPr lang="en-US" altLang="zh-CN" dirty="0"/>
          </a:p>
        </p:txBody>
      </p:sp>
      <p:sp>
        <p:nvSpPr>
          <p:cNvPr id="3" name="内容占位符 2"/>
          <p:cNvSpPr>
            <a:spLocks noGrp="1"/>
          </p:cNvSpPr>
          <p:nvPr>
            <p:ph idx="1"/>
          </p:nvPr>
        </p:nvSpPr>
        <p:spPr>
          <a:xfrm>
            <a:off x="671744" y="1952920"/>
            <a:ext cx="10972800" cy="4389437"/>
          </a:xfrm>
        </p:spPr>
        <p:txBody>
          <a:bodyPr>
            <a:normAutofit/>
          </a:bodyPr>
          <a:lstStyle/>
          <a:p>
            <a:pPr marL="0" indent="0">
              <a:buNone/>
            </a:pPr>
            <a:r>
              <a:rPr lang="en-US" altLang="zh-CN" sz="2800" b="1" dirty="0"/>
              <a:t>        I/O</a:t>
            </a:r>
            <a:r>
              <a:rPr lang="zh-CN" altLang="en-US" sz="2800" b="1" dirty="0"/>
              <a:t>操作代价较高，</a:t>
            </a:r>
            <a:r>
              <a:rPr lang="en-US" altLang="zh-CN" sz="2800" b="1" dirty="0" smtClean="0"/>
              <a:t>DBMS</a:t>
            </a:r>
            <a:r>
              <a:rPr lang="zh-CN" altLang="en-US" sz="2800" b="1" dirty="0" smtClean="0"/>
              <a:t>为了</a:t>
            </a:r>
            <a:r>
              <a:rPr lang="zh-CN" altLang="en-US" sz="2800" b="1" dirty="0"/>
              <a:t>提高访问块的速度，形成了很多技术：</a:t>
            </a:r>
            <a:endParaRPr lang="en-US" altLang="zh-CN" sz="2800" b="1" dirty="0"/>
          </a:p>
          <a:p>
            <a:pPr>
              <a:buFont typeface="Wingdings" panose="05000000000000000000" pitchFamily="2" charset="2"/>
              <a:buChar char="Ø"/>
            </a:pPr>
            <a:r>
              <a:rPr lang="zh-CN" altLang="en-US" sz="2400" dirty="0"/>
              <a:t>缓冲（</a:t>
            </a:r>
            <a:r>
              <a:rPr lang="en-US" altLang="zh-CN" sz="2400" dirty="0"/>
              <a:t>Buffering</a:t>
            </a:r>
            <a:r>
              <a:rPr lang="zh-CN" altLang="en-US" sz="2400" dirty="0"/>
              <a:t>）</a:t>
            </a:r>
            <a:endParaRPr lang="en-US" altLang="zh-CN" sz="2400" dirty="0"/>
          </a:p>
          <a:p>
            <a:pPr>
              <a:buFont typeface="Wingdings" panose="05000000000000000000" pitchFamily="2" charset="2"/>
              <a:buChar char="Ø"/>
            </a:pPr>
            <a:r>
              <a:rPr lang="zh-CN" altLang="en-US" sz="2400" dirty="0"/>
              <a:t>预读（</a:t>
            </a:r>
            <a:r>
              <a:rPr lang="en-US" altLang="zh-CN" sz="2400" dirty="0"/>
              <a:t>Read Ahead</a:t>
            </a:r>
            <a:r>
              <a:rPr lang="zh-CN" altLang="en-US" sz="2400" dirty="0"/>
              <a:t>）</a:t>
            </a:r>
            <a:endParaRPr lang="en-US" altLang="zh-CN" sz="2400" dirty="0"/>
          </a:p>
          <a:p>
            <a:pPr>
              <a:buFont typeface="Wingdings" panose="05000000000000000000" pitchFamily="2" charset="2"/>
              <a:buChar char="Ø"/>
            </a:pPr>
            <a:r>
              <a:rPr lang="zh-CN" altLang="en-US" sz="2400" dirty="0"/>
              <a:t>调度（</a:t>
            </a:r>
            <a:r>
              <a:rPr lang="en-US" altLang="zh-CN" sz="2400" dirty="0"/>
              <a:t>Scheduling</a:t>
            </a:r>
            <a:r>
              <a:rPr lang="zh-CN" altLang="en-US" sz="2400" dirty="0"/>
              <a:t>）（电梯算法）</a:t>
            </a:r>
            <a:endParaRPr lang="en-US" altLang="zh-CN" sz="2400" dirty="0"/>
          </a:p>
          <a:p>
            <a:pPr>
              <a:buFont typeface="Wingdings" panose="05000000000000000000" pitchFamily="2" charset="2"/>
              <a:buChar char="Ø"/>
            </a:pPr>
            <a:r>
              <a:rPr lang="zh-CN" altLang="en-US" sz="2400" dirty="0"/>
              <a:t>文件组织（</a:t>
            </a:r>
            <a:r>
              <a:rPr lang="en-US" altLang="zh-CN" sz="2400" dirty="0"/>
              <a:t>File Organization</a:t>
            </a:r>
            <a:r>
              <a:rPr lang="zh-CN" altLang="en-US" sz="2400" dirty="0"/>
              <a:t>）（数据临近存放，相邻柱面，同区，重组）</a:t>
            </a:r>
            <a:endParaRPr lang="en-US" altLang="zh-CN" sz="2400" dirty="0"/>
          </a:p>
          <a:p>
            <a:pPr>
              <a:buFont typeface="Wingdings" panose="05000000000000000000" pitchFamily="2" charset="2"/>
              <a:buChar char="Ø"/>
            </a:pPr>
            <a:r>
              <a:rPr lang="zh-CN" altLang="en-US" sz="2400" dirty="0"/>
              <a:t>非易失性写缓冲区（</a:t>
            </a:r>
            <a:r>
              <a:rPr lang="en-US" altLang="zh-CN" sz="2400" dirty="0"/>
              <a:t>Nonvolatile Write Buffer</a:t>
            </a:r>
            <a:r>
              <a:rPr lang="zh-CN" altLang="en-US" sz="2400" dirty="0"/>
              <a:t>）（</a:t>
            </a:r>
            <a:r>
              <a:rPr lang="en-US" altLang="zh-CN" sz="2400" dirty="0"/>
              <a:t>Raid</a:t>
            </a:r>
            <a:r>
              <a:rPr lang="zh-CN" altLang="en-US" sz="2400" dirty="0"/>
              <a:t>控制器常用）</a:t>
            </a:r>
            <a:endParaRPr lang="en-US" altLang="zh-CN" sz="2400" dirty="0"/>
          </a:p>
          <a:p>
            <a:pPr>
              <a:buFont typeface="Wingdings" panose="05000000000000000000" pitchFamily="2" charset="2"/>
              <a:buChar char="Ø"/>
            </a:pPr>
            <a:r>
              <a:rPr lang="zh-CN" altLang="en-US" sz="2400" dirty="0"/>
              <a:t>日志磁盘（</a:t>
            </a:r>
            <a:r>
              <a:rPr lang="en-US" altLang="zh-CN" sz="2400" dirty="0"/>
              <a:t>Log Disk</a:t>
            </a:r>
            <a:r>
              <a:rPr lang="zh-CN" altLang="en-US" sz="2400" dirty="0"/>
              <a:t>）（减少写等待时间）</a:t>
            </a:r>
            <a:endParaRPr lang="en-US" altLang="zh-CN" sz="2400" dirty="0"/>
          </a:p>
          <a:p>
            <a:pPr>
              <a:buFont typeface="Wingdings" panose="05000000000000000000" pitchFamily="2" charset="2"/>
              <a:buChar char="Ø"/>
            </a:pPr>
            <a:r>
              <a:rPr lang="zh-CN" altLang="en-US" sz="2400" dirty="0"/>
              <a:t>其他：多磁盘、磁盘镜像、</a:t>
            </a:r>
            <a:r>
              <a:rPr lang="en-US" altLang="zh-CN" sz="2400" dirty="0"/>
              <a:t> RAID</a:t>
            </a:r>
            <a:endParaRPr lang="zh-CN" altLang="en-US"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1"/>
            <a:ext cx="10971372" cy="654043"/>
          </a:xfrm>
        </p:spPr>
        <p:txBody>
          <a:bodyPr/>
          <a:lstStyle/>
          <a:p>
            <a:r>
              <a:rPr lang="zh-CN" altLang="en-US" sz="3200" b="1" dirty="0"/>
              <a:t>线性探测法</a:t>
            </a:r>
            <a:endParaRPr lang="zh-CN" altLang="en-US" sz="3200" b="1" dirty="0"/>
          </a:p>
        </p:txBody>
      </p:sp>
      <p:sp>
        <p:nvSpPr>
          <p:cNvPr id="3" name="内容占位符 2"/>
          <p:cNvSpPr>
            <a:spLocks noGrp="1"/>
          </p:cNvSpPr>
          <p:nvPr>
            <p:ph idx="1"/>
          </p:nvPr>
        </p:nvSpPr>
        <p:spPr>
          <a:xfrm>
            <a:off x="567108" y="1576586"/>
            <a:ext cx="10971372" cy="4389437"/>
          </a:xfrm>
        </p:spPr>
        <p:txBody>
          <a:bodyPr/>
          <a:lstStyle/>
          <a:p>
            <a:pPr marL="0" indent="0">
              <a:lnSpc>
                <a:spcPct val="150000"/>
              </a:lnSpc>
              <a:spcBef>
                <a:spcPts val="0"/>
              </a:spcBef>
              <a:buNone/>
            </a:pPr>
            <a:r>
              <a:rPr lang="zh-CN" altLang="en-US" dirty="0"/>
              <a:t>两种解决方法：墓碑法、移位法。</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6816081" y="2348880"/>
            <a:ext cx="4808813" cy="3408100"/>
          </a:xfrm>
          <a:prstGeom prst="rect">
            <a:avLst/>
          </a:prstGeom>
        </p:spPr>
      </p:pic>
      <p:pic>
        <p:nvPicPr>
          <p:cNvPr id="6" name="图片 5"/>
          <p:cNvPicPr>
            <a:picLocks noChangeAspect="1"/>
          </p:cNvPicPr>
          <p:nvPr/>
        </p:nvPicPr>
        <p:blipFill>
          <a:blip r:embed="rId2"/>
          <a:stretch>
            <a:fillRect/>
          </a:stretch>
        </p:blipFill>
        <p:spPr>
          <a:xfrm>
            <a:off x="610315" y="2348880"/>
            <a:ext cx="4981630" cy="3408100"/>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79934"/>
          </a:xfrm>
        </p:spPr>
        <p:txBody>
          <a:bodyPr>
            <a:normAutofit/>
          </a:bodyPr>
          <a:lstStyle/>
          <a:p>
            <a:r>
              <a:rPr lang="en-US" altLang="zh-CN" sz="3200" b="1" dirty="0" smtClean="0"/>
              <a:t>4.3 </a:t>
            </a:r>
            <a:r>
              <a:rPr lang="zh-CN" altLang="en-US" sz="3200" b="1" dirty="0"/>
              <a:t>动态</a:t>
            </a:r>
            <a:r>
              <a:rPr lang="zh-CN" altLang="zh-CN" sz="3200" b="1" dirty="0"/>
              <a:t>散</a:t>
            </a:r>
            <a:r>
              <a:rPr lang="zh-CN" altLang="zh-CN" sz="3200" b="1" dirty="0" smtClean="0"/>
              <a:t>列表</a:t>
            </a:r>
            <a:r>
              <a:rPr lang="zh-CN" altLang="en-US" sz="3200" b="1" dirty="0" smtClean="0"/>
              <a:t>（</a:t>
            </a:r>
            <a:r>
              <a:rPr lang="en-US" altLang="zh-CN" dirty="0"/>
              <a:t> Dynamic hash </a:t>
            </a:r>
            <a:r>
              <a:rPr lang="en-US" altLang="zh-CN" dirty="0" smtClean="0"/>
              <a:t>tables</a:t>
            </a:r>
            <a:r>
              <a:rPr lang="zh-CN" altLang="en-US" sz="3200" b="1" dirty="0" smtClean="0"/>
              <a:t>）</a:t>
            </a:r>
            <a:endParaRPr lang="zh-CN" altLang="en-US" dirty="0"/>
          </a:p>
        </p:txBody>
      </p:sp>
      <p:sp>
        <p:nvSpPr>
          <p:cNvPr id="3" name="内容占位符 2"/>
          <p:cNvSpPr>
            <a:spLocks noGrp="1"/>
          </p:cNvSpPr>
          <p:nvPr>
            <p:ph idx="1"/>
          </p:nvPr>
        </p:nvSpPr>
        <p:spPr>
          <a:xfrm>
            <a:off x="582108" y="1490930"/>
            <a:ext cx="10971372" cy="5230545"/>
          </a:xfrm>
        </p:spPr>
        <p:txBody>
          <a:bodyPr>
            <a:normAutofit/>
          </a:bodyPr>
          <a:lstStyle/>
          <a:p>
            <a:pPr marL="0" indent="0">
              <a:lnSpc>
                <a:spcPct val="150000"/>
              </a:lnSpc>
              <a:buNone/>
            </a:pPr>
            <a:r>
              <a:rPr lang="zh-CN" altLang="zh-CN" dirty="0"/>
              <a:t>散列表的大小能够动态调整</a:t>
            </a:r>
            <a:r>
              <a:rPr lang="zh-CN" altLang="en-US" dirty="0"/>
              <a:t>的，称为动态散列表。</a:t>
            </a:r>
            <a:endParaRPr lang="en-US" altLang="zh-CN" dirty="0"/>
          </a:p>
          <a:p>
            <a:pPr marL="0" indent="0">
              <a:lnSpc>
                <a:spcPct val="150000"/>
              </a:lnSpc>
              <a:buNone/>
            </a:pPr>
            <a:r>
              <a:rPr lang="en-US" altLang="zh-CN" dirty="0"/>
              <a:t>        </a:t>
            </a:r>
            <a:r>
              <a:rPr lang="zh-CN" altLang="zh-CN" dirty="0"/>
              <a:t>静态散列表由于</a:t>
            </a:r>
            <a:r>
              <a:rPr lang="zh-CN" altLang="en-US" dirty="0"/>
              <a:t>其大小固定，当数据量超出其规模时需重新构造</a:t>
            </a:r>
            <a:r>
              <a:rPr lang="zh-CN" altLang="zh-CN" dirty="0"/>
              <a:t>，因此难以</a:t>
            </a:r>
            <a:r>
              <a:rPr lang="zh-CN" altLang="en-US" dirty="0"/>
              <a:t>适应数据量不断</a:t>
            </a:r>
            <a:r>
              <a:rPr lang="zh-CN" altLang="zh-CN" dirty="0"/>
              <a:t>增长</a:t>
            </a:r>
            <a:r>
              <a:rPr lang="zh-CN" altLang="en-US" dirty="0"/>
              <a:t>的情况</a:t>
            </a:r>
            <a:r>
              <a:rPr lang="zh-CN" altLang="zh-CN" dirty="0"/>
              <a:t>。</a:t>
            </a:r>
            <a:endParaRPr lang="en-US" altLang="zh-CN" dirty="0"/>
          </a:p>
          <a:p>
            <a:pPr>
              <a:lnSpc>
                <a:spcPct val="150000"/>
              </a:lnSpc>
              <a:buFont typeface="Wingdings" panose="05000000000000000000" pitchFamily="2" charset="2"/>
              <a:buChar char="Ø"/>
            </a:pPr>
            <a:r>
              <a:rPr lang="zh-CN" altLang="en-US" sz="2400" dirty="0"/>
              <a:t>常见动态散列表：</a:t>
            </a:r>
            <a:endParaRPr lang="en-US" altLang="zh-CN" sz="2400" dirty="0"/>
          </a:p>
          <a:p>
            <a:pPr lvl="1">
              <a:lnSpc>
                <a:spcPct val="150000"/>
              </a:lnSpc>
              <a:buFont typeface="Wingdings" panose="05000000000000000000" pitchFamily="2" charset="2"/>
              <a:buChar char="Ø"/>
            </a:pPr>
            <a:r>
              <a:rPr lang="zh-CN" altLang="en-US" dirty="0"/>
              <a:t>链式散列表</a:t>
            </a:r>
            <a:endParaRPr lang="en-US" altLang="zh-CN" dirty="0"/>
          </a:p>
          <a:p>
            <a:pPr lvl="1">
              <a:lnSpc>
                <a:spcPct val="150000"/>
              </a:lnSpc>
              <a:buFont typeface="Wingdings" panose="05000000000000000000" pitchFamily="2" charset="2"/>
              <a:buChar char="Ø"/>
            </a:pPr>
            <a:r>
              <a:rPr lang="zh-CN" altLang="zh-CN" dirty="0"/>
              <a:t>可扩展散列表</a:t>
            </a:r>
            <a:endParaRPr lang="en-US" altLang="zh-CN" dirty="0"/>
          </a:p>
          <a:p>
            <a:pPr lvl="1">
              <a:lnSpc>
                <a:spcPct val="150000"/>
              </a:lnSpc>
              <a:buFont typeface="Wingdings" panose="05000000000000000000" pitchFamily="2" charset="2"/>
              <a:buChar char="Ø"/>
            </a:pPr>
            <a:r>
              <a:rPr lang="zh-CN" altLang="en-US" dirty="0"/>
              <a:t>线性散列表</a:t>
            </a:r>
            <a:endParaRPr lang="zh-CN"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563910"/>
          </a:xfrm>
        </p:spPr>
        <p:txBody>
          <a:bodyPr>
            <a:normAutofit fontScale="90000"/>
          </a:bodyPr>
          <a:lstStyle/>
          <a:p>
            <a:r>
              <a:rPr lang="en-US" altLang="zh-CN" sz="3200" b="1" dirty="0" smtClean="0"/>
              <a:t>4.3.1 </a:t>
            </a:r>
            <a:r>
              <a:rPr lang="zh-CN" altLang="en-US" sz="3200" b="1" dirty="0"/>
              <a:t>链式散</a:t>
            </a:r>
            <a:r>
              <a:rPr lang="zh-CN" altLang="en-US" sz="3200" b="1" dirty="0" smtClean="0"/>
              <a:t>列表（</a:t>
            </a:r>
            <a:r>
              <a:rPr lang="en-US" altLang="zh-CN" dirty="0"/>
              <a:t> Chained </a:t>
            </a:r>
            <a:r>
              <a:rPr lang="en-US" altLang="zh-CN" dirty="0" smtClean="0"/>
              <a:t>Hashing</a:t>
            </a:r>
            <a:r>
              <a:rPr lang="zh-CN" altLang="en-US" sz="3200" b="1" dirty="0" smtClean="0"/>
              <a:t>）</a:t>
            </a:r>
            <a:endParaRPr lang="zh-CN" altLang="en-US" dirty="0"/>
          </a:p>
        </p:txBody>
      </p:sp>
      <p:sp>
        <p:nvSpPr>
          <p:cNvPr id="3" name="内容占位符 2"/>
          <p:cNvSpPr>
            <a:spLocks noGrp="1"/>
          </p:cNvSpPr>
          <p:nvPr>
            <p:ph idx="1"/>
          </p:nvPr>
        </p:nvSpPr>
        <p:spPr>
          <a:xfrm>
            <a:off x="610314" y="1484785"/>
            <a:ext cx="10971372" cy="4389437"/>
          </a:xfrm>
        </p:spPr>
        <p:txBody>
          <a:bodyPr/>
          <a:lstStyle/>
          <a:p>
            <a:pPr marL="0" indent="0">
              <a:lnSpc>
                <a:spcPct val="150000"/>
              </a:lnSpc>
              <a:buNone/>
            </a:pPr>
            <a:r>
              <a:rPr lang="zh-CN" altLang="en-US" dirty="0"/>
              <a:t>每个桶指针指向一个链表，散列值相同的</a:t>
            </a:r>
            <a:r>
              <a:rPr lang="zh-CN" altLang="en-US" dirty="0" smtClean="0"/>
              <a:t>数据链式存放</a:t>
            </a:r>
            <a:r>
              <a:rPr lang="zh-CN" altLang="zh-CN" dirty="0"/>
              <a:t>。</a:t>
            </a:r>
            <a:endParaRPr lang="en-US" altLang="zh-CN"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1555846" y="2276872"/>
            <a:ext cx="9073008" cy="4208044"/>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563910"/>
          </a:xfrm>
        </p:spPr>
        <p:txBody>
          <a:bodyPr>
            <a:normAutofit fontScale="90000"/>
          </a:bodyPr>
          <a:lstStyle/>
          <a:p>
            <a:r>
              <a:rPr lang="en-US" altLang="zh-CN" sz="3200" b="1" dirty="0" smtClean="0"/>
              <a:t>4.3.2</a:t>
            </a:r>
            <a:r>
              <a:rPr lang="zh-CN" altLang="en-US" sz="3200" b="1" dirty="0" smtClean="0"/>
              <a:t> </a:t>
            </a:r>
            <a:r>
              <a:rPr lang="zh-CN" altLang="en-US" sz="3200" b="1" dirty="0"/>
              <a:t>可扩展散</a:t>
            </a:r>
            <a:r>
              <a:rPr lang="zh-CN" altLang="en-US" sz="3200" b="1" dirty="0" smtClean="0"/>
              <a:t>列表（</a:t>
            </a:r>
            <a:r>
              <a:rPr lang="en-US" altLang="zh-CN" dirty="0"/>
              <a:t> Extendible </a:t>
            </a:r>
            <a:r>
              <a:rPr lang="en-US" altLang="zh-CN" dirty="0" smtClean="0"/>
              <a:t>Hashing</a:t>
            </a:r>
            <a:r>
              <a:rPr lang="zh-CN" altLang="en-US" sz="3200" b="1" dirty="0" smtClean="0"/>
              <a:t>）</a:t>
            </a:r>
            <a:endParaRPr lang="zh-CN" altLang="en-US" dirty="0"/>
          </a:p>
        </p:txBody>
      </p:sp>
      <p:sp>
        <p:nvSpPr>
          <p:cNvPr id="3" name="内容占位符 2"/>
          <p:cNvSpPr>
            <a:spLocks noGrp="1"/>
          </p:cNvSpPr>
          <p:nvPr>
            <p:ph idx="1"/>
          </p:nvPr>
        </p:nvSpPr>
        <p:spPr>
          <a:xfrm>
            <a:off x="479376" y="1504578"/>
            <a:ext cx="10971372" cy="5020767"/>
          </a:xfrm>
        </p:spPr>
        <p:txBody>
          <a:bodyPr>
            <a:normAutofit lnSpcReduction="10000"/>
          </a:bodyPr>
          <a:lstStyle/>
          <a:p>
            <a:pPr marL="0" indent="0">
              <a:lnSpc>
                <a:spcPct val="150000"/>
              </a:lnSpc>
              <a:spcBef>
                <a:spcPts val="600"/>
              </a:spcBef>
              <a:buNone/>
            </a:pPr>
            <a:r>
              <a:rPr lang="zh-CN" altLang="zh-CN" dirty="0">
                <a:latin typeface="+mn-ea"/>
              </a:rPr>
              <a:t>与</a:t>
            </a:r>
            <a:r>
              <a:rPr lang="zh-CN" altLang="en-US" dirty="0">
                <a:latin typeface="+mn-ea"/>
              </a:rPr>
              <a:t>链式</a:t>
            </a:r>
            <a:r>
              <a:rPr lang="zh-CN" altLang="zh-CN" dirty="0">
                <a:latin typeface="+mn-ea"/>
              </a:rPr>
              <a:t>散列表相比，可扩展散列表在结构上做了以下改变： </a:t>
            </a:r>
            <a:endParaRPr lang="zh-CN" altLang="zh-CN" dirty="0">
              <a:latin typeface="+mn-ea"/>
            </a:endParaRPr>
          </a:p>
          <a:p>
            <a:pPr marL="355600" lvl="1" indent="-355600">
              <a:lnSpc>
                <a:spcPct val="150000"/>
              </a:lnSpc>
              <a:spcBef>
                <a:spcPts val="600"/>
              </a:spcBef>
              <a:buFont typeface="Wingdings" panose="05000000000000000000" pitchFamily="2" charset="2"/>
              <a:buChar char="Ø"/>
            </a:pPr>
            <a:r>
              <a:rPr lang="zh-CN" altLang="zh-CN" dirty="0">
                <a:latin typeface="+mn-ea"/>
              </a:rPr>
              <a:t>指针数组能动态增长，且数组长度总是</a:t>
            </a:r>
            <a:r>
              <a:rPr lang="en-US" altLang="zh-CN" dirty="0">
                <a:latin typeface="+mn-ea"/>
              </a:rPr>
              <a:t>2</a:t>
            </a:r>
            <a:r>
              <a:rPr lang="zh-CN" altLang="zh-CN" dirty="0">
                <a:latin typeface="+mn-ea"/>
              </a:rPr>
              <a:t>的幂，因此数组每增长一次，桶的数量就翻倍。</a:t>
            </a:r>
            <a:endParaRPr lang="zh-CN" altLang="zh-CN" dirty="0">
              <a:latin typeface="+mn-ea"/>
            </a:endParaRPr>
          </a:p>
          <a:p>
            <a:pPr marL="355600" lvl="1" indent="-355600">
              <a:lnSpc>
                <a:spcPct val="150000"/>
              </a:lnSpc>
              <a:spcBef>
                <a:spcPts val="600"/>
              </a:spcBef>
              <a:buFont typeface="Wingdings" panose="05000000000000000000" pitchFamily="2" charset="2"/>
              <a:buChar char="Ø"/>
            </a:pPr>
            <a:r>
              <a:rPr lang="zh-CN" altLang="zh-CN" dirty="0">
                <a:latin typeface="+mn-ea"/>
              </a:rPr>
              <a:t>并非每个桶都单独拥有一个页面</a:t>
            </a:r>
            <a:r>
              <a:rPr lang="zh-CN" altLang="en-US" dirty="0">
                <a:latin typeface="+mn-ea"/>
              </a:rPr>
              <a:t>（或桶链）</a:t>
            </a:r>
            <a:r>
              <a:rPr lang="zh-CN" altLang="zh-CN" dirty="0">
                <a:latin typeface="+mn-ea"/>
              </a:rPr>
              <a:t>。如果多个桶的记录只需一个页面就能放下，那么这些桶可能共享一个页面，即多个桶指针指向同一个页面</a:t>
            </a:r>
            <a:r>
              <a:rPr lang="zh-CN" altLang="en-US" dirty="0">
                <a:latin typeface="+mn-ea"/>
              </a:rPr>
              <a:t>（或桶链） </a:t>
            </a:r>
            <a:r>
              <a:rPr lang="zh-CN" altLang="zh-CN" dirty="0">
                <a:latin typeface="+mn-ea"/>
              </a:rPr>
              <a:t>。</a:t>
            </a:r>
            <a:endParaRPr lang="zh-CN" altLang="zh-CN" dirty="0">
              <a:latin typeface="+mn-ea"/>
            </a:endParaRPr>
          </a:p>
          <a:p>
            <a:pPr marL="355600" lvl="1" indent="-355600">
              <a:lnSpc>
                <a:spcPct val="150000"/>
              </a:lnSpc>
              <a:spcBef>
                <a:spcPts val="600"/>
              </a:spcBef>
              <a:buFont typeface="Wingdings" panose="05000000000000000000" pitchFamily="2" charset="2"/>
              <a:buChar char="Ø"/>
            </a:pPr>
            <a:r>
              <a:rPr lang="zh-CN" altLang="zh-CN" dirty="0">
                <a:latin typeface="+mn-ea"/>
              </a:rPr>
              <a:t>散列函数</a:t>
            </a:r>
            <a:r>
              <a:rPr lang="en-US" altLang="zh-CN" dirty="0">
                <a:latin typeface="+mn-ea"/>
              </a:rPr>
              <a:t>h</a:t>
            </a:r>
            <a:r>
              <a:rPr lang="zh-CN" altLang="zh-CN" dirty="0">
                <a:latin typeface="+mn-ea"/>
              </a:rPr>
              <a:t>为每个键计算出一个长度为</a:t>
            </a:r>
            <a:r>
              <a:rPr lang="en-US" altLang="zh-CN" dirty="0">
                <a:latin typeface="+mn-ea"/>
              </a:rPr>
              <a:t>N</a:t>
            </a:r>
            <a:r>
              <a:rPr lang="zh-CN" altLang="zh-CN" dirty="0">
                <a:latin typeface="+mn-ea"/>
              </a:rPr>
              <a:t>的二进制序列，</a:t>
            </a:r>
            <a:r>
              <a:rPr lang="en-US" altLang="zh-CN" dirty="0">
                <a:latin typeface="+mn-ea"/>
              </a:rPr>
              <a:t>N</a:t>
            </a:r>
            <a:r>
              <a:rPr lang="zh-CN" altLang="zh-CN" dirty="0">
                <a:latin typeface="+mn-ea"/>
              </a:rPr>
              <a:t>的值足够大（比如</a:t>
            </a:r>
            <a:r>
              <a:rPr lang="en-US" altLang="zh-CN" dirty="0">
                <a:latin typeface="+mn-ea"/>
              </a:rPr>
              <a:t>32</a:t>
            </a:r>
            <a:r>
              <a:rPr lang="zh-CN" altLang="zh-CN" dirty="0">
                <a:latin typeface="+mn-ea"/>
              </a:rPr>
              <a:t>），但是在某一时刻，这个序列中只有前</a:t>
            </a:r>
            <a:r>
              <a:rPr lang="en-US" altLang="zh-CN" dirty="0" err="1">
                <a:latin typeface="+mn-ea"/>
              </a:rPr>
              <a:t>i</a:t>
            </a:r>
            <a:r>
              <a:rPr lang="zh-CN" altLang="zh-CN" dirty="0">
                <a:latin typeface="+mn-ea"/>
              </a:rPr>
              <a:t>位（</a:t>
            </a:r>
            <a:r>
              <a:rPr lang="en-US" altLang="zh-CN" dirty="0" err="1">
                <a:latin typeface="+mn-ea"/>
              </a:rPr>
              <a:t>i</a:t>
            </a:r>
            <a:r>
              <a:rPr lang="zh-CN" altLang="zh-CN" dirty="0">
                <a:latin typeface="+mn-ea"/>
              </a:rPr>
              <a:t>≤</a:t>
            </a:r>
            <a:r>
              <a:rPr lang="en-US" altLang="zh-CN" dirty="0">
                <a:latin typeface="+mn-ea"/>
              </a:rPr>
              <a:t>N</a:t>
            </a:r>
            <a:r>
              <a:rPr lang="zh-CN" altLang="zh-CN" dirty="0">
                <a:latin typeface="+mn-ea"/>
              </a:rPr>
              <a:t>）被使用，此时桶的数量为</a:t>
            </a:r>
            <a:r>
              <a:rPr lang="en-US" altLang="zh-CN" dirty="0">
                <a:latin typeface="+mn-ea"/>
              </a:rPr>
              <a:t> 2</a:t>
            </a:r>
            <a:r>
              <a:rPr lang="en-US" altLang="zh-CN" baseline="30000" dirty="0">
                <a:latin typeface="+mn-ea"/>
              </a:rPr>
              <a:t>i</a:t>
            </a:r>
            <a:r>
              <a:rPr lang="zh-CN" altLang="zh-CN" dirty="0">
                <a:latin typeface="+mn-ea"/>
              </a:rPr>
              <a:t>个。</a:t>
            </a:r>
            <a:endParaRPr lang="en-US" altLang="zh-CN" dirty="0">
              <a:latin typeface="+mn-ea"/>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smtClean="0"/>
              <a:t>4.3.2 </a:t>
            </a:r>
            <a:r>
              <a:rPr lang="zh-CN" altLang="en-US" sz="3200" b="1" dirty="0"/>
              <a:t>可扩展散列表</a:t>
            </a:r>
            <a:endParaRPr lang="zh-CN" altLang="en-US" dirty="0"/>
          </a:p>
        </p:txBody>
      </p:sp>
      <p:sp>
        <p:nvSpPr>
          <p:cNvPr id="9" name="内容占位符 2"/>
          <p:cNvSpPr>
            <a:spLocks noGrp="1"/>
          </p:cNvSpPr>
          <p:nvPr>
            <p:ph idx="1"/>
          </p:nvPr>
        </p:nvSpPr>
        <p:spPr/>
        <p:txBody>
          <a:bodyPr>
            <a:normAutofit fontScale="92500"/>
          </a:bodyPr>
          <a:lstStyle/>
          <a:p>
            <a:pPr marL="0" indent="0">
              <a:lnSpc>
                <a:spcPct val="150000"/>
              </a:lnSpc>
              <a:buNone/>
            </a:pPr>
            <a:r>
              <a:rPr lang="zh-CN" altLang="en-US" sz="2800" b="1" dirty="0"/>
              <a:t>缺点：</a:t>
            </a:r>
            <a:endParaRPr lang="en-US" altLang="zh-CN" sz="2800" b="1" dirty="0"/>
          </a:p>
          <a:p>
            <a:pPr lvl="0">
              <a:lnSpc>
                <a:spcPct val="150000"/>
              </a:lnSpc>
              <a:buFont typeface="Wingdings" panose="05000000000000000000" pitchFamily="2" charset="2"/>
              <a:buChar char="Ø"/>
            </a:pPr>
            <a:r>
              <a:rPr lang="zh-CN" altLang="zh-CN" dirty="0"/>
              <a:t>随着</a:t>
            </a:r>
            <a:r>
              <a:rPr lang="en-US" altLang="zh-CN" dirty="0" err="1"/>
              <a:t>i</a:t>
            </a:r>
            <a:r>
              <a:rPr lang="zh-CN" altLang="zh-CN" dirty="0"/>
              <a:t>的增大，每次桶数组翻倍时需要做的工作将越来越多，而且这些工作还会阻塞对散列表的并发访问，影响插入和并发操作的效率。</a:t>
            </a:r>
            <a:endParaRPr lang="zh-CN" altLang="zh-CN" dirty="0"/>
          </a:p>
          <a:p>
            <a:pPr lvl="0">
              <a:lnSpc>
                <a:spcPct val="150000"/>
              </a:lnSpc>
              <a:buFont typeface="Wingdings" panose="05000000000000000000" pitchFamily="2" charset="2"/>
              <a:buChar char="Ø"/>
            </a:pPr>
            <a:r>
              <a:rPr lang="zh-CN" altLang="zh-CN" dirty="0"/>
              <a:t>随着</a:t>
            </a:r>
            <a:r>
              <a:rPr lang="en-US" altLang="zh-CN" dirty="0" err="1"/>
              <a:t>i</a:t>
            </a:r>
            <a:r>
              <a:rPr lang="zh-CN" altLang="zh-CN" dirty="0"/>
              <a:t>的增大，桶地址表会越来越大，可能无法全部驻留在内存，或者会挤占其他数据在内存中的空间，导致系统中的磁盘</a:t>
            </a:r>
            <a:r>
              <a:rPr lang="en-US" altLang="zh-CN" dirty="0"/>
              <a:t>I/O</a:t>
            </a:r>
            <a:r>
              <a:rPr lang="zh-CN" altLang="zh-CN" dirty="0"/>
              <a:t>操作增多。</a:t>
            </a:r>
            <a:endParaRPr lang="zh-CN" altLang="zh-CN" dirty="0"/>
          </a:p>
        </p:txBody>
      </p:sp>
      <p:sp>
        <p:nvSpPr>
          <p:cNvPr id="3" name="灯片编号占位符 2"/>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4400" spc="300" dirty="0" smtClean="0"/>
              <a:t>5 </a:t>
            </a:r>
            <a:r>
              <a:rPr lang="zh-CN" altLang="en-US" sz="4400" spc="300" dirty="0"/>
              <a:t>查询处理</a:t>
            </a:r>
            <a:endParaRPr lang="zh-CN" altLang="en-US" sz="4400" spc="300" dirty="0"/>
          </a:p>
        </p:txBody>
      </p:sp>
    </p:spTree>
  </p:cSld>
  <p:clrMapOvr>
    <a:masterClrMapping/>
  </p:clrMapOvr>
  <mc:AlternateContent xmlns:mc="http://schemas.openxmlformats.org/markup-compatibility/2006">
    <mc:Choice xmlns:p14="http://schemas.microsoft.com/office/powerpoint/2010/main" Requires="p14">
      <p:transition spd="slow" p14:dur="2000" advTm="4346"/>
    </mc:Choice>
    <mc:Fallback>
      <p:transition spd="slow" advTm="4346"/>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908721"/>
            <a:ext cx="8229600" cy="738411"/>
          </a:xfrm>
        </p:spPr>
        <p:txBody>
          <a:bodyPr/>
          <a:lstStyle/>
          <a:p>
            <a:r>
              <a:rPr lang="en-US" altLang="zh-CN" dirty="0" smtClean="0"/>
              <a:t>5 </a:t>
            </a:r>
            <a:r>
              <a:rPr lang="zh-CN" altLang="en-US" dirty="0"/>
              <a:t>查询处理</a:t>
            </a:r>
            <a:endParaRPr lang="zh-CN" altLang="en-US" dirty="0"/>
          </a:p>
        </p:txBody>
      </p:sp>
      <p:sp>
        <p:nvSpPr>
          <p:cNvPr id="3" name="内容占位符 2"/>
          <p:cNvSpPr>
            <a:spLocks noGrp="1"/>
          </p:cNvSpPr>
          <p:nvPr>
            <p:ph idx="1"/>
          </p:nvPr>
        </p:nvSpPr>
        <p:spPr>
          <a:xfrm>
            <a:off x="1919536" y="1647700"/>
            <a:ext cx="8229600" cy="4389437"/>
          </a:xfrm>
        </p:spPr>
        <p:txBody>
          <a:bodyPr/>
          <a:lstStyle/>
          <a:p>
            <a:pPr marL="0" indent="0">
              <a:lnSpc>
                <a:spcPct val="150000"/>
              </a:lnSpc>
              <a:buNone/>
            </a:pPr>
            <a:r>
              <a:rPr lang="en-US" altLang="zh-CN" sz="2400" dirty="0" smtClean="0">
                <a:latin typeface="+mn-ea"/>
              </a:rPr>
              <a:t>5.1 </a:t>
            </a:r>
            <a:r>
              <a:rPr lang="zh-CN" altLang="en-US" sz="2400" dirty="0">
                <a:latin typeface="+mn-ea"/>
              </a:rPr>
              <a:t>关系数据库系统的查询处理</a:t>
            </a:r>
            <a:r>
              <a:rPr lang="zh-CN" altLang="en-US" sz="2400" dirty="0" smtClean="0">
                <a:latin typeface="+mn-ea"/>
              </a:rPr>
              <a:t>流程</a:t>
            </a:r>
            <a:endParaRPr lang="en-US" altLang="zh-CN" sz="2400" dirty="0" smtClean="0">
              <a:latin typeface="+mn-ea"/>
            </a:endParaRPr>
          </a:p>
          <a:p>
            <a:pPr marL="0" indent="0">
              <a:lnSpc>
                <a:spcPct val="150000"/>
              </a:lnSpc>
              <a:buNone/>
            </a:pPr>
            <a:r>
              <a:rPr lang="en-US" altLang="zh-CN" sz="2400" dirty="0" smtClean="0">
                <a:latin typeface="+mn-ea"/>
              </a:rPr>
              <a:t>5.2 </a:t>
            </a:r>
            <a:r>
              <a:rPr lang="zh-CN" altLang="en-US" sz="2400" dirty="0" smtClean="0">
                <a:latin typeface="+mn-ea"/>
              </a:rPr>
              <a:t>基本运算</a:t>
            </a:r>
            <a:endParaRPr lang="zh-CN" altLang="en-US" sz="2400" dirty="0">
              <a:latin typeface="+mn-ea"/>
            </a:endParaRPr>
          </a:p>
          <a:p>
            <a:pPr marL="0" indent="0">
              <a:lnSpc>
                <a:spcPct val="150000"/>
              </a:lnSpc>
              <a:buNone/>
            </a:pPr>
            <a:r>
              <a:rPr lang="en-US" altLang="zh-CN" sz="2400" dirty="0" smtClean="0">
                <a:latin typeface="+mn-ea"/>
              </a:rPr>
              <a:t>5.3 </a:t>
            </a:r>
            <a:r>
              <a:rPr lang="zh-CN" altLang="en-US" sz="2400" dirty="0">
                <a:latin typeface="+mn-ea"/>
              </a:rPr>
              <a:t>查询处理模型</a:t>
            </a:r>
            <a:endParaRPr lang="en-US" altLang="zh-CN" sz="2400" dirty="0">
              <a:latin typeface="+mn-ea"/>
            </a:endParaRPr>
          </a:p>
          <a:p>
            <a:pPr marL="0" indent="0">
              <a:lnSpc>
                <a:spcPct val="150000"/>
              </a:lnSpc>
              <a:buNone/>
            </a:pPr>
            <a:r>
              <a:rPr lang="en-US" altLang="zh-CN" sz="2400" dirty="0" smtClean="0">
                <a:latin typeface="+mn-ea"/>
              </a:rPr>
              <a:t>5.4 </a:t>
            </a:r>
            <a:r>
              <a:rPr lang="zh-CN" altLang="en-US" sz="2400" dirty="0">
                <a:latin typeface="+mn-ea"/>
              </a:rPr>
              <a:t>数据存取方法</a:t>
            </a:r>
            <a:endParaRPr lang="en-US" altLang="zh-CN" sz="2400" dirty="0">
              <a:latin typeface="+mn-ea"/>
            </a:endParaRPr>
          </a:p>
          <a:p>
            <a:pPr marL="0" indent="0">
              <a:lnSpc>
                <a:spcPct val="150000"/>
              </a:lnSpc>
              <a:buNone/>
            </a:pPr>
            <a:r>
              <a:rPr lang="en-US" altLang="zh-CN" sz="2400" dirty="0" smtClean="0">
                <a:latin typeface="+mn-ea"/>
              </a:rPr>
              <a:t>5.5 </a:t>
            </a:r>
            <a:r>
              <a:rPr lang="zh-CN" altLang="en-US" sz="2400" dirty="0">
                <a:latin typeface="+mn-ea"/>
              </a:rPr>
              <a:t>数据更新</a:t>
            </a:r>
            <a:endParaRPr lang="en-US" altLang="zh-CN" sz="2400" dirty="0">
              <a:latin typeface="+mn-ea"/>
            </a:endParaRPr>
          </a:p>
          <a:p>
            <a:pPr marL="0" indent="0">
              <a:lnSpc>
                <a:spcPct val="150000"/>
              </a:lnSpc>
              <a:buNone/>
            </a:pPr>
            <a:r>
              <a:rPr lang="en-US" altLang="zh-CN" sz="2400" dirty="0" smtClean="0">
                <a:latin typeface="+mn-ea"/>
              </a:rPr>
              <a:t>5.6 </a:t>
            </a:r>
            <a:r>
              <a:rPr lang="zh-CN" altLang="en-US" sz="2400" dirty="0">
                <a:latin typeface="+mn-ea"/>
              </a:rPr>
              <a:t>表达式计算</a:t>
            </a:r>
            <a:endParaRPr lang="en-US" altLang="zh-CN" sz="2400" dirty="0">
              <a:latin typeface="+mn-ea"/>
            </a:endParaRPr>
          </a:p>
          <a:p>
            <a:pPr marL="0" indent="0">
              <a:lnSpc>
                <a:spcPct val="150000"/>
              </a:lnSpc>
              <a:buNone/>
            </a:pPr>
            <a:endParaRPr lang="zh-CN" altLang="en-US" sz="2400" dirty="0">
              <a:latin typeface="宋体" pitchFamily="2" charset="-122"/>
              <a:ea typeface="宋体" pitchFamily="2" charset="-122"/>
            </a:endParaRPr>
          </a:p>
        </p:txBody>
      </p:sp>
      <p:sp>
        <p:nvSpPr>
          <p:cNvPr id="4" name="灯片编号占位符 3"/>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91544" y="1772815"/>
            <a:ext cx="1584177"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b="1" dirty="0">
                <a:solidFill>
                  <a:prstClr val="black"/>
                </a:solidFill>
                <a:latin typeface="Tahoma" panose="020B0604030504040204" pitchFamily="34" charset="0"/>
              </a:rPr>
              <a:t>应用程序</a:t>
            </a:r>
            <a:endParaRPr lang="zh-CN" altLang="en-US" b="1" dirty="0">
              <a:solidFill>
                <a:prstClr val="black"/>
              </a:solidFill>
              <a:latin typeface="Tahoma" panose="020B0604030504040204" pitchFamily="34" charset="0"/>
            </a:endParaRPr>
          </a:p>
        </p:txBody>
      </p:sp>
      <p:sp>
        <p:nvSpPr>
          <p:cNvPr id="5" name="矩形 4"/>
          <p:cNvSpPr/>
          <p:nvPr/>
        </p:nvSpPr>
        <p:spPr bwMode="auto">
          <a:xfrm>
            <a:off x="1991544" y="3501007"/>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Tahoma" panose="020B0604030504040204" pitchFamily="34" charset="0"/>
              </a:rPr>
              <a:t>SQL</a:t>
            </a:r>
            <a:r>
              <a:rPr lang="zh-CN" altLang="en-US" b="1" dirty="0">
                <a:solidFill>
                  <a:prstClr val="black"/>
                </a:solidFill>
                <a:latin typeface="Tahoma" panose="020B0604030504040204" pitchFamily="34" charset="0"/>
              </a:rPr>
              <a:t>重写</a:t>
            </a:r>
            <a:endParaRPr lang="zh-CN" altLang="en-US" b="1" dirty="0">
              <a:solidFill>
                <a:prstClr val="black"/>
              </a:solidFill>
              <a:latin typeface="Tahoma" panose="020B0604030504040204" pitchFamily="34" charset="0"/>
            </a:endParaRPr>
          </a:p>
        </p:txBody>
      </p:sp>
      <p:sp>
        <p:nvSpPr>
          <p:cNvPr id="6" name="矩形 5"/>
          <p:cNvSpPr/>
          <p:nvPr/>
        </p:nvSpPr>
        <p:spPr bwMode="auto">
          <a:xfrm>
            <a:off x="1991544" y="5373216"/>
            <a:ext cx="1584177"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Tahoma" panose="020B0604030504040204" pitchFamily="34" charset="0"/>
              </a:rPr>
              <a:t>SQL</a:t>
            </a:r>
            <a:r>
              <a:rPr lang="zh-CN" altLang="en-US" b="1" dirty="0">
                <a:solidFill>
                  <a:prstClr val="black"/>
                </a:solidFill>
                <a:latin typeface="Tahoma" panose="020B0604030504040204" pitchFamily="34" charset="0"/>
              </a:rPr>
              <a:t>编译</a:t>
            </a:r>
            <a:endParaRPr lang="zh-CN" altLang="en-US" b="1" dirty="0">
              <a:solidFill>
                <a:prstClr val="black"/>
              </a:solidFill>
              <a:latin typeface="Tahoma" panose="020B0604030504040204" pitchFamily="34" charset="0"/>
            </a:endParaRPr>
          </a:p>
        </p:txBody>
      </p:sp>
      <p:sp>
        <p:nvSpPr>
          <p:cNvPr id="7" name="矩形 6"/>
          <p:cNvSpPr/>
          <p:nvPr/>
        </p:nvSpPr>
        <p:spPr bwMode="auto">
          <a:xfrm>
            <a:off x="4262098" y="4344471"/>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Tahoma" panose="020B0604030504040204" pitchFamily="34" charset="0"/>
              </a:rPr>
              <a:t>SQL</a:t>
            </a:r>
            <a:r>
              <a:rPr lang="zh-CN" altLang="en-US" b="1" dirty="0">
                <a:solidFill>
                  <a:prstClr val="black"/>
                </a:solidFill>
                <a:latin typeface="Tahoma" panose="020B0604030504040204" pitchFamily="34" charset="0"/>
              </a:rPr>
              <a:t>绑定</a:t>
            </a:r>
            <a:endParaRPr lang="zh-CN" altLang="en-US" b="1" dirty="0">
              <a:solidFill>
                <a:prstClr val="black"/>
              </a:solidFill>
              <a:latin typeface="Tahoma" panose="020B0604030504040204" pitchFamily="34" charset="0"/>
            </a:endParaRPr>
          </a:p>
        </p:txBody>
      </p:sp>
      <p:sp>
        <p:nvSpPr>
          <p:cNvPr id="8" name="矩形 7"/>
          <p:cNvSpPr/>
          <p:nvPr/>
        </p:nvSpPr>
        <p:spPr bwMode="auto">
          <a:xfrm>
            <a:off x="6105485" y="3702705"/>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b="1" dirty="0">
                <a:solidFill>
                  <a:prstClr val="black"/>
                </a:solidFill>
                <a:latin typeface="Tahoma" panose="020B0604030504040204" pitchFamily="34" charset="0"/>
              </a:rPr>
              <a:t>语法树重写</a:t>
            </a:r>
            <a:endParaRPr lang="zh-CN" altLang="en-US" b="1" dirty="0">
              <a:solidFill>
                <a:prstClr val="black"/>
              </a:solidFill>
              <a:latin typeface="Tahoma" panose="020B0604030504040204" pitchFamily="34" charset="0"/>
            </a:endParaRPr>
          </a:p>
        </p:txBody>
      </p:sp>
      <p:sp>
        <p:nvSpPr>
          <p:cNvPr id="9" name="矩形 8"/>
          <p:cNvSpPr/>
          <p:nvPr/>
        </p:nvSpPr>
        <p:spPr bwMode="auto">
          <a:xfrm>
            <a:off x="7896200" y="2852935"/>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b="1" dirty="0">
                <a:solidFill>
                  <a:prstClr val="black"/>
                </a:solidFill>
                <a:latin typeface="Tahoma" panose="020B0604030504040204" pitchFamily="34" charset="0"/>
              </a:rPr>
              <a:t>优化器</a:t>
            </a:r>
            <a:endParaRPr lang="zh-CN" altLang="en-US" b="1" dirty="0">
              <a:solidFill>
                <a:prstClr val="black"/>
              </a:solidFill>
              <a:latin typeface="Tahoma" panose="020B0604030504040204" pitchFamily="34" charset="0"/>
            </a:endParaRPr>
          </a:p>
        </p:txBody>
      </p:sp>
      <p:sp>
        <p:nvSpPr>
          <p:cNvPr id="10" name="矩形 9"/>
          <p:cNvSpPr/>
          <p:nvPr/>
        </p:nvSpPr>
        <p:spPr bwMode="auto">
          <a:xfrm>
            <a:off x="8576169" y="1581263"/>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dirty="0">
                <a:solidFill>
                  <a:prstClr val="black"/>
                </a:solidFill>
              </a:rPr>
              <a:t>代价模型</a:t>
            </a:r>
            <a:endParaRPr lang="zh-CN" altLang="en-US" b="1" dirty="0">
              <a:solidFill>
                <a:prstClr val="black"/>
              </a:solidFill>
              <a:latin typeface="Tahoma" panose="020B0604030504040204" pitchFamily="34" charset="0"/>
            </a:endParaRPr>
          </a:p>
        </p:txBody>
      </p:sp>
      <p:sp>
        <p:nvSpPr>
          <p:cNvPr id="11" name="矩形 10"/>
          <p:cNvSpPr/>
          <p:nvPr/>
        </p:nvSpPr>
        <p:spPr bwMode="auto">
          <a:xfrm>
            <a:off x="7909061" y="4920535"/>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dirty="0">
                <a:solidFill>
                  <a:prstClr val="black"/>
                </a:solidFill>
              </a:rPr>
              <a:t>执行引擎</a:t>
            </a:r>
            <a:endParaRPr lang="zh-CN" altLang="en-US" b="1" dirty="0">
              <a:solidFill>
                <a:prstClr val="black"/>
              </a:solidFill>
              <a:latin typeface="Tahoma" panose="020B0604030504040204" pitchFamily="34" charset="0"/>
            </a:endParaRPr>
          </a:p>
        </p:txBody>
      </p:sp>
      <p:cxnSp>
        <p:nvCxnSpPr>
          <p:cNvPr id="18" name="直接箭头连接符 17"/>
          <p:cNvCxnSpPr>
            <a:stCxn id="4" idx="2"/>
            <a:endCxn id="5" idx="0"/>
          </p:cNvCxnSpPr>
          <p:nvPr/>
        </p:nvCxnSpPr>
        <p:spPr bwMode="auto">
          <a:xfrm>
            <a:off x="2783632" y="2348879"/>
            <a:ext cx="0" cy="1152128"/>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20" name="直接箭头连接符 19"/>
          <p:cNvCxnSpPr>
            <a:stCxn id="5" idx="2"/>
          </p:cNvCxnSpPr>
          <p:nvPr/>
        </p:nvCxnSpPr>
        <p:spPr bwMode="auto">
          <a:xfrm flipH="1">
            <a:off x="2783632" y="4077072"/>
            <a:ext cx="1" cy="1296145"/>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22" name="连接符: 肘形 21"/>
          <p:cNvCxnSpPr>
            <a:stCxn id="6" idx="3"/>
            <a:endCxn id="7" idx="2"/>
          </p:cNvCxnSpPr>
          <p:nvPr/>
        </p:nvCxnSpPr>
        <p:spPr bwMode="auto">
          <a:xfrm flipV="1">
            <a:off x="3575720" y="4920536"/>
            <a:ext cx="1478466" cy="740713"/>
          </a:xfrm>
          <a:prstGeom prst="bentConnector2">
            <a:avLst/>
          </a:prstGeom>
          <a:solidFill>
            <a:schemeClr val="bg1"/>
          </a:solidFill>
          <a:ln w="9525" cap="flat" cmpd="sng" algn="ctr">
            <a:solidFill>
              <a:schemeClr val="tx1"/>
            </a:solidFill>
            <a:prstDash val="solid"/>
            <a:round/>
            <a:headEnd type="none" w="med" len="med"/>
            <a:tailEnd type="triangle"/>
          </a:ln>
          <a:effectLst/>
        </p:spPr>
      </p:cxnSp>
      <p:cxnSp>
        <p:nvCxnSpPr>
          <p:cNvPr id="24" name="连接符: 肘形 23"/>
          <p:cNvCxnSpPr>
            <a:stCxn id="7" idx="3"/>
            <a:endCxn id="8" idx="2"/>
          </p:cNvCxnSpPr>
          <p:nvPr/>
        </p:nvCxnSpPr>
        <p:spPr bwMode="auto">
          <a:xfrm flipV="1">
            <a:off x="5846275" y="4278769"/>
            <a:ext cx="1051299" cy="353734"/>
          </a:xfrm>
          <a:prstGeom prst="bentConnector2">
            <a:avLst/>
          </a:prstGeom>
          <a:solidFill>
            <a:schemeClr val="bg1"/>
          </a:solidFill>
          <a:ln w="9525" cap="flat" cmpd="sng" algn="ctr">
            <a:solidFill>
              <a:srgbClr val="FF0000"/>
            </a:solidFill>
            <a:prstDash val="solid"/>
            <a:round/>
            <a:headEnd type="none" w="med" len="med"/>
            <a:tailEnd type="triangle"/>
          </a:ln>
          <a:effectLst/>
        </p:spPr>
      </p:cxnSp>
      <p:cxnSp>
        <p:nvCxnSpPr>
          <p:cNvPr id="26" name="连接符: 肘形 25"/>
          <p:cNvCxnSpPr>
            <a:stCxn id="8" idx="0"/>
            <a:endCxn id="9" idx="1"/>
          </p:cNvCxnSpPr>
          <p:nvPr/>
        </p:nvCxnSpPr>
        <p:spPr bwMode="auto">
          <a:xfrm rot="5400000" flipH="1" flipV="1">
            <a:off x="7116017" y="2922524"/>
            <a:ext cx="561738" cy="998627"/>
          </a:xfrm>
          <a:prstGeom prst="bentConnector2">
            <a:avLst/>
          </a:prstGeom>
          <a:solidFill>
            <a:schemeClr val="bg1"/>
          </a:solidFill>
          <a:ln w="9525" cap="flat" cmpd="sng" algn="ctr">
            <a:solidFill>
              <a:schemeClr val="tx1"/>
            </a:solidFill>
            <a:prstDash val="solid"/>
            <a:round/>
            <a:headEnd type="none" w="med" len="med"/>
            <a:tailEnd type="triangle"/>
          </a:ln>
          <a:effectLst/>
        </p:spPr>
      </p:cxnSp>
      <p:sp>
        <p:nvSpPr>
          <p:cNvPr id="27" name="矩形 26"/>
          <p:cNvSpPr/>
          <p:nvPr/>
        </p:nvSpPr>
        <p:spPr bwMode="auto">
          <a:xfrm>
            <a:off x="5272280" y="1621724"/>
            <a:ext cx="1584176" cy="57606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dirty="0">
                <a:solidFill>
                  <a:prstClr val="black"/>
                </a:solidFill>
              </a:rPr>
              <a:t>数据字典</a:t>
            </a:r>
            <a:endParaRPr lang="zh-CN" altLang="en-US" b="1" dirty="0">
              <a:solidFill>
                <a:prstClr val="black"/>
              </a:solidFill>
              <a:latin typeface="Tahoma" panose="020B0604030504040204" pitchFamily="34" charset="0"/>
            </a:endParaRPr>
          </a:p>
        </p:txBody>
      </p:sp>
      <p:cxnSp>
        <p:nvCxnSpPr>
          <p:cNvPr id="29" name="连接符: 曲线 28"/>
          <p:cNvCxnSpPr>
            <a:stCxn id="27" idx="2"/>
            <a:endCxn id="7" idx="0"/>
          </p:cNvCxnSpPr>
          <p:nvPr/>
        </p:nvCxnSpPr>
        <p:spPr bwMode="auto">
          <a:xfrm rot="5400000">
            <a:off x="4485937" y="2766038"/>
            <a:ext cx="2146683" cy="1010182"/>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33" name="连接符: 曲线 32"/>
          <p:cNvCxnSpPr>
            <a:stCxn id="27" idx="3"/>
            <a:endCxn id="9" idx="0"/>
          </p:cNvCxnSpPr>
          <p:nvPr/>
        </p:nvCxnSpPr>
        <p:spPr bwMode="auto">
          <a:xfrm>
            <a:off x="6856456" y="1909757"/>
            <a:ext cx="1831832" cy="943179"/>
          </a:xfrm>
          <a:prstGeom prst="curvedConnector2">
            <a:avLst/>
          </a:prstGeom>
          <a:solidFill>
            <a:schemeClr val="bg1"/>
          </a:solidFill>
          <a:ln w="9525" cap="flat" cmpd="sng" algn="ctr">
            <a:solidFill>
              <a:srgbClr val="FF0000"/>
            </a:solidFill>
            <a:prstDash val="solid"/>
            <a:round/>
            <a:headEnd type="none" w="med" len="med"/>
            <a:tailEnd type="triangle"/>
          </a:ln>
          <a:effectLst/>
        </p:spPr>
      </p:cxnSp>
      <p:cxnSp>
        <p:nvCxnSpPr>
          <p:cNvPr id="35" name="连接符: 曲线 34"/>
          <p:cNvCxnSpPr>
            <a:stCxn id="10" idx="2"/>
            <a:endCxn id="9" idx="0"/>
          </p:cNvCxnSpPr>
          <p:nvPr/>
        </p:nvCxnSpPr>
        <p:spPr bwMode="auto">
          <a:xfrm rot="5400000">
            <a:off x="8680469" y="2165148"/>
            <a:ext cx="695608" cy="679969"/>
          </a:xfrm>
          <a:prstGeom prst="curvedConnector3">
            <a:avLst/>
          </a:prstGeom>
          <a:solidFill>
            <a:schemeClr val="bg1"/>
          </a:solidFill>
          <a:ln w="9525" cap="flat" cmpd="sng" algn="ctr">
            <a:solidFill>
              <a:srgbClr val="FF0000"/>
            </a:solidFill>
            <a:prstDash val="solid"/>
            <a:round/>
            <a:headEnd type="none" w="med" len="med"/>
            <a:tailEnd type="triangle"/>
          </a:ln>
          <a:effectLst/>
        </p:spPr>
      </p:cxnSp>
      <p:cxnSp>
        <p:nvCxnSpPr>
          <p:cNvPr id="37" name="直接箭头连接符 36"/>
          <p:cNvCxnSpPr>
            <a:stCxn id="9" idx="2"/>
            <a:endCxn id="11" idx="0"/>
          </p:cNvCxnSpPr>
          <p:nvPr/>
        </p:nvCxnSpPr>
        <p:spPr bwMode="auto">
          <a:xfrm>
            <a:off x="8688289" y="3428999"/>
            <a:ext cx="12861" cy="1491536"/>
          </a:xfrm>
          <a:prstGeom prst="straightConnector1">
            <a:avLst/>
          </a:prstGeom>
          <a:solidFill>
            <a:schemeClr val="bg1"/>
          </a:solidFill>
          <a:ln w="9525" cap="flat" cmpd="sng" algn="ctr">
            <a:solidFill>
              <a:srgbClr val="FF0000"/>
            </a:solidFill>
            <a:prstDash val="solid"/>
            <a:round/>
            <a:headEnd type="none" w="med" len="med"/>
            <a:tailEnd type="triangle"/>
          </a:ln>
          <a:effectLst/>
        </p:spPr>
      </p:cxnSp>
      <p:cxnSp>
        <p:nvCxnSpPr>
          <p:cNvPr id="40" name="直接箭头连接符 39"/>
          <p:cNvCxnSpPr/>
          <p:nvPr/>
        </p:nvCxnSpPr>
        <p:spPr bwMode="auto">
          <a:xfrm>
            <a:off x="2783633" y="2348879"/>
            <a:ext cx="0" cy="1152128"/>
          </a:xfrm>
          <a:prstGeom prst="straightConnector1">
            <a:avLst/>
          </a:prstGeom>
          <a:solidFill>
            <a:schemeClr val="bg1"/>
          </a:solidFill>
          <a:ln w="9525" cap="flat" cmpd="sng" algn="ctr">
            <a:solidFill>
              <a:srgbClr val="FF0000"/>
            </a:solidFill>
            <a:prstDash val="solid"/>
            <a:round/>
            <a:headEnd type="none" w="med" len="med"/>
            <a:tailEnd type="triangle"/>
          </a:ln>
          <a:effectLst/>
        </p:spPr>
      </p:cxnSp>
      <p:cxnSp>
        <p:nvCxnSpPr>
          <p:cNvPr id="41" name="直接箭头连接符 40"/>
          <p:cNvCxnSpPr/>
          <p:nvPr/>
        </p:nvCxnSpPr>
        <p:spPr bwMode="auto">
          <a:xfrm flipH="1">
            <a:off x="2783633" y="4077072"/>
            <a:ext cx="1" cy="1296145"/>
          </a:xfrm>
          <a:prstGeom prst="straightConnector1">
            <a:avLst/>
          </a:prstGeom>
          <a:solidFill>
            <a:schemeClr val="bg1"/>
          </a:solidFill>
          <a:ln w="9525" cap="flat" cmpd="sng" algn="ctr">
            <a:solidFill>
              <a:srgbClr val="FF0000"/>
            </a:solidFill>
            <a:prstDash val="solid"/>
            <a:round/>
            <a:headEnd type="none" w="med" len="med"/>
            <a:tailEnd type="triangle"/>
          </a:ln>
          <a:effectLst/>
        </p:spPr>
      </p:cxnSp>
      <p:cxnSp>
        <p:nvCxnSpPr>
          <p:cNvPr id="42" name="连接符: 肘形 41"/>
          <p:cNvCxnSpPr/>
          <p:nvPr/>
        </p:nvCxnSpPr>
        <p:spPr bwMode="auto">
          <a:xfrm flipV="1">
            <a:off x="3575721" y="4920536"/>
            <a:ext cx="1478466" cy="740713"/>
          </a:xfrm>
          <a:prstGeom prst="bentConnector2">
            <a:avLst/>
          </a:prstGeom>
          <a:solidFill>
            <a:schemeClr val="bg1"/>
          </a:solidFill>
          <a:ln w="9525" cap="flat" cmpd="sng" algn="ctr">
            <a:solidFill>
              <a:srgbClr val="FF0000"/>
            </a:solidFill>
            <a:prstDash val="solid"/>
            <a:round/>
            <a:headEnd type="none" w="med" len="med"/>
            <a:tailEnd type="triangle"/>
          </a:ln>
          <a:effectLst/>
        </p:spPr>
      </p:cxnSp>
      <p:cxnSp>
        <p:nvCxnSpPr>
          <p:cNvPr id="43" name="连接符: 肘形 42"/>
          <p:cNvCxnSpPr/>
          <p:nvPr/>
        </p:nvCxnSpPr>
        <p:spPr bwMode="auto">
          <a:xfrm rot="5400000" flipH="1" flipV="1">
            <a:off x="7116018" y="2922524"/>
            <a:ext cx="561738" cy="998627"/>
          </a:xfrm>
          <a:prstGeom prst="bentConnector2">
            <a:avLst/>
          </a:prstGeom>
          <a:solidFill>
            <a:schemeClr val="bg1"/>
          </a:solidFill>
          <a:ln w="9525" cap="flat" cmpd="sng" algn="ctr">
            <a:solidFill>
              <a:srgbClr val="FF0000"/>
            </a:solidFill>
            <a:prstDash val="solid"/>
            <a:round/>
            <a:headEnd type="none" w="med" len="med"/>
            <a:tailEnd type="triangle"/>
          </a:ln>
          <a:effectLst/>
        </p:spPr>
      </p:cxnSp>
      <p:cxnSp>
        <p:nvCxnSpPr>
          <p:cNvPr id="44" name="连接符: 曲线 43"/>
          <p:cNvCxnSpPr/>
          <p:nvPr/>
        </p:nvCxnSpPr>
        <p:spPr bwMode="auto">
          <a:xfrm rot="5400000">
            <a:off x="4485938" y="2766038"/>
            <a:ext cx="2146683" cy="1010182"/>
          </a:xfrm>
          <a:prstGeom prst="curvedConnector3">
            <a:avLst/>
          </a:prstGeom>
          <a:solidFill>
            <a:schemeClr val="bg1"/>
          </a:solidFill>
          <a:ln w="9525" cap="flat" cmpd="sng" algn="ctr">
            <a:solidFill>
              <a:srgbClr val="FF0000"/>
            </a:solidFill>
            <a:prstDash val="solid"/>
            <a:round/>
            <a:headEnd type="none" w="med" len="med"/>
            <a:tailEnd type="triangle"/>
          </a:ln>
          <a:effectLst/>
        </p:spPr>
      </p:cxnSp>
      <p:cxnSp>
        <p:nvCxnSpPr>
          <p:cNvPr id="45" name="连接符: 曲线 44"/>
          <p:cNvCxnSpPr/>
          <p:nvPr/>
        </p:nvCxnSpPr>
        <p:spPr bwMode="auto">
          <a:xfrm rot="16200000" flipH="1">
            <a:off x="5618467" y="2643689"/>
            <a:ext cx="1467868" cy="576064"/>
          </a:xfrm>
          <a:prstGeom prst="curvedConnector3">
            <a:avLst/>
          </a:prstGeom>
          <a:solidFill>
            <a:schemeClr val="bg1"/>
          </a:solidFill>
          <a:ln w="9525" cap="flat" cmpd="sng" algn="ctr">
            <a:solidFill>
              <a:srgbClr val="FF0000"/>
            </a:solidFill>
            <a:prstDash val="solid"/>
            <a:round/>
            <a:headEnd type="none" w="med" len="med"/>
            <a:tailEnd type="triangle"/>
          </a:ln>
          <a:effectLst/>
        </p:spPr>
      </p:cxnSp>
      <p:sp>
        <p:nvSpPr>
          <p:cNvPr id="46" name="Text Box 2"/>
          <p:cNvSpPr txBox="1">
            <a:spLocks noChangeArrowheads="1"/>
          </p:cNvSpPr>
          <p:nvPr/>
        </p:nvSpPr>
        <p:spPr bwMode="auto">
          <a:xfrm>
            <a:off x="1911748" y="738737"/>
            <a:ext cx="7712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5.1 </a:t>
            </a:r>
            <a:r>
              <a:rPr kumimoji="0" lang="zh-CN" altLang="en-US" sz="3600" dirty="0">
                <a:solidFill>
                  <a:srgbClr val="04617B"/>
                </a:solidFill>
                <a:latin typeface="隶书" pitchFamily="49" charset="-122"/>
                <a:ea typeface="隶书" pitchFamily="49" charset="-122"/>
              </a:rPr>
              <a:t>关系数据库系统的查询处理流程</a:t>
            </a:r>
            <a:endParaRPr kumimoji="0" lang="zh-CN" altLang="en-US" sz="3600" dirty="0">
              <a:solidFill>
                <a:srgbClr val="04617B"/>
              </a:solidFill>
              <a:latin typeface="隶书" pitchFamily="49" charset="-122"/>
              <a:ea typeface="隶书" pitchFamily="49" charset="-122"/>
            </a:endParaRPr>
          </a:p>
        </p:txBody>
      </p:sp>
      <p:sp>
        <p:nvSpPr>
          <p:cNvPr id="47" name="文本框 46"/>
          <p:cNvSpPr txBox="1"/>
          <p:nvPr/>
        </p:nvSpPr>
        <p:spPr>
          <a:xfrm flipH="1">
            <a:off x="1674552" y="3019171"/>
            <a:ext cx="2074145" cy="369332"/>
          </a:xfrm>
          <a:prstGeom prst="rect">
            <a:avLst/>
          </a:prstGeom>
          <a:noFill/>
        </p:spPr>
        <p:txBody>
          <a:bodyPr wrap="square" rtlCol="0">
            <a:spAutoFit/>
          </a:bodyPr>
          <a:lstStyle/>
          <a:p>
            <a:pPr marL="457200" indent="-457200">
              <a:buFont typeface="+mj-ea"/>
              <a:buAutoNum type="circleNumDbPlain"/>
            </a:pPr>
            <a:r>
              <a:rPr lang="en-US" altLang="zh-CN" sz="1800" b="1" dirty="0">
                <a:solidFill>
                  <a:srgbClr val="FF0000"/>
                </a:solidFill>
              </a:rPr>
              <a:t>SQL</a:t>
            </a:r>
            <a:r>
              <a:rPr lang="zh-CN" altLang="en-US" sz="1800" b="1" dirty="0">
                <a:solidFill>
                  <a:srgbClr val="FF0000"/>
                </a:solidFill>
              </a:rPr>
              <a:t>查询</a:t>
            </a:r>
            <a:endParaRPr lang="zh-CN" altLang="en-US" sz="1800" b="1" dirty="0">
              <a:solidFill>
                <a:srgbClr val="FF0000"/>
              </a:solidFill>
            </a:endParaRPr>
          </a:p>
        </p:txBody>
      </p:sp>
      <p:sp>
        <p:nvSpPr>
          <p:cNvPr id="48" name="文本框 47"/>
          <p:cNvSpPr txBox="1"/>
          <p:nvPr/>
        </p:nvSpPr>
        <p:spPr>
          <a:xfrm flipH="1">
            <a:off x="1703513" y="4695527"/>
            <a:ext cx="2074145" cy="369332"/>
          </a:xfrm>
          <a:prstGeom prst="rect">
            <a:avLst/>
          </a:prstGeom>
          <a:noFill/>
        </p:spPr>
        <p:txBody>
          <a:bodyPr wrap="square" rtlCol="0">
            <a:spAutoFit/>
          </a:bodyPr>
          <a:lstStyle/>
          <a:p>
            <a:pPr marL="457200" indent="-457200">
              <a:buFont typeface="+mj-ea"/>
              <a:buAutoNum type="circleNumDbPlain" startAt="2"/>
            </a:pPr>
            <a:r>
              <a:rPr lang="en-US" altLang="zh-CN" sz="1800" b="1" dirty="0">
                <a:solidFill>
                  <a:srgbClr val="FF0000"/>
                </a:solidFill>
              </a:rPr>
              <a:t>SQL</a:t>
            </a:r>
            <a:r>
              <a:rPr lang="zh-CN" altLang="en-US" sz="1800" b="1" dirty="0">
                <a:solidFill>
                  <a:srgbClr val="FF0000"/>
                </a:solidFill>
              </a:rPr>
              <a:t>查询</a:t>
            </a:r>
            <a:endParaRPr lang="zh-CN" altLang="en-US" sz="1800" b="1" dirty="0">
              <a:solidFill>
                <a:srgbClr val="FF0000"/>
              </a:solidFill>
            </a:endParaRPr>
          </a:p>
        </p:txBody>
      </p:sp>
      <p:sp>
        <p:nvSpPr>
          <p:cNvPr id="49" name="文本框 48"/>
          <p:cNvSpPr txBox="1"/>
          <p:nvPr/>
        </p:nvSpPr>
        <p:spPr>
          <a:xfrm flipH="1">
            <a:off x="3805831" y="5631631"/>
            <a:ext cx="2258537" cy="369332"/>
          </a:xfrm>
          <a:prstGeom prst="rect">
            <a:avLst/>
          </a:prstGeom>
          <a:noFill/>
        </p:spPr>
        <p:txBody>
          <a:bodyPr wrap="square" rtlCol="0">
            <a:spAutoFit/>
          </a:bodyPr>
          <a:lstStyle/>
          <a:p>
            <a:pPr marL="457200" indent="-457200">
              <a:buFont typeface="+mj-ea"/>
              <a:buAutoNum type="circleNumDbPlain" startAt="3"/>
            </a:pPr>
            <a:r>
              <a:rPr lang="zh-CN" altLang="en-US" sz="1800" b="1" dirty="0">
                <a:solidFill>
                  <a:srgbClr val="FF0000"/>
                </a:solidFill>
              </a:rPr>
              <a:t>抽象语法树</a:t>
            </a:r>
            <a:endParaRPr lang="zh-CN" altLang="en-US" sz="1800" b="1" dirty="0">
              <a:solidFill>
                <a:srgbClr val="FF0000"/>
              </a:solidFill>
            </a:endParaRPr>
          </a:p>
        </p:txBody>
      </p:sp>
      <p:sp>
        <p:nvSpPr>
          <p:cNvPr id="50" name="文本框 49"/>
          <p:cNvSpPr txBox="1"/>
          <p:nvPr/>
        </p:nvSpPr>
        <p:spPr>
          <a:xfrm flipH="1">
            <a:off x="5853688" y="4581128"/>
            <a:ext cx="2258537" cy="369332"/>
          </a:xfrm>
          <a:prstGeom prst="rect">
            <a:avLst/>
          </a:prstGeom>
          <a:noFill/>
        </p:spPr>
        <p:txBody>
          <a:bodyPr wrap="square" rtlCol="0">
            <a:spAutoFit/>
          </a:bodyPr>
          <a:lstStyle/>
          <a:p>
            <a:pPr marL="457200" indent="-457200">
              <a:buFont typeface="+mj-ea"/>
              <a:buAutoNum type="circleNumDbPlain" startAt="4"/>
            </a:pPr>
            <a:r>
              <a:rPr lang="zh-CN" altLang="en-US" sz="1800" b="1" dirty="0">
                <a:solidFill>
                  <a:srgbClr val="FF0000"/>
                </a:solidFill>
              </a:rPr>
              <a:t>逻辑计划</a:t>
            </a:r>
            <a:endParaRPr lang="zh-CN" altLang="en-US" sz="1800" b="1" dirty="0">
              <a:solidFill>
                <a:srgbClr val="FF0000"/>
              </a:solidFill>
            </a:endParaRPr>
          </a:p>
        </p:txBody>
      </p:sp>
      <p:sp>
        <p:nvSpPr>
          <p:cNvPr id="51" name="文本框 50"/>
          <p:cNvSpPr txBox="1"/>
          <p:nvPr/>
        </p:nvSpPr>
        <p:spPr>
          <a:xfrm>
            <a:off x="4158829" y="3851756"/>
            <a:ext cx="1051299" cy="369332"/>
          </a:xfrm>
          <a:prstGeom prst="rect">
            <a:avLst/>
          </a:prstGeom>
          <a:noFill/>
        </p:spPr>
        <p:txBody>
          <a:bodyPr wrap="square" rtlCol="0">
            <a:spAutoFit/>
          </a:bodyPr>
          <a:lstStyle/>
          <a:p>
            <a:r>
              <a:rPr lang="zh-CN" altLang="en-US" sz="1800" dirty="0">
                <a:solidFill>
                  <a:srgbClr val="FF0000"/>
                </a:solidFill>
              </a:rPr>
              <a:t>内部</a:t>
            </a:r>
            <a:r>
              <a:rPr lang="en-US" altLang="zh-CN" sz="1800" dirty="0">
                <a:solidFill>
                  <a:srgbClr val="FF0000"/>
                </a:solidFill>
              </a:rPr>
              <a:t>ID</a:t>
            </a:r>
            <a:endParaRPr lang="zh-CN" altLang="en-US" sz="1800" dirty="0">
              <a:solidFill>
                <a:srgbClr val="FF0000"/>
              </a:solidFill>
            </a:endParaRPr>
          </a:p>
        </p:txBody>
      </p:sp>
      <p:sp>
        <p:nvSpPr>
          <p:cNvPr id="52" name="文本框 51"/>
          <p:cNvSpPr txBox="1"/>
          <p:nvPr/>
        </p:nvSpPr>
        <p:spPr>
          <a:xfrm>
            <a:off x="5697564" y="3222269"/>
            <a:ext cx="1351346" cy="369332"/>
          </a:xfrm>
          <a:prstGeom prst="rect">
            <a:avLst/>
          </a:prstGeom>
          <a:noFill/>
        </p:spPr>
        <p:txBody>
          <a:bodyPr wrap="square" rtlCol="0">
            <a:spAutoFit/>
          </a:bodyPr>
          <a:lstStyle/>
          <a:p>
            <a:r>
              <a:rPr lang="zh-CN" altLang="en-US" sz="1800" dirty="0">
                <a:solidFill>
                  <a:srgbClr val="FF0000"/>
                </a:solidFill>
              </a:rPr>
              <a:t>模式信息</a:t>
            </a:r>
            <a:endParaRPr lang="zh-CN" altLang="en-US" sz="1800" dirty="0">
              <a:solidFill>
                <a:srgbClr val="FF0000"/>
              </a:solidFill>
            </a:endParaRPr>
          </a:p>
        </p:txBody>
      </p:sp>
      <p:sp>
        <p:nvSpPr>
          <p:cNvPr id="53" name="文本框 52"/>
          <p:cNvSpPr txBox="1"/>
          <p:nvPr/>
        </p:nvSpPr>
        <p:spPr>
          <a:xfrm flipH="1">
            <a:off x="6429752" y="2771635"/>
            <a:ext cx="2258537" cy="369332"/>
          </a:xfrm>
          <a:prstGeom prst="rect">
            <a:avLst/>
          </a:prstGeom>
          <a:noFill/>
        </p:spPr>
        <p:txBody>
          <a:bodyPr wrap="square" rtlCol="0">
            <a:spAutoFit/>
          </a:bodyPr>
          <a:lstStyle/>
          <a:p>
            <a:pPr marL="457200" indent="-457200">
              <a:buFont typeface="+mj-ea"/>
              <a:buAutoNum type="circleNumDbPlain" startAt="5"/>
            </a:pPr>
            <a:r>
              <a:rPr lang="zh-CN" altLang="en-US" sz="1800" b="1" dirty="0">
                <a:solidFill>
                  <a:srgbClr val="FF0000"/>
                </a:solidFill>
              </a:rPr>
              <a:t>逻辑计划</a:t>
            </a:r>
            <a:endParaRPr lang="zh-CN" altLang="en-US" sz="1800" b="1" dirty="0">
              <a:solidFill>
                <a:srgbClr val="FF0000"/>
              </a:solidFill>
            </a:endParaRPr>
          </a:p>
        </p:txBody>
      </p:sp>
      <p:sp>
        <p:nvSpPr>
          <p:cNvPr id="54" name="文本框 53"/>
          <p:cNvSpPr txBox="1"/>
          <p:nvPr/>
        </p:nvSpPr>
        <p:spPr>
          <a:xfrm>
            <a:off x="7048910" y="1628800"/>
            <a:ext cx="1351346" cy="369332"/>
          </a:xfrm>
          <a:prstGeom prst="rect">
            <a:avLst/>
          </a:prstGeom>
          <a:noFill/>
        </p:spPr>
        <p:txBody>
          <a:bodyPr wrap="square" rtlCol="0">
            <a:spAutoFit/>
          </a:bodyPr>
          <a:lstStyle/>
          <a:p>
            <a:r>
              <a:rPr lang="zh-CN" altLang="en-US" sz="1800" dirty="0">
                <a:solidFill>
                  <a:srgbClr val="FF0000"/>
                </a:solidFill>
              </a:rPr>
              <a:t>模式信息</a:t>
            </a:r>
            <a:endParaRPr lang="zh-CN" altLang="en-US" sz="1800" dirty="0">
              <a:solidFill>
                <a:srgbClr val="FF0000"/>
              </a:solidFill>
            </a:endParaRPr>
          </a:p>
        </p:txBody>
      </p:sp>
      <p:sp>
        <p:nvSpPr>
          <p:cNvPr id="55" name="文本框 54"/>
          <p:cNvSpPr txBox="1"/>
          <p:nvPr/>
        </p:nvSpPr>
        <p:spPr>
          <a:xfrm>
            <a:off x="8993126" y="2411596"/>
            <a:ext cx="1351346" cy="369332"/>
          </a:xfrm>
          <a:prstGeom prst="rect">
            <a:avLst/>
          </a:prstGeom>
          <a:noFill/>
        </p:spPr>
        <p:txBody>
          <a:bodyPr wrap="square" rtlCol="0">
            <a:spAutoFit/>
          </a:bodyPr>
          <a:lstStyle/>
          <a:p>
            <a:r>
              <a:rPr lang="zh-CN" altLang="en-US" sz="1800" dirty="0">
                <a:solidFill>
                  <a:srgbClr val="FF0000"/>
                </a:solidFill>
              </a:rPr>
              <a:t>估计</a:t>
            </a:r>
            <a:endParaRPr lang="zh-CN" altLang="en-US" sz="1800" dirty="0">
              <a:solidFill>
                <a:srgbClr val="FF0000"/>
              </a:solidFill>
            </a:endParaRPr>
          </a:p>
        </p:txBody>
      </p:sp>
      <p:sp>
        <p:nvSpPr>
          <p:cNvPr id="56" name="文本框 55"/>
          <p:cNvSpPr txBox="1"/>
          <p:nvPr/>
        </p:nvSpPr>
        <p:spPr>
          <a:xfrm flipH="1">
            <a:off x="7869912" y="3851756"/>
            <a:ext cx="2258537" cy="369332"/>
          </a:xfrm>
          <a:prstGeom prst="rect">
            <a:avLst/>
          </a:prstGeom>
          <a:noFill/>
        </p:spPr>
        <p:txBody>
          <a:bodyPr wrap="square" rtlCol="0">
            <a:spAutoFit/>
          </a:bodyPr>
          <a:lstStyle/>
          <a:p>
            <a:pPr marL="457200" indent="-457200">
              <a:buFont typeface="+mj-ea"/>
              <a:buAutoNum type="circleNumDbPlain" startAt="6"/>
            </a:pPr>
            <a:r>
              <a:rPr lang="zh-CN" altLang="en-US" sz="1800" b="1" dirty="0">
                <a:solidFill>
                  <a:srgbClr val="FF0000"/>
                </a:solidFill>
              </a:rPr>
              <a:t>物理计划</a:t>
            </a:r>
            <a:endParaRPr lang="zh-CN" altLang="en-US" sz="1800" b="1" dirty="0">
              <a:solidFill>
                <a:srgbClr val="FF0000"/>
              </a:solidFill>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24743"/>
            <a:ext cx="7772400" cy="5596731"/>
          </a:xfrm>
        </p:spPr>
        <p:txBody>
          <a:bodyPr/>
          <a:lstStyle/>
          <a:p>
            <a:pPr marL="0" indent="0">
              <a:buNone/>
            </a:pPr>
            <a:r>
              <a:rPr lang="zh-CN" altLang="en-US" dirty="0"/>
              <a:t>查询计划</a:t>
            </a:r>
            <a:endParaRPr lang="en-US" altLang="zh-CN" dirty="0"/>
          </a:p>
          <a:p>
            <a:pPr marL="357505" lvl="1" indent="-357505">
              <a:buFont typeface="Wingdings" panose="05000000000000000000" pitchFamily="2" charset="2"/>
              <a:buChar char="Ø"/>
            </a:pPr>
            <a:r>
              <a:rPr lang="zh-CN" altLang="en-US" dirty="0"/>
              <a:t>操作算子以树的形式进行组织</a:t>
            </a:r>
            <a:endParaRPr lang="en-US" altLang="zh-CN" dirty="0"/>
          </a:p>
          <a:p>
            <a:pPr marL="357505" lvl="1" indent="-357505">
              <a:buFont typeface="Wingdings" panose="05000000000000000000" pitchFamily="2" charset="2"/>
              <a:buChar char="Ø"/>
            </a:pPr>
            <a:r>
              <a:rPr lang="zh-CN" altLang="en-US" dirty="0"/>
              <a:t>数据流从叶子结点流向根节点</a:t>
            </a:r>
            <a:endParaRPr lang="en-US" altLang="zh-CN" dirty="0"/>
          </a:p>
          <a:p>
            <a:pPr marL="357505" lvl="1" indent="-357505">
              <a:buFont typeface="Wingdings" panose="05000000000000000000" pitchFamily="2" charset="2"/>
              <a:buChar char="Ø"/>
            </a:pPr>
            <a:r>
              <a:rPr lang="zh-CN" altLang="en-US" dirty="0"/>
              <a:t>根节点的输出是查询的</a:t>
            </a:r>
            <a:r>
              <a:rPr lang="zh-CN" altLang="en-US" dirty="0">
                <a:solidFill>
                  <a:srgbClr val="FF0000"/>
                </a:solidFill>
              </a:rPr>
              <a:t>结果</a:t>
            </a:r>
            <a:endParaRPr lang="zh-CN" altLang="en-US" dirty="0">
              <a:solidFill>
                <a:srgbClr val="FF0000"/>
              </a:solidFill>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5" name="矩形 4"/>
          <p:cNvSpPr/>
          <p:nvPr/>
        </p:nvSpPr>
        <p:spPr bwMode="auto">
          <a:xfrm>
            <a:off x="2351584" y="3383282"/>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  </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 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1156"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1157"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Text Box 4"/>
          <p:cNvSpPr txBox="1">
            <a:spLocks noChangeArrowheads="1"/>
          </p:cNvSpPr>
          <p:nvPr/>
        </p:nvSpPr>
        <p:spPr bwMode="auto">
          <a:xfrm>
            <a:off x="1862336" y="444477"/>
            <a:ext cx="7834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5.1 </a:t>
            </a:r>
            <a:r>
              <a:rPr kumimoji="0" lang="zh-CN" altLang="en-US" sz="3600" dirty="0">
                <a:solidFill>
                  <a:srgbClr val="04617B"/>
                </a:solidFill>
                <a:latin typeface="隶书" pitchFamily="49" charset="-122"/>
                <a:ea typeface="隶书" pitchFamily="49" charset="-122"/>
              </a:rPr>
              <a:t>关系数据库系统的查询处理流程</a:t>
            </a:r>
            <a:endParaRPr kumimoji="0" lang="zh-CN" altLang="en-US" sz="3600" dirty="0">
              <a:solidFill>
                <a:srgbClr val="04617B"/>
              </a:solidFill>
              <a:latin typeface="隶书" pitchFamily="49" charset="-122"/>
              <a:ea typeface="隶书" pitchFamily="49" charset="-122"/>
            </a:endParaRPr>
          </a:p>
        </p:txBody>
      </p:sp>
      <p:cxnSp>
        <p:nvCxnSpPr>
          <p:cNvPr id="11" name="直接箭头连接符 10"/>
          <p:cNvCxnSpPr/>
          <p:nvPr/>
        </p:nvCxnSpPr>
        <p:spPr>
          <a:xfrm flipV="1">
            <a:off x="5663952" y="3610372"/>
            <a:ext cx="2233356" cy="40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59896" y="4263380"/>
            <a:ext cx="2737412" cy="114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5455332" y="4761825"/>
            <a:ext cx="3016932" cy="3343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p:cNvCxnSpPr/>
          <p:nvPr/>
        </p:nvCxnSpPr>
        <p:spPr>
          <a:xfrm>
            <a:off x="4007770" y="4142854"/>
            <a:ext cx="3281181" cy="1091862"/>
          </a:xfrm>
          <a:prstGeom prst="bentConnector3">
            <a:avLst>
              <a:gd name="adj1" fmla="val 8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p:cNvCxnSpPr/>
          <p:nvPr/>
        </p:nvCxnSpPr>
        <p:spPr>
          <a:xfrm>
            <a:off x="5073588" y="4142854"/>
            <a:ext cx="3606688" cy="1674094"/>
          </a:xfrm>
          <a:prstGeom prst="bentConnector3">
            <a:avLst>
              <a:gd name="adj1" fmla="val -4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ppt_x</p:attrName>
                                        </p:attrNameLst>
                                      </p:cBhvr>
                                      <p:tavLst>
                                        <p:tav tm="0">
                                          <p:val>
                                            <p:strVal val="#ppt_x-#ppt_w/2"/>
                                          </p:val>
                                        </p:tav>
                                        <p:tav tm="100000">
                                          <p:val>
                                            <p:strVal val="#ppt_x"/>
                                          </p:val>
                                        </p:tav>
                                      </p:tavLst>
                                    </p:anim>
                                    <p:anim calcmode="lin" valueType="num">
                                      <p:cBhvr>
                                        <p:cTn id="16" dur="500" fill="hold"/>
                                        <p:tgtEl>
                                          <p:spTgt spid="27"/>
                                        </p:tgtEl>
                                        <p:attrNameLst>
                                          <p:attrName>ppt_y</p:attrName>
                                        </p:attrNameLst>
                                      </p:cBhvr>
                                      <p:tavLst>
                                        <p:tav tm="0">
                                          <p:val>
                                            <p:strVal val="#ppt_y"/>
                                          </p:val>
                                        </p:tav>
                                        <p:tav tm="100000">
                                          <p:val>
                                            <p:strVal val="#ppt_y"/>
                                          </p:val>
                                        </p:tav>
                                      </p:tavLst>
                                    </p:anim>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ppt_x</p:attrName>
                                        </p:attrNameLst>
                                      </p:cBhvr>
                                      <p:tavLst>
                                        <p:tav tm="0">
                                          <p:val>
                                            <p:strVal val="#ppt_x-#ppt_w/2"/>
                                          </p:val>
                                        </p:tav>
                                        <p:tav tm="100000">
                                          <p:val>
                                            <p:strVal val="#ppt_x"/>
                                          </p:val>
                                        </p:tav>
                                      </p:tavLst>
                                    </p:anim>
                                    <p:anim calcmode="lin" valueType="num">
                                      <p:cBhvr>
                                        <p:cTn id="24" dur="500" fill="hold"/>
                                        <p:tgtEl>
                                          <p:spTgt spid="30"/>
                                        </p:tgtEl>
                                        <p:attrNameLst>
                                          <p:attrName>ppt_y</p:attrName>
                                        </p:attrNameLst>
                                      </p:cBhvr>
                                      <p:tavLst>
                                        <p:tav tm="0">
                                          <p:val>
                                            <p:strVal val="#ppt_y"/>
                                          </p:val>
                                        </p:tav>
                                        <p:tav tm="100000">
                                          <p:val>
                                            <p:strVal val="#ppt_y"/>
                                          </p:val>
                                        </p:tav>
                                      </p:tavLst>
                                    </p:anim>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ppt_x</p:attrName>
                                        </p:attrNameLst>
                                      </p:cBhvr>
                                      <p:tavLst>
                                        <p:tav tm="0">
                                          <p:val>
                                            <p:strVal val="#ppt_x-#ppt_w/2"/>
                                          </p:val>
                                        </p:tav>
                                        <p:tav tm="100000">
                                          <p:val>
                                            <p:strVal val="#ppt_x"/>
                                          </p:val>
                                        </p:tav>
                                      </p:tavLst>
                                    </p:anim>
                                    <p:anim calcmode="lin" valueType="num">
                                      <p:cBhvr>
                                        <p:cTn id="32" dur="500" fill="hold"/>
                                        <p:tgtEl>
                                          <p:spTgt spid="17"/>
                                        </p:tgtEl>
                                        <p:attrNameLst>
                                          <p:attrName>ppt_y</p:attrName>
                                        </p:attrNameLst>
                                      </p:cBhvr>
                                      <p:tavLst>
                                        <p:tav tm="0">
                                          <p:val>
                                            <p:strVal val="#ppt_y"/>
                                          </p:val>
                                        </p:tav>
                                        <p:tav tm="100000">
                                          <p:val>
                                            <p:strVal val="#ppt_y"/>
                                          </p:val>
                                        </p:tav>
                                      </p:tavLst>
                                    </p:anim>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ppt_x</p:attrName>
                                        </p:attrNameLst>
                                      </p:cBhvr>
                                      <p:tavLst>
                                        <p:tav tm="0">
                                          <p:val>
                                            <p:strVal val="#ppt_x-#ppt_w/2"/>
                                          </p:val>
                                        </p:tav>
                                        <p:tav tm="100000">
                                          <p:val>
                                            <p:strVal val="#ppt_x"/>
                                          </p:val>
                                        </p:tav>
                                      </p:tavLst>
                                    </p:anim>
                                    <p:anim calcmode="lin" valueType="num">
                                      <p:cBhvr>
                                        <p:cTn id="40" dur="500" fill="hold"/>
                                        <p:tgtEl>
                                          <p:spTgt spid="25"/>
                                        </p:tgtEl>
                                        <p:attrNameLst>
                                          <p:attrName>ppt_y</p:attrName>
                                        </p:attrNameLst>
                                      </p:cBhvr>
                                      <p:tavLst>
                                        <p:tav tm="0">
                                          <p:val>
                                            <p:strVal val="#ppt_y"/>
                                          </p:val>
                                        </p:tav>
                                        <p:tav tm="100000">
                                          <p:val>
                                            <p:strVal val="#ppt_y"/>
                                          </p:val>
                                        </p:tav>
                                      </p:tavLst>
                                    </p:anim>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7408" y="548680"/>
            <a:ext cx="7772400" cy="685800"/>
          </a:xfrm>
        </p:spPr>
        <p:txBody>
          <a:bodyPr>
            <a:normAutofit/>
          </a:bodyPr>
          <a:lstStyle/>
          <a:p>
            <a:r>
              <a:rPr lang="en-US" altLang="zh-CN" sz="3200" dirty="0">
                <a:solidFill>
                  <a:srgbClr val="04617B"/>
                </a:solidFill>
                <a:latin typeface="隶书" pitchFamily="49" charset="-122"/>
                <a:ea typeface="隶书" pitchFamily="49" charset="-122"/>
              </a:rPr>
              <a:t>5.2 </a:t>
            </a:r>
            <a:r>
              <a:rPr lang="zh-CN" altLang="en-US" sz="3200" dirty="0">
                <a:solidFill>
                  <a:srgbClr val="04617B"/>
                </a:solidFill>
                <a:latin typeface="隶书" pitchFamily="49" charset="-122"/>
                <a:ea typeface="隶书" pitchFamily="49" charset="-122"/>
              </a:rPr>
              <a:t>基本运算</a:t>
            </a:r>
            <a:endParaRPr lang="zh-CN" altLang="en-US" sz="3200" dirty="0">
              <a:solidFill>
                <a:srgbClr val="04617B"/>
              </a:solidFill>
              <a:latin typeface="隶书" pitchFamily="49" charset="-122"/>
              <a:ea typeface="隶书" pitchFamily="49" charset="-122"/>
            </a:endParaRPr>
          </a:p>
        </p:txBody>
      </p:sp>
      <p:sp>
        <p:nvSpPr>
          <p:cNvPr id="32771" name="Rectangle 3"/>
          <p:cNvSpPr>
            <a:spLocks noGrp="1" noChangeArrowheads="1"/>
          </p:cNvSpPr>
          <p:nvPr>
            <p:ph idx="1"/>
          </p:nvPr>
        </p:nvSpPr>
        <p:spPr>
          <a:xfrm>
            <a:off x="767408" y="1340768"/>
            <a:ext cx="7772400" cy="4114800"/>
          </a:xfrm>
        </p:spPr>
        <p:txBody>
          <a:bodyPr/>
          <a:lstStyle/>
          <a:p>
            <a:pPr eaLnBrk="1" hangingPunct="1">
              <a:buFont typeface="Wingdings" panose="05000000000000000000" pitchFamily="2" charset="2"/>
              <a:buChar char="Ø"/>
            </a:pPr>
            <a:r>
              <a:rPr lang="zh-CN" altLang="en-US" sz="2800" dirty="0"/>
              <a:t>1. 运算特点</a:t>
            </a:r>
            <a:endParaRPr lang="zh-CN" altLang="en-US" sz="2800" dirty="0"/>
          </a:p>
          <a:p>
            <a:pPr lvl="1" eaLnBrk="1" hangingPunct="1">
              <a:buFont typeface="Wingdings" panose="05000000000000000000" pitchFamily="2" charset="2"/>
              <a:buChar char="Ø"/>
            </a:pPr>
            <a:r>
              <a:rPr lang="zh-CN" altLang="en-US" sz="2400" dirty="0">
                <a:ea typeface="等线" panose="02010600030101010101" pitchFamily="2" charset="-122"/>
              </a:rPr>
              <a:t>每一个基本的代数运算都有多种不同的实现算法</a:t>
            </a:r>
            <a:endParaRPr lang="zh-CN" altLang="en-US" sz="2400" dirty="0">
              <a:ea typeface="等线" panose="02010600030101010101" pitchFamily="2" charset="-122"/>
            </a:endParaRPr>
          </a:p>
          <a:p>
            <a:pPr lvl="2" eaLnBrk="1" hangingPunct="1">
              <a:buFont typeface="Wingdings" panose="05000000000000000000" pitchFamily="2" charset="2"/>
              <a:buChar char="Ø"/>
            </a:pPr>
            <a:r>
              <a:rPr lang="zh-CN" altLang="en-US" sz="2400" dirty="0">
                <a:ea typeface="等线" panose="02010600030101010101" pitchFamily="2" charset="-122"/>
              </a:rPr>
              <a:t>适用于不同的情况</a:t>
            </a:r>
            <a:endParaRPr lang="zh-CN" altLang="en-US" sz="2400" dirty="0">
              <a:ea typeface="等线" panose="02010600030101010101" pitchFamily="2" charset="-122"/>
            </a:endParaRPr>
          </a:p>
          <a:p>
            <a:pPr lvl="2" eaLnBrk="1" hangingPunct="1">
              <a:buFont typeface="Wingdings" panose="05000000000000000000" pitchFamily="2" charset="2"/>
              <a:buChar char="Ø"/>
            </a:pPr>
            <a:r>
              <a:rPr lang="zh-CN" altLang="en-US" sz="2400" dirty="0">
                <a:ea typeface="等线" panose="02010600030101010101" pitchFamily="2" charset="-122"/>
              </a:rPr>
              <a:t>执行代价不同</a:t>
            </a:r>
            <a:endParaRPr lang="zh-CN" altLang="en-US" sz="2400" dirty="0">
              <a:ea typeface="等线" panose="02010600030101010101" pitchFamily="2" charset="-122"/>
            </a:endParaRPr>
          </a:p>
          <a:p>
            <a:pPr eaLnBrk="1" hangingPunct="1">
              <a:buFont typeface="Wingdings" panose="05000000000000000000" pitchFamily="2" charset="2"/>
              <a:buChar char="Ø"/>
            </a:pPr>
            <a:endParaRPr lang="zh-CN" altLang="en-US" sz="2000" dirty="0">
              <a:ea typeface="等线" panose="02010600030101010101" pitchFamily="2" charset="-122"/>
            </a:endParaRPr>
          </a:p>
          <a:p>
            <a:pPr eaLnBrk="1" hangingPunct="1">
              <a:buFont typeface="Wingdings" panose="05000000000000000000" pitchFamily="2" charset="2"/>
              <a:buChar char="Ø"/>
            </a:pPr>
            <a:r>
              <a:rPr lang="zh-CN" altLang="en-US" sz="2800" dirty="0"/>
              <a:t>2. 选择运算的实现</a:t>
            </a:r>
            <a:endParaRPr lang="zh-CN" altLang="en-US" sz="2800" dirty="0"/>
          </a:p>
          <a:p>
            <a:pPr lvl="1" eaLnBrk="1" hangingPunct="1">
              <a:buFont typeface="Wingdings" panose="05000000000000000000" pitchFamily="2" charset="2"/>
              <a:buChar char="Ø"/>
            </a:pPr>
            <a:endParaRPr lang="zh-CN" altLang="en-US" sz="2800" dirty="0"/>
          </a:p>
          <a:p>
            <a:pPr eaLnBrk="1" hangingPunct="1">
              <a:buFont typeface="Wingdings" panose="05000000000000000000" pitchFamily="2" charset="2"/>
              <a:buChar char="Ø"/>
            </a:pPr>
            <a:r>
              <a:rPr lang="zh-CN" altLang="en-US" sz="2800" dirty="0"/>
              <a:t>3. 连接运算的实现</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 calcmode="lin" valueType="num">
                                      <p:cBhvr additive="base">
                                        <p:cTn id="11" dur="500" fill="hold"/>
                                        <p:tgtEl>
                                          <p:spTgt spid="3277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27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 calcmode="lin" valueType="num">
                                      <p:cBhvr additive="base">
                                        <p:cTn id="15" dur="500" fill="hold"/>
                                        <p:tgtEl>
                                          <p:spTgt spid="3277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277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 calcmode="lin" valueType="num">
                                      <p:cBhvr additive="base">
                                        <p:cTn id="19" dur="500" fill="hold"/>
                                        <p:tgtEl>
                                          <p:spTgt spid="327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1">
                                            <p:txEl>
                                              <p:pRg st="5" end="5"/>
                                            </p:txEl>
                                          </p:spTgt>
                                        </p:tgtEl>
                                        <p:attrNameLst>
                                          <p:attrName>style.visibility</p:attrName>
                                        </p:attrNameLst>
                                      </p:cBhvr>
                                      <p:to>
                                        <p:strVal val="visible"/>
                                      </p:to>
                                    </p:set>
                                    <p:anim calcmode="lin" valueType="num">
                                      <p:cBhvr additive="base">
                                        <p:cTn id="25" dur="500" fill="hold"/>
                                        <p:tgtEl>
                                          <p:spTgt spid="32771">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1">
                                            <p:txEl>
                                              <p:pRg st="7" end="7"/>
                                            </p:txEl>
                                          </p:spTgt>
                                        </p:tgtEl>
                                        <p:attrNameLst>
                                          <p:attrName>style.visibility</p:attrName>
                                        </p:attrNameLst>
                                      </p:cBhvr>
                                      <p:to>
                                        <p:strVal val="visible"/>
                                      </p:to>
                                    </p:set>
                                    <p:anim calcmode="lin" valueType="num">
                                      <p:cBhvr additive="base">
                                        <p:cTn id="31" dur="500" fill="hold"/>
                                        <p:tgtEl>
                                          <p:spTgt spid="32771">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15577"/>
          </a:xfrm>
        </p:spPr>
        <p:txBody>
          <a:bodyPr>
            <a:normAutofit fontScale="90000"/>
          </a:bodyPr>
          <a:lstStyle/>
          <a:p>
            <a:r>
              <a:rPr lang="en-US" altLang="zh-CN" dirty="0"/>
              <a:t>1.1.4 </a:t>
            </a:r>
            <a:r>
              <a:rPr lang="zh-CN" altLang="en-US" dirty="0"/>
              <a:t>面向磁盘的</a:t>
            </a:r>
            <a:r>
              <a:rPr lang="en-US" altLang="zh-CN" dirty="0"/>
              <a:t>DBMS VS. OS</a:t>
            </a:r>
            <a:endParaRPr lang="en-US" altLang="zh-CN" dirty="0"/>
          </a:p>
        </p:txBody>
      </p:sp>
      <p:sp>
        <p:nvSpPr>
          <p:cNvPr id="3" name="内容占位符 2"/>
          <p:cNvSpPr>
            <a:spLocks noGrp="1"/>
          </p:cNvSpPr>
          <p:nvPr>
            <p:ph idx="1"/>
          </p:nvPr>
        </p:nvSpPr>
        <p:spPr>
          <a:xfrm>
            <a:off x="609600" y="1606858"/>
            <a:ext cx="10972800" cy="4389437"/>
          </a:xfrm>
        </p:spPr>
        <p:txBody>
          <a:bodyPr>
            <a:normAutofit/>
          </a:bodyPr>
          <a:lstStyle/>
          <a:p>
            <a:pPr marL="0" indent="0">
              <a:buNone/>
            </a:pPr>
            <a:r>
              <a:rPr lang="zh-CN" altLang="en-US" sz="2800" b="1" dirty="0"/>
              <a:t> 例：当需要访问“</a:t>
            </a:r>
            <a:r>
              <a:rPr lang="en-US" altLang="zh-CN" sz="2800" b="1" dirty="0"/>
              <a:t>page2</a:t>
            </a:r>
            <a:r>
              <a:rPr lang="zh-CN" altLang="en-US" sz="2800" b="1" dirty="0"/>
              <a:t>”数据时，执行引擎首先查看缓冲池中是否存在</a:t>
            </a:r>
            <a:r>
              <a:rPr lang="en-US" altLang="zh-CN" sz="2800" b="1" dirty="0"/>
              <a:t>page2 </a:t>
            </a:r>
            <a:r>
              <a:rPr lang="zh-CN" altLang="en-US" sz="2800" b="1" dirty="0"/>
              <a:t>，如果没有则调用存储管理从磁盘读取并缓存</a:t>
            </a:r>
            <a:r>
              <a:rPr lang="en-US" altLang="zh-CN" sz="2800" b="1" dirty="0"/>
              <a:t>page2</a:t>
            </a:r>
            <a:r>
              <a:rPr lang="zh-CN" altLang="en-US" sz="2800" b="1" dirty="0"/>
              <a:t>。</a:t>
            </a:r>
            <a:r>
              <a:rPr lang="zh-CN" altLang="en-US" sz="2800" b="1" dirty="0">
                <a:solidFill>
                  <a:srgbClr val="FF0000"/>
                </a:solidFill>
              </a:rPr>
              <a:t>缓冲池需要保障不发生“缺页”！</a:t>
            </a:r>
            <a:endParaRPr lang="zh-CN" altLang="en-US" sz="2800" b="1" dirty="0">
              <a:solidFill>
                <a:srgbClr val="FF0000"/>
              </a:solidFill>
            </a:endParaRPr>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54703" y="2970282"/>
            <a:ext cx="8147558" cy="347046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11424" y="548680"/>
            <a:ext cx="7772400" cy="6096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44035" name="Rectangle 3"/>
          <p:cNvSpPr>
            <a:spLocks noGrp="1" noChangeArrowheads="1"/>
          </p:cNvSpPr>
          <p:nvPr>
            <p:ph idx="1"/>
          </p:nvPr>
        </p:nvSpPr>
        <p:spPr>
          <a:xfrm>
            <a:off x="941586" y="1463080"/>
            <a:ext cx="9042845" cy="5062264"/>
          </a:xfrm>
        </p:spPr>
        <p:txBody>
          <a:bodyPr>
            <a:normAutofit/>
          </a:bodyPr>
          <a:lstStyle/>
          <a:p>
            <a:pPr eaLnBrk="1" hangingPunct="1">
              <a:lnSpc>
                <a:spcPct val="90000"/>
              </a:lnSpc>
              <a:buFont typeface="Wingdings" panose="05000000000000000000" pitchFamily="2" charset="2"/>
              <a:buChar char="Ø"/>
            </a:pPr>
            <a:r>
              <a:rPr lang="zh-CN" altLang="en-US" sz="2800" dirty="0"/>
              <a:t>2. 选择运算的实现</a:t>
            </a:r>
            <a:endParaRPr lang="zh-CN" altLang="en-US" sz="2800" dirty="0"/>
          </a:p>
          <a:p>
            <a:pPr eaLnBrk="1" hangingPunct="1">
              <a:lnSpc>
                <a:spcPct val="90000"/>
              </a:lnSpc>
              <a:buFont typeface="Wingdings" panose="05000000000000000000" pitchFamily="2" charset="2"/>
              <a:buChar char="Ø"/>
            </a:pPr>
            <a:endParaRPr lang="zh-CN" altLang="en-US" sz="2000" dirty="0"/>
          </a:p>
          <a:p>
            <a:pPr lvl="1" eaLnBrk="1" hangingPunct="1">
              <a:lnSpc>
                <a:spcPct val="90000"/>
              </a:lnSpc>
              <a:buFont typeface="Wingdings" panose="05000000000000000000" pitchFamily="2" charset="2"/>
              <a:buChar char="Ø"/>
            </a:pPr>
            <a:r>
              <a:rPr lang="zh-CN" altLang="en-US" sz="2400" dirty="0">
                <a:latin typeface="等线" panose="02010600030101010101" pitchFamily="2" charset="-122"/>
              </a:rPr>
              <a:t>全表扫描 </a:t>
            </a:r>
            <a:endParaRPr lang="zh-CN" altLang="en-US" sz="2400" dirty="0">
              <a:latin typeface="等线" panose="02010600030101010101" pitchFamily="2" charset="-122"/>
            </a:endParaRPr>
          </a:p>
          <a:p>
            <a:pPr lvl="2" algn="just" eaLnBrk="1" hangingPunct="1">
              <a:lnSpc>
                <a:spcPct val="90000"/>
              </a:lnSpc>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方法：依次访问表的每一个块，对于每一个元组，测试它是否满足选择条件。</a:t>
            </a:r>
            <a:endParaRPr lang="zh-CN" altLang="en-US" sz="2400" dirty="0">
              <a:latin typeface="等线" panose="02010600030101010101" pitchFamily="2" charset="-122"/>
              <a:ea typeface="等线" panose="02010600030101010101" pitchFamily="2" charset="-122"/>
            </a:endParaRPr>
          </a:p>
          <a:p>
            <a:pPr lvl="2" algn="just" eaLnBrk="1" hangingPunct="1">
              <a:lnSpc>
                <a:spcPct val="90000"/>
              </a:lnSpc>
              <a:buFont typeface="Wingdings" panose="05000000000000000000" pitchFamily="2" charset="2"/>
              <a:buChar char="Ø"/>
            </a:pPr>
            <a:r>
              <a:rPr lang="zh-CN" altLang="en-US" sz="2400" dirty="0">
                <a:latin typeface="等线" panose="02010600030101010101" pitchFamily="2" charset="-122"/>
              </a:rPr>
              <a:t>代价：</a:t>
            </a:r>
            <a:r>
              <a:rPr lang="en-US" altLang="zh-CN" sz="2400" dirty="0"/>
              <a:t>E = </a:t>
            </a:r>
            <a:r>
              <a:rPr lang="en-US" altLang="zh-CN" sz="2400" dirty="0" err="1"/>
              <a:t>b</a:t>
            </a:r>
            <a:r>
              <a:rPr lang="en-US" altLang="zh-CN" sz="2400" baseline="-30000" dirty="0" err="1"/>
              <a:t>r</a:t>
            </a:r>
            <a:endParaRPr lang="en-US" altLang="zh-CN" sz="2400" baseline="-30000" dirty="0"/>
          </a:p>
          <a:p>
            <a:pPr lvl="2" algn="just" eaLnBrk="1" hangingPunct="1">
              <a:lnSpc>
                <a:spcPct val="90000"/>
              </a:lnSpc>
              <a:buFont typeface="Wingdings" panose="05000000000000000000" pitchFamily="2" charset="2"/>
              <a:buChar char="Ø"/>
            </a:pPr>
            <a:endParaRPr lang="en-US" altLang="zh-CN" sz="2000" dirty="0"/>
          </a:p>
          <a:p>
            <a:pPr lvl="1" eaLnBrk="1" hangingPunct="1">
              <a:lnSpc>
                <a:spcPct val="90000"/>
              </a:lnSpc>
              <a:spcAft>
                <a:spcPct val="20000"/>
              </a:spcAft>
              <a:buFont typeface="Wingdings" panose="05000000000000000000" pitchFamily="2" charset="2"/>
              <a:buChar char="Ø"/>
            </a:pPr>
            <a:r>
              <a:rPr lang="zh-CN" altLang="en-US" sz="2400" dirty="0">
                <a:latin typeface="等线" panose="02010600030101010101" pitchFamily="2" charset="-122"/>
              </a:rPr>
              <a:t>索引扫描 </a:t>
            </a:r>
            <a:endParaRPr lang="zh-CN" altLang="en-US" sz="2400" dirty="0">
              <a:latin typeface="等线" panose="02010600030101010101" pitchFamily="2" charset="-122"/>
            </a:endParaRPr>
          </a:p>
          <a:p>
            <a:pPr lvl="2" algn="just" eaLnBrk="1" hangingPunct="1">
              <a:lnSpc>
                <a:spcPct val="90000"/>
              </a:lnSpc>
              <a:spcAft>
                <a:spcPct val="20000"/>
              </a:spcAft>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条件：表在选择条件的属性上建有索引。</a:t>
            </a:r>
            <a:endParaRPr lang="zh-CN" altLang="en-US" sz="2400" dirty="0">
              <a:latin typeface="等线" panose="02010600030101010101" pitchFamily="2" charset="-122"/>
              <a:ea typeface="等线" panose="02010600030101010101" pitchFamily="2" charset="-122"/>
            </a:endParaRPr>
          </a:p>
          <a:p>
            <a:pPr lvl="2" algn="just" eaLnBrk="1" hangingPunct="1">
              <a:lnSpc>
                <a:spcPct val="90000"/>
              </a:lnSpc>
              <a:spcAft>
                <a:spcPct val="20000"/>
              </a:spcAft>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方法：访问索引，根据索引项的指示去访问数据元组</a:t>
            </a:r>
            <a:r>
              <a:rPr lang="zh-CN" altLang="en-US" sz="2400" dirty="0">
                <a:latin typeface="等线" panose="02010600030101010101" pitchFamily="2" charset="-122"/>
              </a:rPr>
              <a:t>。</a:t>
            </a:r>
            <a:endParaRPr lang="zh-CN" altLang="en-US" sz="2400" dirty="0">
              <a:latin typeface="等线" panose="02010600030101010101" pitchFamily="2" charset="-122"/>
            </a:endParaRPr>
          </a:p>
          <a:p>
            <a:pPr lvl="2" algn="just" eaLnBrk="1" hangingPunct="1">
              <a:lnSpc>
                <a:spcPct val="90000"/>
              </a:lnSpc>
              <a:spcAft>
                <a:spcPct val="20000"/>
              </a:spcAft>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代价：</a:t>
            </a:r>
            <a:endParaRPr lang="zh-CN" altLang="en-US" sz="2400" dirty="0">
              <a:latin typeface="等线" panose="02010600030101010101" pitchFamily="2" charset="-122"/>
              <a:ea typeface="等线" panose="02010600030101010101" pitchFamily="2" charset="-122"/>
            </a:endParaRPr>
          </a:p>
          <a:p>
            <a:pPr lvl="1" algn="just" eaLnBrk="1" hangingPunct="1">
              <a:lnSpc>
                <a:spcPct val="90000"/>
              </a:lnSpc>
              <a:buFont typeface="Wingdings" panose="05000000000000000000" pitchFamily="2" charset="2"/>
              <a:buChar char="Ø"/>
            </a:pPr>
            <a:r>
              <a:rPr lang="en-US" altLang="zh-CN" sz="2000" dirty="0">
                <a:latin typeface="等线" panose="02010600030101010101" pitchFamily="2" charset="-122"/>
              </a:rPr>
              <a:t>    </a:t>
            </a:r>
            <a:endParaRPr lang="zh-CN" altLang="en-US" sz="2000" dirty="0">
              <a:latin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anim calcmode="lin" valueType="num">
                                      <p:cBhvr additive="base">
                                        <p:cTn id="13" dur="500" fill="hold"/>
                                        <p:tgtEl>
                                          <p:spTgt spid="4403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4035">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anim calcmode="lin" valueType="num">
                                      <p:cBhvr additive="base">
                                        <p:cTn id="17" dur="500" fill="hold"/>
                                        <p:tgtEl>
                                          <p:spTgt spid="44035">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4035">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4035">
                                            <p:txEl>
                                              <p:pRg st="4" end="4"/>
                                            </p:txEl>
                                          </p:spTgt>
                                        </p:tgtEl>
                                        <p:attrNameLst>
                                          <p:attrName>style.visibility</p:attrName>
                                        </p:attrNameLst>
                                      </p:cBhvr>
                                      <p:to>
                                        <p:strVal val="visible"/>
                                      </p:to>
                                    </p:set>
                                    <p:anim calcmode="lin" valueType="num">
                                      <p:cBhvr additive="base">
                                        <p:cTn id="21" dur="500" fill="hold"/>
                                        <p:tgtEl>
                                          <p:spTgt spid="4403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40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4035">
                                            <p:txEl>
                                              <p:pRg st="6" end="6"/>
                                            </p:txEl>
                                          </p:spTgt>
                                        </p:tgtEl>
                                        <p:attrNameLst>
                                          <p:attrName>style.visibility</p:attrName>
                                        </p:attrNameLst>
                                      </p:cBhvr>
                                      <p:to>
                                        <p:strVal val="visible"/>
                                      </p:to>
                                    </p:set>
                                    <p:anim calcmode="lin" valueType="num">
                                      <p:cBhvr additive="base">
                                        <p:cTn id="27" dur="500" fill="hold"/>
                                        <p:tgtEl>
                                          <p:spTgt spid="44035">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4035">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4035">
                                            <p:txEl>
                                              <p:pRg st="7" end="7"/>
                                            </p:txEl>
                                          </p:spTgt>
                                        </p:tgtEl>
                                        <p:attrNameLst>
                                          <p:attrName>style.visibility</p:attrName>
                                        </p:attrNameLst>
                                      </p:cBhvr>
                                      <p:to>
                                        <p:strVal val="visible"/>
                                      </p:to>
                                    </p:set>
                                    <p:anim calcmode="lin" valueType="num">
                                      <p:cBhvr additive="base">
                                        <p:cTn id="31" dur="500" fill="hold"/>
                                        <p:tgtEl>
                                          <p:spTgt spid="44035">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4035">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4035">
                                            <p:txEl>
                                              <p:pRg st="8" end="8"/>
                                            </p:txEl>
                                          </p:spTgt>
                                        </p:tgtEl>
                                        <p:attrNameLst>
                                          <p:attrName>style.visibility</p:attrName>
                                        </p:attrNameLst>
                                      </p:cBhvr>
                                      <p:to>
                                        <p:strVal val="visible"/>
                                      </p:to>
                                    </p:set>
                                    <p:anim calcmode="lin" valueType="num">
                                      <p:cBhvr additive="base">
                                        <p:cTn id="35" dur="500" fill="hold"/>
                                        <p:tgtEl>
                                          <p:spTgt spid="44035">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4035">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4035">
                                            <p:txEl>
                                              <p:pRg st="9" end="9"/>
                                            </p:txEl>
                                          </p:spTgt>
                                        </p:tgtEl>
                                        <p:attrNameLst>
                                          <p:attrName>style.visibility</p:attrName>
                                        </p:attrNameLst>
                                      </p:cBhvr>
                                      <p:to>
                                        <p:strVal val="visible"/>
                                      </p:to>
                                    </p:set>
                                    <p:anim calcmode="lin" valueType="num">
                                      <p:cBhvr additive="base">
                                        <p:cTn id="39" dur="500" fill="hold"/>
                                        <p:tgtEl>
                                          <p:spTgt spid="44035">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403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44035">
                                            <p:txEl>
                                              <p:pRg st="10" end="10"/>
                                            </p:txEl>
                                          </p:spTgt>
                                        </p:tgtEl>
                                        <p:attrNameLst>
                                          <p:attrName>style.visibility</p:attrName>
                                        </p:attrNameLst>
                                      </p:cBhvr>
                                      <p:to>
                                        <p:strVal val="visible"/>
                                      </p:to>
                                    </p:set>
                                    <p:anim calcmode="lin" valueType="num">
                                      <p:cBhvr additive="base">
                                        <p:cTn id="45" dur="500" fill="hold"/>
                                        <p:tgtEl>
                                          <p:spTgt spid="44035">
                                            <p:txEl>
                                              <p:pRg st="10" end="1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403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ldLvl="2" autoUpdateAnimBg="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39416" y="620688"/>
            <a:ext cx="7772400" cy="7620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27651" name="Rectangle 3"/>
          <p:cNvSpPr>
            <a:spLocks noGrp="1" noChangeArrowheads="1"/>
          </p:cNvSpPr>
          <p:nvPr>
            <p:ph idx="1"/>
          </p:nvPr>
        </p:nvSpPr>
        <p:spPr>
          <a:xfrm>
            <a:off x="869579" y="1611288"/>
            <a:ext cx="7772400" cy="4572000"/>
          </a:xfrm>
        </p:spPr>
        <p:txBody>
          <a:bodyPr/>
          <a:lstStyle/>
          <a:p>
            <a:pPr eaLnBrk="1" hangingPunct="1">
              <a:buFont typeface="Wingdings" panose="05000000000000000000" pitchFamily="2" charset="2"/>
              <a:buChar char="Ø"/>
            </a:pPr>
            <a:r>
              <a:rPr lang="zh-CN" altLang="en-US" sz="2800" dirty="0"/>
              <a:t>3. 连接运算的实现</a:t>
            </a:r>
            <a:endParaRPr lang="zh-CN" altLang="en-US" sz="2800" dirty="0"/>
          </a:p>
          <a:p>
            <a:pPr eaLnBrk="1" hangingPunct="1">
              <a:buFont typeface="Wingdings" panose="05000000000000000000" pitchFamily="2" charset="2"/>
              <a:buChar char="Ø"/>
            </a:pPr>
            <a:endParaRPr lang="zh-CN" altLang="en-US" sz="2000" dirty="0"/>
          </a:p>
          <a:p>
            <a:pPr lvl="1" eaLnBrk="1" hangingPunct="1">
              <a:lnSpc>
                <a:spcPct val="130000"/>
              </a:lnSpc>
              <a:buFont typeface="Wingdings" panose="05000000000000000000" pitchFamily="2" charset="2"/>
              <a:buChar char="Ø"/>
            </a:pPr>
            <a:r>
              <a:rPr lang="zh-CN" altLang="en-US" sz="2400" dirty="0">
                <a:latin typeface="等线" panose="02010600030101010101" pitchFamily="2" charset="-122"/>
              </a:rPr>
              <a:t>嵌套循环连接</a:t>
            </a:r>
            <a:endParaRPr lang="zh-CN" altLang="en-US" sz="2400" dirty="0">
              <a:latin typeface="等线" panose="02010600030101010101" pitchFamily="2" charset="-122"/>
            </a:endParaRPr>
          </a:p>
          <a:p>
            <a:pPr lvl="1" eaLnBrk="1" hangingPunct="1">
              <a:lnSpc>
                <a:spcPct val="130000"/>
              </a:lnSpc>
              <a:buFont typeface="Wingdings" panose="05000000000000000000" pitchFamily="2" charset="2"/>
              <a:buChar char="Ø"/>
            </a:pPr>
            <a:r>
              <a:rPr lang="zh-CN" altLang="en-US" sz="2400" dirty="0">
                <a:latin typeface="等线" panose="02010600030101010101" pitchFamily="2" charset="-122"/>
              </a:rPr>
              <a:t>块嵌套循环连接 </a:t>
            </a:r>
            <a:endParaRPr lang="zh-CN" altLang="en-US" sz="2400" dirty="0">
              <a:latin typeface="等线" panose="02010600030101010101" pitchFamily="2" charset="-122"/>
            </a:endParaRPr>
          </a:p>
          <a:p>
            <a:pPr lvl="1" eaLnBrk="1" hangingPunct="1">
              <a:lnSpc>
                <a:spcPct val="130000"/>
              </a:lnSpc>
              <a:buFont typeface="Wingdings" panose="05000000000000000000" pitchFamily="2" charset="2"/>
              <a:buChar char="Ø"/>
            </a:pPr>
            <a:r>
              <a:rPr lang="zh-CN" altLang="en-US" sz="2400" dirty="0">
                <a:latin typeface="等线" panose="02010600030101010101" pitchFamily="2" charset="-122"/>
              </a:rPr>
              <a:t>索引嵌套循环连接 </a:t>
            </a:r>
            <a:endParaRPr lang="zh-CN" altLang="en-US" sz="2400" dirty="0">
              <a:latin typeface="等线" panose="02010600030101010101" pitchFamily="2" charset="-122"/>
            </a:endParaRPr>
          </a:p>
          <a:p>
            <a:pPr lvl="1" eaLnBrk="1" hangingPunct="1">
              <a:lnSpc>
                <a:spcPct val="130000"/>
              </a:lnSpc>
              <a:buFont typeface="Wingdings" panose="05000000000000000000" pitchFamily="2" charset="2"/>
              <a:buChar char="Ø"/>
            </a:pPr>
            <a:r>
              <a:rPr lang="zh-CN" altLang="en-US" sz="2400" dirty="0">
                <a:latin typeface="等线" panose="02010600030101010101" pitchFamily="2" charset="-122"/>
              </a:rPr>
              <a:t>排序-归并连接 </a:t>
            </a:r>
            <a:endParaRPr lang="zh-CN" altLang="en-US" sz="2400" dirty="0">
              <a:latin typeface="等线" panose="02010600030101010101" pitchFamily="2" charset="-122"/>
            </a:endParaRPr>
          </a:p>
          <a:p>
            <a:pPr lvl="1" eaLnBrk="1" hangingPunct="1">
              <a:lnSpc>
                <a:spcPct val="130000"/>
              </a:lnSpc>
              <a:buFont typeface="Wingdings" panose="05000000000000000000" pitchFamily="2" charset="2"/>
              <a:buChar char="Ø"/>
            </a:pPr>
            <a:r>
              <a:rPr lang="zh-CN" altLang="en-US" sz="2400" dirty="0">
                <a:latin typeface="等线" panose="02010600030101010101" pitchFamily="2" charset="-122"/>
              </a:rPr>
              <a:t>散列连接</a:t>
            </a:r>
            <a:endParaRPr lang="zh-CN" altLang="en-US" sz="2400" dirty="0">
              <a:latin typeface="等线" panose="02010600030101010101" pitchFamily="2" charset="-122"/>
            </a:endParaRPr>
          </a:p>
          <a:p>
            <a:pPr eaLnBrk="1" hangingPunct="1">
              <a:buFont typeface="Wingdings" panose="05000000000000000000" pitchFamily="2" charset="2"/>
              <a:buChar char="Ø"/>
            </a:pPr>
            <a:endParaRPr lang="zh-CN" altLang="en-US" sz="2000" dirty="0">
              <a:latin typeface="等线" panose="02010600030101010101" pitchFamily="2" charset="-122"/>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23392" y="548680"/>
            <a:ext cx="7772400" cy="6858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28675" name="Rectangle 3"/>
          <p:cNvSpPr>
            <a:spLocks noGrp="1" noChangeArrowheads="1"/>
          </p:cNvSpPr>
          <p:nvPr>
            <p:ph idx="1"/>
          </p:nvPr>
        </p:nvSpPr>
        <p:spPr>
          <a:xfrm>
            <a:off x="729754" y="1386880"/>
            <a:ext cx="8390581" cy="5210472"/>
          </a:xfrm>
        </p:spPr>
        <p:txBody>
          <a:bodyPr/>
          <a:lstStyle/>
          <a:p>
            <a:pPr eaLnBrk="1" hangingPunct="1">
              <a:buFont typeface="Wingdings" panose="05000000000000000000" pitchFamily="2" charset="2"/>
              <a:buChar char="Ø"/>
            </a:pPr>
            <a:r>
              <a:rPr lang="zh-CN" altLang="en-US" sz="2800" dirty="0"/>
              <a:t>3. 连接运算的实现</a:t>
            </a:r>
            <a:endParaRPr lang="zh-CN" altLang="en-US" sz="2800" dirty="0"/>
          </a:p>
          <a:p>
            <a:pPr eaLnBrk="1" hangingPunct="1"/>
            <a:endParaRPr lang="zh-CN" altLang="en-US" sz="2400" dirty="0">
              <a:ea typeface="楷体_GB2312" pitchFamily="49" charset="-122"/>
            </a:endParaRPr>
          </a:p>
          <a:p>
            <a:pPr lvl="1" eaLnBrk="1" hangingPunct="1">
              <a:buFont typeface="Wingdings" panose="05000000000000000000" pitchFamily="2" charset="2"/>
              <a:buChar char="Ø"/>
            </a:pPr>
            <a:r>
              <a:rPr lang="zh-CN" altLang="en-US" sz="2400" dirty="0"/>
              <a:t>嵌套循环连接</a:t>
            </a:r>
            <a:endParaRPr lang="zh-CN" altLang="en-US" sz="2400" dirty="0"/>
          </a:p>
          <a:p>
            <a:pPr lvl="2" eaLnBrk="1" hangingPunct="1">
              <a:buFontTx/>
              <a:buNone/>
            </a:pPr>
            <a:r>
              <a:rPr lang="zh-CN" altLang="en-US" sz="2400" dirty="0"/>
              <a:t>  </a:t>
            </a:r>
            <a:r>
              <a:rPr lang="en-US" altLang="zh-CN" sz="2400" dirty="0"/>
              <a:t>for each</a:t>
            </a:r>
            <a:r>
              <a:rPr lang="zh-CN" altLang="en-US" sz="2400" dirty="0"/>
              <a:t>元组</a:t>
            </a:r>
            <a:r>
              <a:rPr lang="en-US" altLang="zh-CN" sz="2400" dirty="0" err="1"/>
              <a:t>t</a:t>
            </a:r>
            <a:r>
              <a:rPr lang="en-US" altLang="zh-CN" sz="2400" baseline="-30000" dirty="0" err="1"/>
              <a:t>r</a:t>
            </a:r>
            <a:r>
              <a:rPr lang="en-US" altLang="zh-CN" sz="2400" dirty="0"/>
              <a:t> in R do </a:t>
            </a:r>
            <a:endParaRPr lang="en-US" altLang="zh-CN" sz="2400" dirty="0"/>
          </a:p>
          <a:p>
            <a:pPr lvl="2" algn="just" eaLnBrk="1" hangingPunct="1">
              <a:buFontTx/>
              <a:buNone/>
            </a:pPr>
            <a:r>
              <a:rPr lang="en-US" altLang="zh-CN" sz="2400" dirty="0"/>
              <a:t>     begin </a:t>
            </a:r>
            <a:endParaRPr lang="en-US" altLang="zh-CN" sz="2400" dirty="0"/>
          </a:p>
          <a:p>
            <a:pPr lvl="2" algn="just" eaLnBrk="1" hangingPunct="1">
              <a:buFontTx/>
              <a:buNone/>
            </a:pPr>
            <a:r>
              <a:rPr lang="en-US" altLang="zh-CN" sz="2400" dirty="0"/>
              <a:t>        for each</a:t>
            </a:r>
            <a:r>
              <a:rPr lang="zh-CN" altLang="en-US" sz="2400" dirty="0"/>
              <a:t>元组</a:t>
            </a:r>
            <a:r>
              <a:rPr lang="en-US" altLang="zh-CN" sz="2400" dirty="0" err="1"/>
              <a:t>t</a:t>
            </a:r>
            <a:r>
              <a:rPr lang="en-US" altLang="zh-CN" sz="2400" baseline="-30000" dirty="0" err="1"/>
              <a:t>s</a:t>
            </a:r>
            <a:r>
              <a:rPr lang="en-US" altLang="zh-CN" sz="2400" baseline="-30000" dirty="0"/>
              <a:t> </a:t>
            </a:r>
            <a:r>
              <a:rPr lang="en-US" altLang="zh-CN" sz="2400" dirty="0"/>
              <a:t>in S do</a:t>
            </a:r>
            <a:endParaRPr lang="en-US" altLang="zh-CN" sz="2400" dirty="0"/>
          </a:p>
          <a:p>
            <a:pPr lvl="2" algn="just" eaLnBrk="1" hangingPunct="1">
              <a:buFontTx/>
              <a:buNone/>
            </a:pPr>
            <a:r>
              <a:rPr lang="en-US" altLang="zh-CN" sz="2400" dirty="0"/>
              <a:t>           begin </a:t>
            </a:r>
            <a:endParaRPr lang="en-US" altLang="zh-CN" sz="2400" dirty="0"/>
          </a:p>
          <a:p>
            <a:pPr lvl="2" algn="just" eaLnBrk="1" hangingPunct="1">
              <a:buFontTx/>
              <a:buNone/>
            </a:pPr>
            <a:r>
              <a:rPr lang="en-US" altLang="zh-CN" sz="2400" dirty="0"/>
              <a:t>              </a:t>
            </a:r>
            <a:r>
              <a:rPr lang="zh-CN" altLang="en-US" sz="2400" dirty="0"/>
              <a:t>测试元组对(</a:t>
            </a:r>
            <a:r>
              <a:rPr lang="en-US" altLang="zh-CN" sz="2400" dirty="0" err="1"/>
              <a:t>t</a:t>
            </a:r>
            <a:r>
              <a:rPr lang="en-US" altLang="zh-CN" sz="2400" baseline="-30000" dirty="0" err="1"/>
              <a:t>r</a:t>
            </a:r>
            <a:r>
              <a:rPr lang="en-US" altLang="zh-CN" sz="2400" dirty="0" err="1"/>
              <a:t>,t</a:t>
            </a:r>
            <a:r>
              <a:rPr lang="en-US" altLang="zh-CN" sz="2400" baseline="-30000" dirty="0" err="1"/>
              <a:t>s</a:t>
            </a:r>
            <a:r>
              <a:rPr lang="en-US" altLang="zh-CN" sz="2400" dirty="0"/>
              <a:t>)</a:t>
            </a:r>
            <a:r>
              <a:rPr lang="zh-CN" altLang="en-US" sz="2400" dirty="0"/>
              <a:t>是否满足连接条件</a:t>
            </a:r>
            <a:r>
              <a:rPr lang="en-US" altLang="zh-CN" sz="2400" dirty="0"/>
              <a:t>θ</a:t>
            </a:r>
            <a:endParaRPr lang="en-US" altLang="zh-CN" sz="2400" dirty="0"/>
          </a:p>
          <a:p>
            <a:pPr lvl="2" algn="just" eaLnBrk="1" hangingPunct="1">
              <a:buFontTx/>
              <a:buNone/>
            </a:pPr>
            <a:r>
              <a:rPr lang="en-US" altLang="zh-CN" sz="2400" dirty="0"/>
              <a:t>              </a:t>
            </a:r>
            <a:r>
              <a:rPr lang="zh-CN" altLang="en-US" sz="2400" dirty="0"/>
              <a:t>如果满足，把</a:t>
            </a:r>
            <a:r>
              <a:rPr lang="en-US" altLang="zh-CN" sz="2400" dirty="0" err="1"/>
              <a:t>t</a:t>
            </a:r>
            <a:r>
              <a:rPr lang="en-US" altLang="zh-CN" sz="2400" baseline="-30000" dirty="0" err="1"/>
              <a:t>r</a:t>
            </a:r>
            <a:r>
              <a:rPr lang="en-US" altLang="zh-CN" sz="2400" dirty="0"/>
              <a:t> </a:t>
            </a:r>
            <a:r>
              <a:rPr lang="en-US" altLang="zh-CN" sz="2400" dirty="0">
                <a:sym typeface="Symbol" panose="05050102010706020507" pitchFamily="18" charset="2"/>
              </a:rPr>
              <a:t> </a:t>
            </a:r>
            <a:r>
              <a:rPr lang="en-US" altLang="zh-CN" sz="2400" dirty="0" err="1">
                <a:sym typeface="Symbol" panose="05050102010706020507" pitchFamily="18" charset="2"/>
              </a:rPr>
              <a:t>t</a:t>
            </a:r>
            <a:r>
              <a:rPr lang="en-US" altLang="zh-CN" sz="2400" baseline="-30000" dirty="0" err="1"/>
              <a:t>s</a:t>
            </a:r>
            <a:r>
              <a:rPr lang="zh-CN" altLang="en-US" sz="2400" dirty="0"/>
              <a:t>加到结果中</a:t>
            </a:r>
            <a:endParaRPr lang="zh-CN" altLang="en-US" sz="2400" dirty="0"/>
          </a:p>
          <a:p>
            <a:pPr lvl="2" algn="just" eaLnBrk="1" hangingPunct="1">
              <a:buFontTx/>
              <a:buNone/>
            </a:pPr>
            <a:r>
              <a:rPr lang="zh-CN" altLang="en-US" sz="2400" dirty="0"/>
              <a:t>            </a:t>
            </a:r>
            <a:r>
              <a:rPr lang="en-US" altLang="zh-CN" sz="2400" dirty="0"/>
              <a:t>end</a:t>
            </a:r>
            <a:endParaRPr lang="en-US" altLang="zh-CN" sz="2400" dirty="0"/>
          </a:p>
          <a:p>
            <a:pPr lvl="2" algn="just" eaLnBrk="1" hangingPunct="1">
              <a:buFontTx/>
              <a:buNone/>
            </a:pPr>
            <a:r>
              <a:rPr lang="en-US" altLang="zh-CN" sz="2400" dirty="0"/>
              <a:t>      end</a:t>
            </a:r>
            <a:endParaRPr lang="en-US" altLang="zh-CN" sz="2400" dirty="0"/>
          </a:p>
          <a:p>
            <a:pPr lvl="2" algn="just" eaLnBrk="1" hangingPunct="1"/>
            <a:endParaRPr lang="zh-CN" altLang="en-US" sz="20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7408" y="476672"/>
            <a:ext cx="7772400" cy="8382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29699" name="Rectangle 3"/>
          <p:cNvSpPr>
            <a:spLocks noGrp="1" noChangeArrowheads="1"/>
          </p:cNvSpPr>
          <p:nvPr>
            <p:ph idx="1"/>
          </p:nvPr>
        </p:nvSpPr>
        <p:spPr>
          <a:xfrm>
            <a:off x="797570" y="1314872"/>
            <a:ext cx="10470652" cy="4648200"/>
          </a:xfrm>
        </p:spPr>
        <p:txBody>
          <a:bodyPr>
            <a:normAutofit/>
          </a:bodyPr>
          <a:lstStyle/>
          <a:p>
            <a:pPr eaLnBrk="1" hangingPunct="1">
              <a:lnSpc>
                <a:spcPct val="150000"/>
              </a:lnSpc>
              <a:buFont typeface="Wingdings" panose="05000000000000000000" pitchFamily="2" charset="2"/>
              <a:buChar char="Ø"/>
            </a:pPr>
            <a:r>
              <a:rPr lang="zh-CN" altLang="en-US" sz="2800" dirty="0"/>
              <a:t>3. 连接运算的</a:t>
            </a:r>
            <a:r>
              <a:rPr lang="zh-CN" altLang="en-US" sz="2800" dirty="0" smtClean="0"/>
              <a:t>实现</a:t>
            </a:r>
            <a:endParaRPr lang="zh-CN" altLang="en-US" sz="2400" dirty="0"/>
          </a:p>
          <a:p>
            <a:pPr lvl="1" eaLnBrk="1" hangingPunct="1">
              <a:lnSpc>
                <a:spcPct val="150000"/>
              </a:lnSpc>
              <a:buFont typeface="Wingdings" panose="05000000000000000000" pitchFamily="2" charset="2"/>
              <a:buChar char="Ø"/>
            </a:pPr>
            <a:r>
              <a:rPr lang="zh-CN" altLang="en-US" sz="2400" dirty="0"/>
              <a:t>嵌套循环</a:t>
            </a:r>
            <a:r>
              <a:rPr lang="zh-CN" altLang="en-US" sz="2400" dirty="0" smtClean="0"/>
              <a:t>连接</a:t>
            </a:r>
            <a:endParaRPr lang="zh-CN" altLang="en-US" sz="2400" dirty="0"/>
          </a:p>
          <a:p>
            <a:pPr lvl="2" eaLnBrk="1" hangingPunct="1">
              <a:lnSpc>
                <a:spcPct val="150000"/>
              </a:lnSpc>
              <a:buFont typeface="Wingdings" panose="05000000000000000000" pitchFamily="2" charset="2"/>
              <a:buChar char="Ø"/>
            </a:pPr>
            <a:r>
              <a:rPr lang="zh-CN" altLang="en-US" sz="2400" dirty="0">
                <a:latin typeface="等线" panose="02010600030101010101" pitchFamily="2" charset="-122"/>
              </a:rPr>
              <a:t>优点：对参加运算的关系没有要求，适合于任何连接条件。</a:t>
            </a:r>
            <a:endParaRPr lang="zh-CN" altLang="en-US" sz="2400" dirty="0">
              <a:latin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a:latin typeface="等线" panose="02010600030101010101" pitchFamily="2" charset="-122"/>
              </a:rPr>
              <a:t>代价：</a:t>
            </a:r>
            <a:endParaRPr lang="zh-CN" altLang="en-US" sz="2400" dirty="0">
              <a:latin typeface="等线" panose="02010600030101010101" pitchFamily="2" charset="-122"/>
            </a:endParaRPr>
          </a:p>
          <a:p>
            <a:pPr lvl="2" algn="just" eaLnBrk="1" hangingPunct="1">
              <a:lnSpc>
                <a:spcPct val="150000"/>
              </a:lnSpc>
              <a:buFontTx/>
              <a:buNone/>
            </a:pPr>
            <a:r>
              <a:rPr lang="zh-CN" altLang="en-US" sz="2400" dirty="0">
                <a:latin typeface="等线" panose="02010600030101010101" pitchFamily="2" charset="-122"/>
              </a:rPr>
              <a:t>   最坏情况（缓冲区只能够容纳每个关系的一个</a:t>
            </a:r>
            <a:r>
              <a:rPr lang="zh-CN" altLang="fr-FR" sz="2400" dirty="0">
                <a:latin typeface="等线" panose="02010600030101010101" pitchFamily="2" charset="-122"/>
              </a:rPr>
              <a:t>块</a:t>
            </a:r>
            <a:r>
              <a:rPr lang="zh-CN" altLang="en-US" sz="2400" dirty="0">
                <a:latin typeface="等线" panose="02010600030101010101" pitchFamily="2" charset="-122"/>
              </a:rPr>
              <a:t>）</a:t>
            </a:r>
            <a:endParaRPr lang="zh-CN" altLang="en-US" sz="2400" dirty="0">
              <a:latin typeface="等线" panose="02010600030101010101" pitchFamily="2" charset="-122"/>
            </a:endParaRPr>
          </a:p>
          <a:p>
            <a:pPr lvl="2" algn="just" eaLnBrk="1" hangingPunct="1">
              <a:lnSpc>
                <a:spcPct val="150000"/>
              </a:lnSpc>
              <a:buFontTx/>
              <a:buNone/>
            </a:pPr>
            <a:r>
              <a:rPr lang="zh-CN" altLang="en-US" sz="2400" dirty="0">
                <a:latin typeface="等线" panose="02010600030101010101" pitchFamily="2" charset="-122"/>
              </a:rPr>
              <a:t>   最好情况（内层关系</a:t>
            </a:r>
            <a:r>
              <a:rPr lang="en-US" altLang="zh-CN" sz="2400" dirty="0"/>
              <a:t>S</a:t>
            </a:r>
            <a:r>
              <a:rPr lang="zh-CN" altLang="en-US" sz="2400" dirty="0">
                <a:latin typeface="等线" panose="02010600030101010101" pitchFamily="2" charset="-122"/>
              </a:rPr>
              <a:t>能完全放在内存中）</a:t>
            </a:r>
            <a:endParaRPr lang="zh-CN" altLang="en-US" sz="2400" dirty="0">
              <a:latin typeface="等线" panose="02010600030101010101" pitchFamily="2" charset="-122"/>
            </a:endParaRPr>
          </a:p>
          <a:p>
            <a:pPr lvl="2" eaLnBrk="1" hangingPunct="1">
              <a:lnSpc>
                <a:spcPct val="150000"/>
              </a:lnSpc>
              <a:buFontTx/>
              <a:buNone/>
            </a:pPr>
            <a:r>
              <a:rPr lang="zh-CN" altLang="en-US" sz="2400" b="1" dirty="0">
                <a:latin typeface="等线" panose="02010600030101010101" pitchFamily="2" charset="-122"/>
              </a:rPr>
              <a:t>       </a:t>
            </a:r>
            <a:r>
              <a:rPr lang="en-US" altLang="zh-CN" sz="2400" dirty="0" err="1"/>
              <a:t>b</a:t>
            </a:r>
            <a:r>
              <a:rPr lang="en-US" altLang="zh-CN" sz="2400" baseline="-30000" dirty="0" err="1"/>
              <a:t>s</a:t>
            </a:r>
            <a:r>
              <a:rPr lang="en-US" altLang="zh-CN" sz="2400" dirty="0"/>
              <a:t> + </a:t>
            </a:r>
            <a:r>
              <a:rPr lang="en-US" altLang="zh-CN" sz="2400" dirty="0" err="1"/>
              <a:t>b</a:t>
            </a:r>
            <a:r>
              <a:rPr lang="en-US" altLang="zh-CN" sz="2400" baseline="-30000" dirty="0" err="1"/>
              <a:t>r</a:t>
            </a:r>
            <a:endParaRPr lang="zh-CN" altLang="en-US" sz="2400" baseline="-30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7408" y="476672"/>
            <a:ext cx="7772400" cy="8382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29699" name="Rectangle 3"/>
          <p:cNvSpPr>
            <a:spLocks noGrp="1" noChangeArrowheads="1"/>
          </p:cNvSpPr>
          <p:nvPr>
            <p:ph idx="1"/>
          </p:nvPr>
        </p:nvSpPr>
        <p:spPr>
          <a:xfrm>
            <a:off x="797569" y="1314872"/>
            <a:ext cx="11158641" cy="4648200"/>
          </a:xfrm>
        </p:spPr>
        <p:txBody>
          <a:bodyPr>
            <a:normAutofit/>
          </a:bodyPr>
          <a:lstStyle/>
          <a:p>
            <a:pPr eaLnBrk="1" hangingPunct="1">
              <a:lnSpc>
                <a:spcPct val="150000"/>
              </a:lnSpc>
              <a:buFont typeface="Wingdings" panose="05000000000000000000" pitchFamily="2" charset="2"/>
              <a:buChar char="Ø"/>
            </a:pPr>
            <a:r>
              <a:rPr lang="zh-CN" altLang="en-US" sz="2800" dirty="0"/>
              <a:t>3. 连接运算的</a:t>
            </a:r>
            <a:r>
              <a:rPr lang="zh-CN" altLang="en-US" sz="2800" dirty="0" smtClean="0"/>
              <a:t>实现</a:t>
            </a:r>
            <a:endParaRPr lang="zh-CN" altLang="en-US" sz="2400" dirty="0"/>
          </a:p>
          <a:p>
            <a:pPr lvl="1" eaLnBrk="1" hangingPunct="1">
              <a:lnSpc>
                <a:spcPct val="150000"/>
              </a:lnSpc>
              <a:buFont typeface="Wingdings" panose="05000000000000000000" pitchFamily="2" charset="2"/>
              <a:buChar char="Ø"/>
            </a:pPr>
            <a:r>
              <a:rPr lang="zh-CN" altLang="en-US" sz="2400" dirty="0" smtClean="0"/>
              <a:t>索引嵌套循环连接</a:t>
            </a:r>
            <a:endParaRPr lang="en-US" altLang="zh-CN" sz="2400" dirty="0" smtClean="0"/>
          </a:p>
          <a:p>
            <a:pPr lvl="2">
              <a:lnSpc>
                <a:spcPct val="150000"/>
              </a:lnSpc>
              <a:buFont typeface="Wingdings" panose="05000000000000000000" pitchFamily="2" charset="2"/>
              <a:buChar char="Ø"/>
            </a:pPr>
            <a:r>
              <a:rPr lang="zh-CN" altLang="en-US" dirty="0" smtClean="0"/>
              <a:t>嵌套循环连接中，若内层循环在连接属性上有索引，则可以用索引查找替代文件扫描</a:t>
            </a:r>
            <a:endParaRPr lang="en-US" altLang="zh-CN" dirty="0" smtClean="0"/>
          </a:p>
          <a:p>
            <a:pPr lvl="2">
              <a:lnSpc>
                <a:spcPct val="150000"/>
              </a:lnSpc>
              <a:buFont typeface="Wingdings" panose="05000000000000000000" pitchFamily="2" charset="2"/>
              <a:buChar char="Ø"/>
            </a:pPr>
            <a:r>
              <a:rPr lang="zh-CN" altLang="en-US" dirty="0"/>
              <a:t>外层</a:t>
            </a:r>
            <a:r>
              <a:rPr lang="zh-CN" altLang="en-US" dirty="0" smtClean="0"/>
              <a:t>关系</a:t>
            </a:r>
            <a:r>
              <a:rPr lang="en-US" altLang="zh-CN" dirty="0" smtClean="0"/>
              <a:t>r</a:t>
            </a:r>
            <a:r>
              <a:rPr lang="zh-CN" altLang="en-US" dirty="0" smtClean="0"/>
              <a:t>，内层关系</a:t>
            </a:r>
            <a:r>
              <a:rPr lang="en-US" altLang="zh-CN" dirty="0" smtClean="0"/>
              <a:t>s</a:t>
            </a:r>
            <a:r>
              <a:rPr lang="zh-CN" altLang="en-US" dirty="0" smtClean="0"/>
              <a:t>。给定元组</a:t>
            </a:r>
            <a:r>
              <a:rPr lang="en-US" altLang="zh-CN" dirty="0" err="1" smtClean="0"/>
              <a:t>ri</a:t>
            </a:r>
            <a:r>
              <a:rPr lang="zh-CN" altLang="en-US" dirty="0" smtClean="0"/>
              <a:t>，本质是在</a:t>
            </a:r>
            <a:r>
              <a:rPr lang="en-US" altLang="zh-CN" dirty="0" smtClean="0"/>
              <a:t>s</a:t>
            </a:r>
            <a:r>
              <a:rPr lang="zh-CN" altLang="en-US" dirty="0" smtClean="0"/>
              <a:t>上做选择运算</a:t>
            </a:r>
            <a:endParaRPr lang="en-US" altLang="zh-CN" dirty="0" smtClean="0"/>
          </a:p>
          <a:p>
            <a:pPr lvl="2">
              <a:lnSpc>
                <a:spcPct val="150000"/>
              </a:lnSpc>
              <a:buFont typeface="Wingdings" panose="05000000000000000000" pitchFamily="2" charset="2"/>
              <a:buChar char="Ø"/>
            </a:pPr>
            <a:r>
              <a:rPr lang="zh-CN" altLang="en-US" dirty="0" smtClean="0"/>
              <a:t>若两个关系在连接属性上均有索引，一般把元组数较少的表作为外层表，其代价较小。</a:t>
            </a:r>
            <a:endParaRPr lang="zh-CN" alt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1424" y="620688"/>
            <a:ext cx="7772400" cy="6096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30723" name="Rectangle 3"/>
          <p:cNvSpPr>
            <a:spLocks noGrp="1" noChangeArrowheads="1"/>
          </p:cNvSpPr>
          <p:nvPr>
            <p:ph idx="1"/>
          </p:nvPr>
        </p:nvSpPr>
        <p:spPr>
          <a:xfrm>
            <a:off x="1055440" y="1412776"/>
            <a:ext cx="8568952" cy="4419600"/>
          </a:xfrm>
        </p:spPr>
        <p:txBody>
          <a:bodyPr/>
          <a:lstStyle/>
          <a:p>
            <a:pPr eaLnBrk="1" hangingPunct="1">
              <a:lnSpc>
                <a:spcPct val="150000"/>
              </a:lnSpc>
              <a:buFont typeface="Wingdings" panose="05000000000000000000" pitchFamily="2" charset="2"/>
              <a:buChar char="Ø"/>
            </a:pPr>
            <a:r>
              <a:rPr lang="zh-CN" altLang="en-US" sz="2800" dirty="0"/>
              <a:t>3. 连接运算的实现</a:t>
            </a:r>
            <a:endParaRPr lang="zh-CN" altLang="en-US" sz="2800" dirty="0"/>
          </a:p>
          <a:p>
            <a:pPr lvl="1" eaLnBrk="1" hangingPunct="1">
              <a:lnSpc>
                <a:spcPct val="150000"/>
              </a:lnSpc>
              <a:buFont typeface="Wingdings" panose="05000000000000000000" pitchFamily="2" charset="2"/>
              <a:buChar char="Ø"/>
            </a:pPr>
            <a:endParaRPr lang="zh-CN" altLang="en-US" sz="2000" dirty="0"/>
          </a:p>
          <a:p>
            <a:pPr lvl="1" eaLnBrk="1" hangingPunct="1">
              <a:lnSpc>
                <a:spcPct val="150000"/>
              </a:lnSpc>
              <a:buFont typeface="Wingdings" panose="05000000000000000000" pitchFamily="2" charset="2"/>
              <a:buChar char="Ø"/>
            </a:pPr>
            <a:r>
              <a:rPr lang="zh-CN" altLang="en-US" sz="2400" dirty="0">
                <a:latin typeface="等线" panose="02010600030101010101" pitchFamily="2" charset="-122"/>
              </a:rPr>
              <a:t>排序-归并</a:t>
            </a:r>
            <a:r>
              <a:rPr lang="zh-CN" altLang="en-US" sz="2400" dirty="0" smtClean="0">
                <a:latin typeface="等线" panose="02010600030101010101" pitchFamily="2" charset="-122"/>
              </a:rPr>
              <a:t>连接</a:t>
            </a:r>
            <a:endParaRPr lang="zh-CN" altLang="en-US" sz="2400" dirty="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类似于外排序的归并算法的思路，进行连接运算。</a:t>
            </a:r>
            <a:endParaRPr lang="zh-CN" altLang="en-US" sz="2400" dirty="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前提：两个关系的元组已按连接属性排好序。</a:t>
            </a:r>
            <a:endParaRPr lang="zh-CN" altLang="en-US" sz="2400" dirty="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a:latin typeface="等线" panose="02010600030101010101" pitchFamily="2" charset="-122"/>
                <a:ea typeface="等线" panose="02010600030101010101" pitchFamily="2" charset="-122"/>
              </a:rPr>
              <a:t>适用于自然连接和等值连接。</a:t>
            </a:r>
            <a:endParaRPr lang="zh-CN" altLang="en-US" sz="2400" dirty="0">
              <a:latin typeface="等线" panose="02010600030101010101" pitchFamily="2" charset="-122"/>
              <a:ea typeface="等线" panose="02010600030101010101" pitchFamily="2" charset="-122"/>
            </a:endParaRPr>
          </a:p>
          <a:p>
            <a:pPr eaLnBrk="1" hangingPunct="1"/>
            <a:endParaRPr lang="zh-CN" altLang="en-US" sz="24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71464" y="692696"/>
            <a:ext cx="7772400" cy="609600"/>
          </a:xfrm>
        </p:spPr>
        <p:txBody>
          <a:bodyPr>
            <a:normAutofit/>
          </a:bodyPr>
          <a:lstStyle/>
          <a:p>
            <a:pPr eaLnBrk="1" hangingPunct="1">
              <a:buFontTx/>
              <a:buChar char="•"/>
            </a:pPr>
            <a:r>
              <a:rPr lang="zh-CN" altLang="en-US" sz="3200" dirty="0"/>
              <a:t>排序-归并</a:t>
            </a:r>
            <a:r>
              <a:rPr lang="zh-CN" altLang="en-US" sz="3200" dirty="0" smtClean="0"/>
              <a:t>连接</a:t>
            </a:r>
            <a:endParaRPr lang="zh-CN" altLang="en-US" sz="3200" dirty="0"/>
          </a:p>
        </p:txBody>
      </p:sp>
      <p:grpSp>
        <p:nvGrpSpPr>
          <p:cNvPr id="31747" name="Group 43"/>
          <p:cNvGrpSpPr/>
          <p:nvPr/>
        </p:nvGrpSpPr>
        <p:grpSpPr bwMode="auto">
          <a:xfrm>
            <a:off x="1484784" y="1884778"/>
            <a:ext cx="6771456" cy="4784581"/>
            <a:chOff x="3420" y="5181"/>
            <a:chExt cx="5040" cy="4371"/>
          </a:xfrm>
        </p:grpSpPr>
        <p:grpSp>
          <p:nvGrpSpPr>
            <p:cNvPr id="31748" name="Group 44"/>
            <p:cNvGrpSpPr/>
            <p:nvPr/>
          </p:nvGrpSpPr>
          <p:grpSpPr bwMode="auto">
            <a:xfrm>
              <a:off x="3420" y="5181"/>
              <a:ext cx="3960" cy="3744"/>
              <a:chOff x="3240" y="348"/>
              <a:chExt cx="3960" cy="3744"/>
            </a:xfrm>
          </p:grpSpPr>
          <p:grpSp>
            <p:nvGrpSpPr>
              <p:cNvPr id="31752" name="Group 45"/>
              <p:cNvGrpSpPr/>
              <p:nvPr/>
            </p:nvGrpSpPr>
            <p:grpSpPr bwMode="auto">
              <a:xfrm>
                <a:off x="3960" y="816"/>
                <a:ext cx="1080" cy="3276"/>
                <a:chOff x="3960" y="816"/>
                <a:chExt cx="1080" cy="3276"/>
              </a:xfrm>
            </p:grpSpPr>
            <p:sp>
              <p:nvSpPr>
                <p:cNvPr id="31772" name="Text Box 46"/>
                <p:cNvSpPr txBox="1">
                  <a:spLocks noChangeArrowheads="1"/>
                </p:cNvSpPr>
                <p:nvPr/>
              </p:nvSpPr>
              <p:spPr bwMode="auto">
                <a:xfrm>
                  <a:off x="3960" y="81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a</a:t>
                  </a:r>
                  <a:endParaRPr kumimoji="0" lang="en-US" altLang="zh-CN" sz="1600" b="1" dirty="0">
                    <a:solidFill>
                      <a:schemeClr val="bg1"/>
                    </a:solidFill>
                    <a:ea typeface="等线" panose="02010600030101010101" pitchFamily="2" charset="-122"/>
                  </a:endParaRPr>
                </a:p>
              </p:txBody>
            </p:sp>
            <p:sp>
              <p:nvSpPr>
                <p:cNvPr id="31773" name="Text Box 47"/>
                <p:cNvSpPr txBox="1">
                  <a:spLocks noChangeArrowheads="1"/>
                </p:cNvSpPr>
                <p:nvPr/>
              </p:nvSpPr>
              <p:spPr bwMode="auto">
                <a:xfrm>
                  <a:off x="4500" y="81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3</a:t>
                  </a:r>
                  <a:endParaRPr kumimoji="0" lang="zh-CN" altLang="en-US" sz="1600" b="1" dirty="0">
                    <a:solidFill>
                      <a:schemeClr val="bg1"/>
                    </a:solidFill>
                    <a:ea typeface="等线" panose="02010600030101010101" pitchFamily="2" charset="-122"/>
                  </a:endParaRPr>
                </a:p>
              </p:txBody>
            </p:sp>
            <p:sp>
              <p:nvSpPr>
                <p:cNvPr id="31774" name="Text Box 48"/>
                <p:cNvSpPr txBox="1">
                  <a:spLocks noChangeArrowheads="1"/>
                </p:cNvSpPr>
                <p:nvPr/>
              </p:nvSpPr>
              <p:spPr bwMode="auto">
                <a:xfrm>
                  <a:off x="3960" y="128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b</a:t>
                  </a:r>
                  <a:endParaRPr kumimoji="0" lang="en-US" altLang="zh-CN" sz="1600" b="1" dirty="0">
                    <a:solidFill>
                      <a:schemeClr val="bg1"/>
                    </a:solidFill>
                    <a:ea typeface="等线" panose="02010600030101010101" pitchFamily="2" charset="-122"/>
                  </a:endParaRPr>
                </a:p>
              </p:txBody>
            </p:sp>
            <p:sp>
              <p:nvSpPr>
                <p:cNvPr id="31775" name="Text Box 49"/>
                <p:cNvSpPr txBox="1">
                  <a:spLocks noChangeArrowheads="1"/>
                </p:cNvSpPr>
                <p:nvPr/>
              </p:nvSpPr>
              <p:spPr bwMode="auto">
                <a:xfrm>
                  <a:off x="4500" y="128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1</a:t>
                  </a:r>
                  <a:endParaRPr kumimoji="0" lang="zh-CN" altLang="en-US" sz="1600" b="1" dirty="0">
                    <a:solidFill>
                      <a:schemeClr val="bg1"/>
                    </a:solidFill>
                    <a:ea typeface="等线" panose="02010600030101010101" pitchFamily="2" charset="-122"/>
                  </a:endParaRPr>
                </a:p>
              </p:txBody>
            </p:sp>
            <p:sp>
              <p:nvSpPr>
                <p:cNvPr id="31776" name="Text Box 50"/>
                <p:cNvSpPr txBox="1">
                  <a:spLocks noChangeArrowheads="1"/>
                </p:cNvSpPr>
                <p:nvPr/>
              </p:nvSpPr>
              <p:spPr bwMode="auto">
                <a:xfrm>
                  <a:off x="3960" y="1752"/>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d</a:t>
                  </a:r>
                  <a:endParaRPr kumimoji="0" lang="en-US" altLang="zh-CN" sz="1600" b="1" dirty="0">
                    <a:solidFill>
                      <a:schemeClr val="bg1"/>
                    </a:solidFill>
                    <a:ea typeface="等线" panose="02010600030101010101" pitchFamily="2" charset="-122"/>
                  </a:endParaRPr>
                </a:p>
              </p:txBody>
            </p:sp>
            <p:sp>
              <p:nvSpPr>
                <p:cNvPr id="31777" name="Text Box 51"/>
                <p:cNvSpPr txBox="1">
                  <a:spLocks noChangeArrowheads="1"/>
                </p:cNvSpPr>
                <p:nvPr/>
              </p:nvSpPr>
              <p:spPr bwMode="auto">
                <a:xfrm>
                  <a:off x="4500" y="1752"/>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8</a:t>
                  </a:r>
                  <a:endParaRPr kumimoji="0" lang="zh-CN" altLang="en-US" sz="1600" b="1" dirty="0">
                    <a:solidFill>
                      <a:schemeClr val="bg1"/>
                    </a:solidFill>
                    <a:ea typeface="等线" panose="02010600030101010101" pitchFamily="2" charset="-122"/>
                  </a:endParaRPr>
                </a:p>
              </p:txBody>
            </p:sp>
            <p:sp>
              <p:nvSpPr>
                <p:cNvPr id="31778" name="Text Box 52"/>
                <p:cNvSpPr txBox="1">
                  <a:spLocks noChangeArrowheads="1"/>
                </p:cNvSpPr>
                <p:nvPr/>
              </p:nvSpPr>
              <p:spPr bwMode="auto">
                <a:xfrm>
                  <a:off x="3960" y="2220"/>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d</a:t>
                  </a:r>
                  <a:endParaRPr kumimoji="0" lang="en-US" altLang="zh-CN" sz="1600" b="1" dirty="0">
                    <a:solidFill>
                      <a:schemeClr val="bg1"/>
                    </a:solidFill>
                    <a:ea typeface="等线" panose="02010600030101010101" pitchFamily="2" charset="-122"/>
                  </a:endParaRPr>
                </a:p>
              </p:txBody>
            </p:sp>
            <p:sp>
              <p:nvSpPr>
                <p:cNvPr id="31779" name="Text Box 53"/>
                <p:cNvSpPr txBox="1">
                  <a:spLocks noChangeArrowheads="1"/>
                </p:cNvSpPr>
                <p:nvPr/>
              </p:nvSpPr>
              <p:spPr bwMode="auto">
                <a:xfrm>
                  <a:off x="4500" y="2220"/>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dirty="0">
                      <a:solidFill>
                        <a:schemeClr val="bg1"/>
                      </a:solidFill>
                      <a:ea typeface="等线" panose="02010600030101010101" pitchFamily="2" charset="-122"/>
                    </a:rPr>
                    <a:t>13</a:t>
                  </a:r>
                  <a:endParaRPr kumimoji="0" lang="zh-CN" altLang="en-US" sz="1600" dirty="0">
                    <a:solidFill>
                      <a:schemeClr val="bg1"/>
                    </a:solidFill>
                    <a:ea typeface="等线" panose="02010600030101010101" pitchFamily="2" charset="-122"/>
                  </a:endParaRPr>
                </a:p>
              </p:txBody>
            </p:sp>
            <p:sp>
              <p:nvSpPr>
                <p:cNvPr id="31780" name="Text Box 54"/>
                <p:cNvSpPr txBox="1">
                  <a:spLocks noChangeArrowheads="1"/>
                </p:cNvSpPr>
                <p:nvPr/>
              </p:nvSpPr>
              <p:spPr bwMode="auto">
                <a:xfrm>
                  <a:off x="3960" y="2688"/>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f</a:t>
                  </a:r>
                  <a:endParaRPr kumimoji="0" lang="en-US" altLang="zh-CN" sz="1600" b="1" dirty="0">
                    <a:solidFill>
                      <a:schemeClr val="bg1"/>
                    </a:solidFill>
                    <a:ea typeface="等线" panose="02010600030101010101" pitchFamily="2" charset="-122"/>
                  </a:endParaRPr>
                </a:p>
              </p:txBody>
            </p:sp>
            <p:sp>
              <p:nvSpPr>
                <p:cNvPr id="31781" name="Text Box 55"/>
                <p:cNvSpPr txBox="1">
                  <a:spLocks noChangeArrowheads="1"/>
                </p:cNvSpPr>
                <p:nvPr/>
              </p:nvSpPr>
              <p:spPr bwMode="auto">
                <a:xfrm>
                  <a:off x="4500" y="2688"/>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7</a:t>
                  </a:r>
                  <a:endParaRPr kumimoji="0" lang="zh-CN" altLang="en-US" sz="1600" b="1" dirty="0">
                    <a:solidFill>
                      <a:schemeClr val="bg1"/>
                    </a:solidFill>
                    <a:ea typeface="等线" panose="02010600030101010101" pitchFamily="2" charset="-122"/>
                  </a:endParaRPr>
                </a:p>
              </p:txBody>
            </p:sp>
            <p:sp>
              <p:nvSpPr>
                <p:cNvPr id="31782" name="Text Box 56"/>
                <p:cNvSpPr txBox="1">
                  <a:spLocks noChangeArrowheads="1"/>
                </p:cNvSpPr>
                <p:nvPr/>
              </p:nvSpPr>
              <p:spPr bwMode="auto">
                <a:xfrm>
                  <a:off x="3960" y="315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m</a:t>
                  </a:r>
                  <a:endParaRPr kumimoji="0" lang="en-US" altLang="zh-CN" sz="1600" b="1" dirty="0">
                    <a:solidFill>
                      <a:schemeClr val="bg1"/>
                    </a:solidFill>
                    <a:ea typeface="等线" panose="02010600030101010101" pitchFamily="2" charset="-122"/>
                  </a:endParaRPr>
                </a:p>
              </p:txBody>
            </p:sp>
            <p:sp>
              <p:nvSpPr>
                <p:cNvPr id="31783" name="Text Box 57"/>
                <p:cNvSpPr txBox="1">
                  <a:spLocks noChangeArrowheads="1"/>
                </p:cNvSpPr>
                <p:nvPr/>
              </p:nvSpPr>
              <p:spPr bwMode="auto">
                <a:xfrm>
                  <a:off x="4500" y="315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5</a:t>
                  </a:r>
                  <a:endParaRPr kumimoji="0" lang="zh-CN" altLang="en-US" sz="1600" b="1" dirty="0">
                    <a:solidFill>
                      <a:schemeClr val="bg1"/>
                    </a:solidFill>
                    <a:ea typeface="等线" panose="02010600030101010101" pitchFamily="2" charset="-122"/>
                  </a:endParaRPr>
                </a:p>
              </p:txBody>
            </p:sp>
            <p:sp>
              <p:nvSpPr>
                <p:cNvPr id="31784" name="Text Box 58"/>
                <p:cNvSpPr txBox="1">
                  <a:spLocks noChangeArrowheads="1"/>
                </p:cNvSpPr>
                <p:nvPr/>
              </p:nvSpPr>
              <p:spPr bwMode="auto">
                <a:xfrm>
                  <a:off x="3960" y="362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q</a:t>
                  </a:r>
                  <a:endParaRPr kumimoji="0" lang="en-US" altLang="zh-CN" sz="1600" b="1" dirty="0">
                    <a:solidFill>
                      <a:schemeClr val="bg1"/>
                    </a:solidFill>
                    <a:ea typeface="等线" panose="02010600030101010101" pitchFamily="2" charset="-122"/>
                  </a:endParaRPr>
                </a:p>
              </p:txBody>
            </p:sp>
            <p:sp>
              <p:nvSpPr>
                <p:cNvPr id="31785" name="Text Box 59"/>
                <p:cNvSpPr txBox="1">
                  <a:spLocks noChangeArrowheads="1"/>
                </p:cNvSpPr>
                <p:nvPr/>
              </p:nvSpPr>
              <p:spPr bwMode="auto">
                <a:xfrm>
                  <a:off x="4500" y="362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solidFill>
                        <a:schemeClr val="bg1"/>
                      </a:solidFill>
                      <a:ea typeface="等线" panose="02010600030101010101" pitchFamily="2" charset="-122"/>
                    </a:rPr>
                    <a:t>6</a:t>
                  </a:r>
                  <a:endParaRPr kumimoji="0" lang="zh-CN" altLang="en-US" sz="1600" b="1" dirty="0">
                    <a:solidFill>
                      <a:schemeClr val="bg1"/>
                    </a:solidFill>
                    <a:ea typeface="等线" panose="02010600030101010101" pitchFamily="2" charset="-122"/>
                  </a:endParaRPr>
                </a:p>
              </p:txBody>
            </p:sp>
          </p:grpSp>
          <p:grpSp>
            <p:nvGrpSpPr>
              <p:cNvPr id="31753" name="Group 60"/>
              <p:cNvGrpSpPr/>
              <p:nvPr/>
            </p:nvGrpSpPr>
            <p:grpSpPr bwMode="auto">
              <a:xfrm>
                <a:off x="6120" y="816"/>
                <a:ext cx="1080" cy="2340"/>
                <a:chOff x="6120" y="816"/>
                <a:chExt cx="1080" cy="2340"/>
              </a:xfrm>
            </p:grpSpPr>
            <p:sp>
              <p:nvSpPr>
                <p:cNvPr id="31762" name="Text Box 61"/>
                <p:cNvSpPr txBox="1">
                  <a:spLocks noChangeArrowheads="1"/>
                </p:cNvSpPr>
                <p:nvPr/>
              </p:nvSpPr>
              <p:spPr bwMode="auto">
                <a:xfrm>
                  <a:off x="6120" y="81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a</a:t>
                  </a:r>
                  <a:endParaRPr kumimoji="0" lang="en-US" altLang="zh-CN" sz="1600" b="1" dirty="0">
                    <a:solidFill>
                      <a:schemeClr val="bg1"/>
                    </a:solidFill>
                    <a:ea typeface="等线" panose="02010600030101010101" pitchFamily="2" charset="-122"/>
                  </a:endParaRPr>
                </a:p>
              </p:txBody>
            </p:sp>
            <p:sp>
              <p:nvSpPr>
                <p:cNvPr id="31763" name="Text Box 62"/>
                <p:cNvSpPr txBox="1">
                  <a:spLocks noChangeArrowheads="1"/>
                </p:cNvSpPr>
                <p:nvPr/>
              </p:nvSpPr>
              <p:spPr bwMode="auto">
                <a:xfrm>
                  <a:off x="6660" y="816"/>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A</a:t>
                  </a:r>
                  <a:endParaRPr kumimoji="0" lang="en-US" altLang="zh-CN" sz="1600" b="1" dirty="0">
                    <a:solidFill>
                      <a:schemeClr val="bg1"/>
                    </a:solidFill>
                    <a:ea typeface="等线" panose="02010600030101010101" pitchFamily="2" charset="-122"/>
                  </a:endParaRPr>
                </a:p>
              </p:txBody>
            </p:sp>
            <p:sp>
              <p:nvSpPr>
                <p:cNvPr id="31764" name="Text Box 63"/>
                <p:cNvSpPr txBox="1">
                  <a:spLocks noChangeArrowheads="1"/>
                </p:cNvSpPr>
                <p:nvPr/>
              </p:nvSpPr>
              <p:spPr bwMode="auto">
                <a:xfrm>
                  <a:off x="6120" y="128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a</a:t>
                  </a:r>
                  <a:endParaRPr kumimoji="0" lang="en-US" altLang="zh-CN" sz="1600" b="1" dirty="0">
                    <a:solidFill>
                      <a:schemeClr val="bg1"/>
                    </a:solidFill>
                    <a:ea typeface="等线" panose="02010600030101010101" pitchFamily="2" charset="-122"/>
                  </a:endParaRPr>
                </a:p>
              </p:txBody>
            </p:sp>
            <p:sp>
              <p:nvSpPr>
                <p:cNvPr id="31765" name="Text Box 64"/>
                <p:cNvSpPr txBox="1">
                  <a:spLocks noChangeArrowheads="1"/>
                </p:cNvSpPr>
                <p:nvPr/>
              </p:nvSpPr>
              <p:spPr bwMode="auto">
                <a:xfrm>
                  <a:off x="6660" y="1284"/>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G</a:t>
                  </a:r>
                  <a:endParaRPr kumimoji="0" lang="en-US" altLang="zh-CN" sz="1600" b="1" dirty="0">
                    <a:solidFill>
                      <a:schemeClr val="bg1"/>
                    </a:solidFill>
                    <a:ea typeface="等线" panose="02010600030101010101" pitchFamily="2" charset="-122"/>
                  </a:endParaRPr>
                </a:p>
              </p:txBody>
            </p:sp>
            <p:sp>
              <p:nvSpPr>
                <p:cNvPr id="31766" name="Text Box 65"/>
                <p:cNvSpPr txBox="1">
                  <a:spLocks noChangeArrowheads="1"/>
                </p:cNvSpPr>
                <p:nvPr/>
              </p:nvSpPr>
              <p:spPr bwMode="auto">
                <a:xfrm>
                  <a:off x="6120" y="1752"/>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c</a:t>
                  </a:r>
                  <a:endParaRPr kumimoji="0" lang="en-US" altLang="zh-CN" sz="1600" b="1" dirty="0">
                    <a:solidFill>
                      <a:schemeClr val="bg1"/>
                    </a:solidFill>
                    <a:ea typeface="等线" panose="02010600030101010101" pitchFamily="2" charset="-122"/>
                  </a:endParaRPr>
                </a:p>
              </p:txBody>
            </p:sp>
            <p:sp>
              <p:nvSpPr>
                <p:cNvPr id="31767" name="Text Box 66"/>
                <p:cNvSpPr txBox="1">
                  <a:spLocks noChangeArrowheads="1"/>
                </p:cNvSpPr>
                <p:nvPr/>
              </p:nvSpPr>
              <p:spPr bwMode="auto">
                <a:xfrm>
                  <a:off x="6660" y="1752"/>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L</a:t>
                  </a:r>
                  <a:endParaRPr kumimoji="0" lang="en-US" altLang="zh-CN" sz="1600" b="1" dirty="0">
                    <a:solidFill>
                      <a:schemeClr val="bg1"/>
                    </a:solidFill>
                    <a:ea typeface="等线" panose="02010600030101010101" pitchFamily="2" charset="-122"/>
                  </a:endParaRPr>
                </a:p>
              </p:txBody>
            </p:sp>
            <p:sp>
              <p:nvSpPr>
                <p:cNvPr id="31768" name="Text Box 67"/>
                <p:cNvSpPr txBox="1">
                  <a:spLocks noChangeArrowheads="1"/>
                </p:cNvSpPr>
                <p:nvPr/>
              </p:nvSpPr>
              <p:spPr bwMode="auto">
                <a:xfrm>
                  <a:off x="6120" y="2220"/>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d</a:t>
                  </a:r>
                  <a:endParaRPr kumimoji="0" lang="en-US" altLang="zh-CN" sz="1600" b="1" dirty="0">
                    <a:solidFill>
                      <a:schemeClr val="bg1"/>
                    </a:solidFill>
                    <a:ea typeface="等线" panose="02010600030101010101" pitchFamily="2" charset="-122"/>
                  </a:endParaRPr>
                </a:p>
              </p:txBody>
            </p:sp>
            <p:sp>
              <p:nvSpPr>
                <p:cNvPr id="31769" name="Text Box 68"/>
                <p:cNvSpPr txBox="1">
                  <a:spLocks noChangeArrowheads="1"/>
                </p:cNvSpPr>
                <p:nvPr/>
              </p:nvSpPr>
              <p:spPr bwMode="auto">
                <a:xfrm>
                  <a:off x="6660" y="2220"/>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N</a:t>
                  </a:r>
                  <a:endParaRPr kumimoji="0" lang="en-US" altLang="zh-CN" sz="1600" b="1" dirty="0">
                    <a:solidFill>
                      <a:schemeClr val="bg1"/>
                    </a:solidFill>
                    <a:ea typeface="等线" panose="02010600030101010101" pitchFamily="2" charset="-122"/>
                  </a:endParaRPr>
                </a:p>
              </p:txBody>
            </p:sp>
            <p:sp>
              <p:nvSpPr>
                <p:cNvPr id="31770" name="Text Box 69"/>
                <p:cNvSpPr txBox="1">
                  <a:spLocks noChangeArrowheads="1"/>
                </p:cNvSpPr>
                <p:nvPr/>
              </p:nvSpPr>
              <p:spPr bwMode="auto">
                <a:xfrm>
                  <a:off x="6120" y="2688"/>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m</a:t>
                  </a:r>
                  <a:endParaRPr kumimoji="0" lang="en-US" altLang="zh-CN" sz="1600" b="1" dirty="0">
                    <a:solidFill>
                      <a:schemeClr val="bg1"/>
                    </a:solidFill>
                    <a:ea typeface="等线" panose="02010600030101010101" pitchFamily="2" charset="-122"/>
                  </a:endParaRPr>
                </a:p>
              </p:txBody>
            </p:sp>
            <p:sp>
              <p:nvSpPr>
                <p:cNvPr id="31771" name="Text Box 70"/>
                <p:cNvSpPr txBox="1">
                  <a:spLocks noChangeArrowheads="1"/>
                </p:cNvSpPr>
                <p:nvPr/>
              </p:nvSpPr>
              <p:spPr bwMode="auto">
                <a:xfrm>
                  <a:off x="6660" y="2688"/>
                  <a:ext cx="540" cy="468"/>
                </a:xfrm>
                <a:prstGeom prst="rect">
                  <a:avLst/>
                </a:prstGeom>
                <a:solidFill>
                  <a:schemeClr val="accent1"/>
                </a:solidFill>
                <a:ln w="9525">
                  <a:solidFill>
                    <a:srgbClr val="000000"/>
                  </a:solidFill>
                  <a:miter lim="800000"/>
                </a:ln>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solidFill>
                        <a:schemeClr val="bg1"/>
                      </a:solidFill>
                      <a:ea typeface="等线" panose="02010600030101010101" pitchFamily="2" charset="-122"/>
                    </a:rPr>
                    <a:t>B</a:t>
                  </a:r>
                  <a:endParaRPr kumimoji="0" lang="en-US" altLang="zh-CN" sz="1600" b="1" dirty="0">
                    <a:solidFill>
                      <a:schemeClr val="bg1"/>
                    </a:solidFill>
                    <a:ea typeface="等线" panose="02010600030101010101" pitchFamily="2" charset="-122"/>
                  </a:endParaRPr>
                </a:p>
              </p:txBody>
            </p:sp>
          </p:grpSp>
          <p:sp>
            <p:nvSpPr>
              <p:cNvPr id="31754" name="Line 71"/>
              <p:cNvSpPr>
                <a:spLocks noChangeShapeType="1"/>
              </p:cNvSpPr>
              <p:nvPr/>
            </p:nvSpPr>
            <p:spPr bwMode="auto">
              <a:xfrm>
                <a:off x="5580" y="11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Line 72"/>
              <p:cNvSpPr>
                <a:spLocks noChangeShapeType="1"/>
              </p:cNvSpPr>
              <p:nvPr/>
            </p:nvSpPr>
            <p:spPr bwMode="auto">
              <a:xfrm>
                <a:off x="3420" y="11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6" name="Text Box 73"/>
              <p:cNvSpPr txBox="1">
                <a:spLocks noChangeArrowheads="1"/>
              </p:cNvSpPr>
              <p:nvPr/>
            </p:nvSpPr>
            <p:spPr bwMode="auto">
              <a:xfrm>
                <a:off x="3240" y="660"/>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1600" b="1" dirty="0">
                    <a:ea typeface="等线" panose="02010600030101010101" pitchFamily="2" charset="-122"/>
                  </a:rPr>
                  <a:t>   </a:t>
                </a:r>
                <a:r>
                  <a:rPr kumimoji="0" lang="zh-CN" altLang="en-US" sz="2000" b="1" dirty="0">
                    <a:ea typeface="等线" panose="02010600030101010101" pitchFamily="2" charset="-122"/>
                  </a:rPr>
                  <a:t> </a:t>
                </a:r>
                <a:r>
                  <a:rPr kumimoji="0" lang="en-US" altLang="zh-CN" sz="2000" b="1" dirty="0">
                    <a:ea typeface="等线" panose="02010600030101010101" pitchFamily="2" charset="-122"/>
                  </a:rPr>
                  <a:t>r</a:t>
                </a:r>
                <a:endParaRPr kumimoji="0" lang="en-US" altLang="zh-CN" sz="2000" b="1" dirty="0">
                  <a:ea typeface="等线" panose="02010600030101010101" pitchFamily="2" charset="-122"/>
                </a:endParaRPr>
              </a:p>
            </p:txBody>
          </p:sp>
          <p:sp>
            <p:nvSpPr>
              <p:cNvPr id="31757" name="Text Box 74"/>
              <p:cNvSpPr txBox="1">
                <a:spLocks noChangeArrowheads="1"/>
              </p:cNvSpPr>
              <p:nvPr/>
            </p:nvSpPr>
            <p:spPr bwMode="auto">
              <a:xfrm>
                <a:off x="5400" y="660"/>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zh-CN" altLang="en-US" sz="2400" b="1" dirty="0">
                    <a:ea typeface="等线" panose="02010600030101010101" pitchFamily="2" charset="-122"/>
                  </a:rPr>
                  <a:t>  </a:t>
                </a:r>
                <a:r>
                  <a:rPr kumimoji="0" lang="en-US" altLang="zh-CN" sz="2400" b="1" dirty="0">
                    <a:ea typeface="等线" panose="02010600030101010101" pitchFamily="2" charset="-122"/>
                  </a:rPr>
                  <a:t>s</a:t>
                </a:r>
                <a:endParaRPr kumimoji="0" lang="en-US" altLang="zh-CN" sz="2400" b="1" dirty="0">
                  <a:ea typeface="等线" panose="02010600030101010101" pitchFamily="2" charset="-122"/>
                </a:endParaRPr>
              </a:p>
            </p:txBody>
          </p:sp>
          <p:sp>
            <p:nvSpPr>
              <p:cNvPr id="31758" name="Text Box 75"/>
              <p:cNvSpPr txBox="1">
                <a:spLocks noChangeArrowheads="1"/>
              </p:cNvSpPr>
              <p:nvPr/>
            </p:nvSpPr>
            <p:spPr bwMode="auto">
              <a:xfrm>
                <a:off x="3960" y="348"/>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ea typeface="等线" panose="02010600030101010101" pitchFamily="2" charset="-122"/>
                  </a:rPr>
                  <a:t>a1</a:t>
                </a:r>
                <a:endParaRPr kumimoji="0" lang="en-US" altLang="zh-CN" sz="1600" b="1" dirty="0">
                  <a:ea typeface="等线" panose="02010600030101010101" pitchFamily="2" charset="-122"/>
                </a:endParaRPr>
              </a:p>
            </p:txBody>
          </p:sp>
          <p:sp>
            <p:nvSpPr>
              <p:cNvPr id="31759" name="Text Box 76"/>
              <p:cNvSpPr txBox="1">
                <a:spLocks noChangeArrowheads="1"/>
              </p:cNvSpPr>
              <p:nvPr/>
            </p:nvSpPr>
            <p:spPr bwMode="auto">
              <a:xfrm>
                <a:off x="4500" y="348"/>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ea typeface="等线" panose="02010600030101010101" pitchFamily="2" charset="-122"/>
                  </a:rPr>
                  <a:t>a2</a:t>
                </a:r>
                <a:endParaRPr kumimoji="0" lang="en-US" altLang="zh-CN" sz="1600" b="1" dirty="0">
                  <a:ea typeface="等线" panose="02010600030101010101" pitchFamily="2" charset="-122"/>
                </a:endParaRPr>
              </a:p>
            </p:txBody>
          </p:sp>
          <p:sp>
            <p:nvSpPr>
              <p:cNvPr id="31760" name="Text Box 77"/>
              <p:cNvSpPr txBox="1">
                <a:spLocks noChangeArrowheads="1"/>
              </p:cNvSpPr>
              <p:nvPr/>
            </p:nvSpPr>
            <p:spPr bwMode="auto">
              <a:xfrm>
                <a:off x="6120" y="348"/>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ea typeface="等线" panose="02010600030101010101" pitchFamily="2" charset="-122"/>
                  </a:rPr>
                  <a:t>a</a:t>
                </a:r>
                <a:r>
                  <a:rPr kumimoji="0" lang="en-US" altLang="zh-CN" sz="1000" dirty="0">
                    <a:ea typeface="等线" panose="02010600030101010101" pitchFamily="2" charset="-122"/>
                  </a:rPr>
                  <a:t>1</a:t>
                </a:r>
                <a:endParaRPr kumimoji="0" lang="en-US" altLang="zh-CN" sz="1000" dirty="0">
                  <a:ea typeface="等线" panose="02010600030101010101" pitchFamily="2" charset="-122"/>
                </a:endParaRPr>
              </a:p>
            </p:txBody>
          </p:sp>
          <p:sp>
            <p:nvSpPr>
              <p:cNvPr id="31761" name="Text Box 78"/>
              <p:cNvSpPr txBox="1">
                <a:spLocks noChangeArrowheads="1"/>
              </p:cNvSpPr>
              <p:nvPr/>
            </p:nvSpPr>
            <p:spPr bwMode="auto">
              <a:xfrm>
                <a:off x="6660" y="348"/>
                <a:ext cx="54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600" b="1" dirty="0">
                    <a:ea typeface="等线" panose="02010600030101010101" pitchFamily="2" charset="-122"/>
                  </a:rPr>
                  <a:t>a3</a:t>
                </a:r>
                <a:endParaRPr kumimoji="0" lang="en-US" altLang="zh-CN" sz="1600" b="1" dirty="0">
                  <a:ea typeface="等线" panose="02010600030101010101" pitchFamily="2" charset="-122"/>
                </a:endParaRPr>
              </a:p>
            </p:txBody>
          </p:sp>
        </p:grpSp>
        <p:sp>
          <p:nvSpPr>
            <p:cNvPr id="31749" name="Text Box 79"/>
            <p:cNvSpPr txBox="1">
              <a:spLocks noChangeArrowheads="1"/>
            </p:cNvSpPr>
            <p:nvPr/>
          </p:nvSpPr>
          <p:spPr bwMode="auto">
            <a:xfrm>
              <a:off x="3780" y="9084"/>
              <a:ext cx="468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ctr">
                <a:spcBef>
                  <a:spcPct val="0"/>
                </a:spcBef>
                <a:buClrTx/>
                <a:buFontTx/>
                <a:buNone/>
              </a:pPr>
              <a:r>
                <a:rPr kumimoji="0" lang="zh-CN" altLang="en-US" sz="1600" b="1" dirty="0">
                  <a:ea typeface="等线" panose="02010600030101010101" pitchFamily="2" charset="-122"/>
                </a:rPr>
                <a:t>       在归并连接中使用的已排序关系</a:t>
              </a:r>
              <a:endParaRPr kumimoji="0" lang="zh-CN" altLang="en-US" sz="1600" b="1" dirty="0">
                <a:ea typeface="等线" panose="02010600030101010101" pitchFamily="2" charset="-122"/>
              </a:endParaRPr>
            </a:p>
          </p:txBody>
        </p:sp>
        <p:sp>
          <p:nvSpPr>
            <p:cNvPr id="31750" name="Text Box 80"/>
            <p:cNvSpPr txBox="1">
              <a:spLocks noChangeArrowheads="1"/>
            </p:cNvSpPr>
            <p:nvPr/>
          </p:nvSpPr>
          <p:spPr bwMode="auto">
            <a:xfrm>
              <a:off x="4500" y="8772"/>
              <a:ext cx="36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000" dirty="0">
                  <a:ea typeface="等线" panose="02010600030101010101" pitchFamily="2" charset="-122"/>
                </a:rPr>
                <a:t>r</a:t>
              </a:r>
              <a:endParaRPr kumimoji="0" lang="en-US" altLang="zh-CN" sz="1000" dirty="0">
                <a:ea typeface="等线" panose="02010600030101010101" pitchFamily="2" charset="-122"/>
              </a:endParaRPr>
            </a:p>
          </p:txBody>
        </p:sp>
        <p:sp>
          <p:nvSpPr>
            <p:cNvPr id="31751" name="Text Box 81"/>
            <p:cNvSpPr txBox="1">
              <a:spLocks noChangeArrowheads="1"/>
            </p:cNvSpPr>
            <p:nvPr/>
          </p:nvSpPr>
          <p:spPr bwMode="auto">
            <a:xfrm>
              <a:off x="6660" y="7992"/>
              <a:ext cx="360" cy="4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Times New Roman" panose="02020603050405020304" pitchFamily="18" charset="0"/>
                  <a:ea typeface="宋体" pitchFamily="2" charset="-122"/>
                </a:defRPr>
              </a:lvl1pPr>
              <a:lvl2pPr marL="742950" indent="-285750" eaLnBrk="0" hangingPunct="0">
                <a:defRPr kumimoji="1" sz="3200">
                  <a:solidFill>
                    <a:schemeClr val="tx1"/>
                  </a:solidFill>
                  <a:latin typeface="Times New Roman" panose="02020603050405020304" pitchFamily="18" charset="0"/>
                  <a:ea typeface="宋体" pitchFamily="2" charset="-122"/>
                </a:defRPr>
              </a:lvl2pPr>
              <a:lvl3pPr marL="1143000" indent="-228600" eaLnBrk="0" hangingPunct="0">
                <a:defRPr kumimoji="1" sz="3200">
                  <a:solidFill>
                    <a:schemeClr val="tx1"/>
                  </a:solidFill>
                  <a:latin typeface="Times New Roman" panose="02020603050405020304" pitchFamily="18" charset="0"/>
                  <a:ea typeface="宋体" pitchFamily="2" charset="-122"/>
                </a:defRPr>
              </a:lvl3pPr>
              <a:lvl4pPr marL="1600200" indent="-228600" eaLnBrk="0" hangingPunct="0">
                <a:defRPr kumimoji="1" sz="3200">
                  <a:solidFill>
                    <a:schemeClr val="tx1"/>
                  </a:solidFill>
                  <a:latin typeface="Times New Roman" panose="02020603050405020304" pitchFamily="18" charset="0"/>
                  <a:ea typeface="宋体" pitchFamily="2" charset="-122"/>
                </a:defRPr>
              </a:lvl4pPr>
              <a:lvl5pPr marL="2057400" indent="-228600" eaLnBrk="0" hangingPunct="0">
                <a:defRPr kumimoji="1" sz="3200">
                  <a:solidFill>
                    <a:schemeClr val="tx1"/>
                  </a:solidFill>
                  <a:latin typeface="Times New Roman" panose="02020603050405020304" pitchFamily="18" charset="0"/>
                  <a:ea typeface="宋体" pitchFamily="2" charset="-122"/>
                </a:defRPr>
              </a:lvl5pPr>
              <a:lvl6pPr marL="25146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6pPr>
              <a:lvl7pPr marL="29718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7pPr>
              <a:lvl8pPr marL="34290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8pPr>
              <a:lvl9pPr marL="3886200" indent="-228600" eaLnBrk="0" fontAlgn="base" hangingPunct="0">
                <a:spcBef>
                  <a:spcPct val="20000"/>
                </a:spcBef>
                <a:spcAft>
                  <a:spcPct val="0"/>
                </a:spcAft>
                <a:buClr>
                  <a:srgbClr val="FF3300"/>
                </a:buClr>
                <a:buFont typeface="Wingdings" panose="05000000000000000000" pitchFamily="2" charset="2"/>
                <a:defRPr kumimoji="1" sz="3200">
                  <a:solidFill>
                    <a:schemeClr val="tx1"/>
                  </a:solidFill>
                  <a:latin typeface="Times New Roman" panose="02020603050405020304" pitchFamily="18" charset="0"/>
                  <a:ea typeface="宋体" pitchFamily="2" charset="-122"/>
                </a:defRPr>
              </a:lvl9pPr>
            </a:lstStyle>
            <a:p>
              <a:pPr algn="just">
                <a:spcBef>
                  <a:spcPct val="0"/>
                </a:spcBef>
                <a:buClrTx/>
                <a:buFontTx/>
                <a:buNone/>
              </a:pPr>
              <a:r>
                <a:rPr kumimoji="0" lang="en-US" altLang="zh-CN" sz="1000" dirty="0">
                  <a:solidFill>
                    <a:srgbClr val="3333CC"/>
                  </a:solidFill>
                  <a:ea typeface="等线" panose="02010600030101010101" pitchFamily="2" charset="-122"/>
                </a:rPr>
                <a:t>s</a:t>
              </a:r>
              <a:endParaRPr kumimoji="0" lang="en-US" altLang="zh-CN" sz="1000" dirty="0">
                <a:solidFill>
                  <a:srgbClr val="3333CC"/>
                </a:solidFill>
                <a:ea typeface="等线" panose="02010600030101010101" pitchFamily="2" charset="-122"/>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1424" y="620688"/>
            <a:ext cx="7772400" cy="609600"/>
          </a:xfrm>
        </p:spPr>
        <p:txBody>
          <a:bodyPr/>
          <a:lstStyle/>
          <a:p>
            <a:pPr eaLnBrk="1" hangingPunct="1"/>
            <a:r>
              <a:rPr lang="en-US" altLang="zh-CN" sz="3200" dirty="0"/>
              <a:t>8.2 </a:t>
            </a:r>
            <a:r>
              <a:rPr lang="zh-CN" altLang="en-US" sz="3200" dirty="0" smtClean="0"/>
              <a:t>基本运算</a:t>
            </a:r>
            <a:endParaRPr lang="zh-CN" altLang="en-US" sz="3200" dirty="0"/>
          </a:p>
        </p:txBody>
      </p:sp>
      <p:sp>
        <p:nvSpPr>
          <p:cNvPr id="30723" name="Rectangle 3"/>
          <p:cNvSpPr>
            <a:spLocks noGrp="1" noChangeArrowheads="1"/>
          </p:cNvSpPr>
          <p:nvPr>
            <p:ph idx="1"/>
          </p:nvPr>
        </p:nvSpPr>
        <p:spPr>
          <a:xfrm>
            <a:off x="1055440" y="1412776"/>
            <a:ext cx="8568952" cy="4419600"/>
          </a:xfrm>
        </p:spPr>
        <p:txBody>
          <a:bodyPr/>
          <a:lstStyle/>
          <a:p>
            <a:pPr eaLnBrk="1" hangingPunct="1">
              <a:lnSpc>
                <a:spcPct val="150000"/>
              </a:lnSpc>
              <a:buFont typeface="Wingdings" panose="05000000000000000000" pitchFamily="2" charset="2"/>
              <a:buChar char="Ø"/>
            </a:pPr>
            <a:r>
              <a:rPr lang="zh-CN" altLang="en-US" sz="2800" dirty="0"/>
              <a:t>3. 连接运算的</a:t>
            </a:r>
            <a:r>
              <a:rPr lang="zh-CN" altLang="en-US" sz="2800" dirty="0" smtClean="0"/>
              <a:t>实现</a:t>
            </a:r>
            <a:endParaRPr lang="zh-CN" altLang="en-US" sz="2000" dirty="0"/>
          </a:p>
          <a:p>
            <a:pPr lvl="1" eaLnBrk="1" hangingPunct="1">
              <a:lnSpc>
                <a:spcPct val="150000"/>
              </a:lnSpc>
              <a:buFont typeface="Wingdings" panose="05000000000000000000" pitchFamily="2" charset="2"/>
              <a:buChar char="Ø"/>
            </a:pPr>
            <a:r>
              <a:rPr lang="zh-CN" altLang="en-US" dirty="0">
                <a:latin typeface="等线" panose="02010600030101010101" pitchFamily="2" charset="-122"/>
              </a:rPr>
              <a:t>散列</a:t>
            </a:r>
            <a:r>
              <a:rPr lang="zh-CN" altLang="en-US" sz="2400" dirty="0" smtClean="0">
                <a:latin typeface="等线" panose="02010600030101010101" pitchFamily="2" charset="-122"/>
              </a:rPr>
              <a:t>连接</a:t>
            </a:r>
            <a:endParaRPr lang="zh-CN" altLang="en-US" sz="2400" dirty="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类似于排序归并连接，用于等值、自然连接</a:t>
            </a:r>
            <a:endParaRPr lang="en-US" altLang="zh-CN" sz="2400" dirty="0" smtClean="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用散列函数</a:t>
            </a:r>
            <a:r>
              <a:rPr lang="en-US" altLang="zh-CN" sz="2400" dirty="0" smtClean="0">
                <a:latin typeface="等线" panose="02010600030101010101" pitchFamily="2" charset="-122"/>
                <a:ea typeface="等线" panose="02010600030101010101" pitchFamily="2" charset="-122"/>
              </a:rPr>
              <a:t>h</a:t>
            </a:r>
            <a:r>
              <a:rPr lang="zh-CN" altLang="en-US" sz="2400" dirty="0" smtClean="0">
                <a:latin typeface="等线" panose="02010600030101010101" pitchFamily="2" charset="-122"/>
                <a:ea typeface="等线" panose="02010600030101010101" pitchFamily="2" charset="-122"/>
              </a:rPr>
              <a:t>划分两个关系的元组</a:t>
            </a:r>
            <a:endParaRPr lang="en-US" altLang="zh-CN" sz="2400" dirty="0" smtClean="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连接属性值相同，则散列值相同，位于“相同”的分区</a:t>
            </a:r>
            <a:endParaRPr lang="en-US" altLang="zh-CN" sz="2400" dirty="0" smtClean="0">
              <a:latin typeface="等线" panose="02010600030101010101" pitchFamily="2" charset="-122"/>
              <a:ea typeface="等线" panose="02010600030101010101" pitchFamily="2" charset="-122"/>
            </a:endParaRPr>
          </a:p>
          <a:p>
            <a:pPr lvl="2" algn="just" eaLnBrk="1" hangingPunct="1">
              <a:lnSpc>
                <a:spcPct val="150000"/>
              </a:lnSpc>
              <a:buFont typeface="Wingdings" panose="05000000000000000000" pitchFamily="2" charset="2"/>
              <a:buChar char="Ø"/>
            </a:pPr>
            <a:r>
              <a:rPr lang="zh-CN" altLang="en-US" sz="2400" dirty="0" smtClean="0">
                <a:latin typeface="等线" panose="02010600030101010101" pitchFamily="2" charset="-122"/>
                <a:ea typeface="等线" panose="02010600030101010101" pitchFamily="2" charset="-122"/>
              </a:rPr>
              <a:t>只需与同一个分区的元组比较</a:t>
            </a:r>
            <a:endParaRPr lang="zh-CN" altLang="en-US" sz="2400" dirty="0">
              <a:latin typeface="等线" panose="02010600030101010101" pitchFamily="2" charset="-122"/>
              <a:ea typeface="等线" panose="02010600030101010101" pitchFamily="2" charset="-122"/>
            </a:endParaRPr>
          </a:p>
          <a:p>
            <a:pPr eaLnBrk="1" hangingPunct="1"/>
            <a:endParaRPr lang="zh-CN" altLang="en-US"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1424" y="620688"/>
            <a:ext cx="7772400" cy="609600"/>
          </a:xfrm>
        </p:spPr>
        <p:txBody>
          <a:bodyPr/>
          <a:lstStyle/>
          <a:p>
            <a:pPr eaLnBrk="1" hangingPunct="1"/>
            <a:r>
              <a:rPr lang="en-US" altLang="zh-CN" sz="3200" dirty="0"/>
              <a:t>8.2 </a:t>
            </a:r>
            <a:r>
              <a:rPr lang="zh-CN" altLang="en-US" sz="3200" dirty="0"/>
              <a:t>基本运算实现举例(续)</a:t>
            </a:r>
            <a:endParaRPr lang="zh-CN" altLang="en-US" sz="3200" dirty="0"/>
          </a:p>
        </p:txBody>
      </p:sp>
      <p:pic>
        <p:nvPicPr>
          <p:cNvPr id="2" name="内容占位符 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81532" y="1493540"/>
            <a:ext cx="5633668" cy="5224584"/>
          </a:xfr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9535" y="1484784"/>
            <a:ext cx="8546827" cy="5028558"/>
          </a:xfrm>
        </p:spPr>
        <p:txBody>
          <a:bodyPr/>
          <a:lstStyle/>
          <a:p>
            <a:pPr marL="0" indent="0">
              <a:lnSpc>
                <a:spcPct val="150000"/>
              </a:lnSpc>
              <a:buNone/>
            </a:pPr>
            <a:r>
              <a:rPr lang="zh-CN" altLang="en-US" dirty="0"/>
              <a:t>        查询</a:t>
            </a:r>
            <a:r>
              <a:rPr lang="zh-CN" altLang="en-US" dirty="0" smtClean="0"/>
              <a:t>处理</a:t>
            </a:r>
            <a:r>
              <a:rPr lang="zh-CN" altLang="en-US" dirty="0"/>
              <a:t>模型定义系统如何执行一个查询计划，不同的任务负载对应不同的权衡结果。</a:t>
            </a:r>
            <a:endParaRPr lang="en-US" altLang="zh-CN" dirty="0"/>
          </a:p>
          <a:p>
            <a:pPr marL="363855" lvl="1" indent="-363855">
              <a:lnSpc>
                <a:spcPct val="150000"/>
              </a:lnSpc>
              <a:buFont typeface="Wingdings" panose="05000000000000000000" pitchFamily="2" charset="2"/>
              <a:buChar char="Ø"/>
            </a:pPr>
            <a:r>
              <a:rPr lang="zh-CN" altLang="en-US" dirty="0"/>
              <a:t>迭代模型</a:t>
            </a:r>
            <a:endParaRPr lang="en-US" altLang="zh-CN" dirty="0"/>
          </a:p>
          <a:p>
            <a:pPr marL="363855" lvl="1" indent="-363855">
              <a:lnSpc>
                <a:spcPct val="150000"/>
              </a:lnSpc>
              <a:buFont typeface="Wingdings" panose="05000000000000000000" pitchFamily="2" charset="2"/>
              <a:buChar char="Ø"/>
            </a:pPr>
            <a:r>
              <a:rPr lang="zh-CN" altLang="en-US" dirty="0"/>
              <a:t>物化模型</a:t>
            </a:r>
            <a:endParaRPr lang="en-US" altLang="zh-CN" dirty="0"/>
          </a:p>
          <a:p>
            <a:pPr marL="363855" lvl="1" indent="-363855">
              <a:lnSpc>
                <a:spcPct val="150000"/>
              </a:lnSpc>
              <a:buFont typeface="Wingdings" panose="05000000000000000000" pitchFamily="2" charset="2"/>
              <a:buChar char="Ø"/>
            </a:pPr>
            <a:r>
              <a:rPr lang="zh-CN" altLang="en-US" dirty="0"/>
              <a:t>向量</a:t>
            </a:r>
            <a:r>
              <a:rPr lang="en-US" altLang="zh-CN" dirty="0"/>
              <a:t>/</a:t>
            </a:r>
            <a:r>
              <a:rPr lang="zh-CN" altLang="en-US" dirty="0"/>
              <a:t>批量模型</a:t>
            </a:r>
            <a:endParaRPr lang="en-US" altLang="zh-CN" dirty="0"/>
          </a:p>
          <a:p>
            <a:pPr lvl="1"/>
            <a:endParaRPr lang="en-US" altLang="zh-CN" dirty="0"/>
          </a:p>
          <a:p>
            <a:pPr lvl="1"/>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847528" y="64721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 </a:t>
            </a:r>
            <a:r>
              <a:rPr kumimoji="0" lang="zh-CN" altLang="en-US" sz="3600" dirty="0">
                <a:solidFill>
                  <a:srgbClr val="04617B"/>
                </a:solidFill>
                <a:latin typeface="隶书" pitchFamily="49" charset="-122"/>
                <a:ea typeface="隶书" pitchFamily="49" charset="-122"/>
              </a:rPr>
              <a:t>查询处理模型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78290"/>
          </a:xfrm>
        </p:spPr>
        <p:txBody>
          <a:bodyPr/>
          <a:lstStyle/>
          <a:p>
            <a:r>
              <a:rPr lang="en-US" altLang="zh-CN" dirty="0"/>
              <a:t>1.1.4 </a:t>
            </a:r>
            <a:r>
              <a:rPr lang="zh-CN" altLang="en-US" dirty="0"/>
              <a:t>面向磁盘的</a:t>
            </a:r>
            <a:r>
              <a:rPr lang="en-US" altLang="zh-CN" dirty="0"/>
              <a:t>DBMS VS. OS</a:t>
            </a:r>
            <a:endParaRPr lang="en-US" altLang="zh-CN" dirty="0"/>
          </a:p>
        </p:txBody>
      </p:sp>
      <p:sp>
        <p:nvSpPr>
          <p:cNvPr id="3" name="内容占位符 2"/>
          <p:cNvSpPr>
            <a:spLocks noGrp="1"/>
          </p:cNvSpPr>
          <p:nvPr>
            <p:ph idx="1"/>
          </p:nvPr>
        </p:nvSpPr>
        <p:spPr>
          <a:xfrm>
            <a:off x="838200" y="1825625"/>
            <a:ext cx="5702300" cy="4351338"/>
          </a:xfrm>
        </p:spPr>
        <p:txBody>
          <a:bodyPr>
            <a:normAutofit/>
          </a:bodyPr>
          <a:lstStyle/>
          <a:p>
            <a:pPr marL="0" indent="0">
              <a:buNone/>
            </a:pPr>
            <a:r>
              <a:rPr lang="zh-CN" altLang="en-US" sz="2800" b="1" dirty="0"/>
              <a:t>上例中，能否使用操作系统替代</a:t>
            </a:r>
            <a:r>
              <a:rPr lang="en-US" altLang="zh-CN" sz="2800" b="1" dirty="0"/>
              <a:t>DBMS</a:t>
            </a:r>
            <a:r>
              <a:rPr lang="zh-CN" altLang="en-US" sz="2800" b="1" dirty="0"/>
              <a:t>？</a:t>
            </a:r>
            <a:endParaRPr lang="en-US" altLang="zh-CN" sz="2800" b="1" dirty="0"/>
          </a:p>
          <a:p>
            <a:r>
              <a:rPr lang="zh-CN" altLang="en-US" sz="2400" dirty="0"/>
              <a:t>一种常规思路是</a:t>
            </a:r>
            <a:r>
              <a:rPr lang="en-US" altLang="zh-CN" sz="2400" dirty="0"/>
              <a:t>MMAP</a:t>
            </a:r>
            <a:r>
              <a:rPr lang="zh-CN" altLang="en-US" sz="2400" dirty="0"/>
              <a:t>，</a:t>
            </a:r>
            <a:r>
              <a:rPr lang="en-US" altLang="zh-CN" sz="2400" dirty="0"/>
              <a:t>MMAP</a:t>
            </a:r>
            <a:r>
              <a:rPr lang="zh-CN" altLang="en-US" sz="2400" dirty="0"/>
              <a:t>将数据映射到进程地址空间，再建立进程的虚拟地址空间</a:t>
            </a:r>
            <a:r>
              <a:rPr lang="en-US" altLang="zh-CN" sz="2400" dirty="0"/>
              <a:t>Page</a:t>
            </a:r>
            <a:r>
              <a:rPr lang="zh-CN" altLang="en-US" sz="2400" dirty="0"/>
              <a:t>到物理内存中</a:t>
            </a:r>
            <a:r>
              <a:rPr lang="en-US" altLang="zh-CN" sz="2400" dirty="0"/>
              <a:t>Page</a:t>
            </a:r>
            <a:r>
              <a:rPr lang="zh-CN" altLang="en-US" sz="2400" dirty="0"/>
              <a:t>的映射。</a:t>
            </a:r>
            <a:endParaRPr lang="en-US" altLang="zh-CN" sz="2400" dirty="0"/>
          </a:p>
          <a:p>
            <a:r>
              <a:rPr lang="zh-CN" altLang="en-US" sz="2400" dirty="0"/>
              <a:t>如果是“读”操作，是可以胜任的，例如当出现“缺页”时，进程 “阻塞”，可能可接受</a:t>
            </a:r>
            <a:endParaRPr lang="zh-CN" altLang="en-US" sz="32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40500" y="1690688"/>
            <a:ext cx="5486136" cy="4938712"/>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29271" y="1338064"/>
            <a:ext cx="9548439" cy="5187280"/>
          </a:xfrm>
        </p:spPr>
        <p:txBody>
          <a:bodyPr>
            <a:normAutofit/>
          </a:bodyPr>
          <a:lstStyle/>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5.3.1 </a:t>
            </a:r>
            <a:r>
              <a:rPr lang="zh-CN" altLang="en-US" b="1" dirty="0">
                <a:latin typeface="微软雅黑" panose="020B0503020204020204" pitchFamily="34" charset="-122"/>
                <a:ea typeface="微软雅黑" panose="020B0503020204020204" pitchFamily="34" charset="-122"/>
              </a:rPr>
              <a:t>迭代</a:t>
            </a:r>
            <a:r>
              <a:rPr lang="zh-CN" altLang="en-US" b="1" dirty="0" smtClean="0">
                <a:latin typeface="微软雅黑" panose="020B0503020204020204" pitchFamily="34" charset="-122"/>
                <a:ea typeface="微软雅黑" panose="020B0503020204020204" pitchFamily="34" charset="-122"/>
              </a:rPr>
              <a:t>模型（</a:t>
            </a:r>
            <a:r>
              <a:rPr lang="en-US" altLang="zh-CN" b="1" dirty="0"/>
              <a:t>Iterator </a:t>
            </a:r>
            <a:r>
              <a:rPr lang="en-US" altLang="zh-CN" b="1" dirty="0" smtClean="0"/>
              <a:t>Model</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r>
              <a:rPr lang="zh-CN" altLang="en-US" dirty="0"/>
              <a:t>每个查询计划的算子执行一个</a:t>
            </a:r>
            <a:r>
              <a:rPr lang="en-US" altLang="zh-CN" dirty="0"/>
              <a:t>Next</a:t>
            </a:r>
            <a:r>
              <a:rPr lang="zh-CN" altLang="en-US" dirty="0"/>
              <a:t>函数。</a:t>
            </a:r>
            <a:endParaRPr lang="en-US" altLang="zh-CN" dirty="0"/>
          </a:p>
          <a:p>
            <a:pPr lvl="1">
              <a:lnSpc>
                <a:spcPct val="150000"/>
              </a:lnSpc>
              <a:buFont typeface="Wingdings" panose="05000000000000000000" pitchFamily="2" charset="2"/>
              <a:buChar char="Ø"/>
            </a:pPr>
            <a:r>
              <a:rPr lang="zh-CN" altLang="en-US" dirty="0"/>
              <a:t>每次调用</a:t>
            </a:r>
            <a:r>
              <a:rPr lang="en-US" altLang="zh-CN" dirty="0"/>
              <a:t>Next</a:t>
            </a:r>
            <a:r>
              <a:rPr lang="zh-CN" altLang="en-US" dirty="0"/>
              <a:t>得到一个元组，或者一个空值标记（</a:t>
            </a:r>
            <a:r>
              <a:rPr lang="en-US" altLang="zh-CN" dirty="0"/>
              <a:t>null marker</a:t>
            </a:r>
            <a:r>
              <a:rPr lang="zh-CN" altLang="en-US" dirty="0"/>
              <a:t>）。</a:t>
            </a:r>
            <a:endParaRPr lang="en-US" altLang="zh-CN" dirty="0"/>
          </a:p>
          <a:p>
            <a:pPr lvl="1">
              <a:lnSpc>
                <a:spcPct val="150000"/>
              </a:lnSpc>
              <a:buFont typeface="Wingdings" panose="05000000000000000000" pitchFamily="2" charset="2"/>
              <a:buChar char="Ø"/>
            </a:pPr>
            <a:r>
              <a:rPr lang="zh-CN" altLang="en-US" dirty="0"/>
              <a:t>算子通过循环调用它的子节点的</a:t>
            </a:r>
            <a:r>
              <a:rPr lang="en-US" altLang="zh-CN" dirty="0"/>
              <a:t>Next</a:t>
            </a:r>
            <a:r>
              <a:rPr lang="zh-CN" altLang="en-US" dirty="0"/>
              <a:t>函数用于获取元组进行，当处理完成后再通过</a:t>
            </a:r>
            <a:r>
              <a:rPr lang="en-US" altLang="zh-CN" dirty="0"/>
              <a:t>Next</a:t>
            </a:r>
            <a:r>
              <a:rPr lang="zh-CN" altLang="en-US" dirty="0"/>
              <a:t>函数获取下一个元处理组进行处理，直到得到一个</a:t>
            </a:r>
            <a:r>
              <a:rPr lang="en-US" altLang="zh-CN" dirty="0"/>
              <a:t>NULL Marker</a:t>
            </a:r>
            <a:endParaRPr lang="en-US" altLang="zh-CN" dirty="0"/>
          </a:p>
          <a:p>
            <a:pPr marL="0" lvl="1" indent="393700">
              <a:lnSpc>
                <a:spcPct val="150000"/>
              </a:lnSpc>
              <a:buNone/>
            </a:pPr>
            <a:r>
              <a:rPr lang="zh-CN" altLang="en-US" dirty="0"/>
              <a:t>获取磁盘数据代价太大，需要它在内存中做足够多的操作。</a:t>
            </a:r>
            <a:endParaRPr lang="en-US" altLang="zh-CN" dirty="0"/>
          </a:p>
          <a:p>
            <a:pPr marL="393700" lvl="1" indent="0">
              <a:lnSpc>
                <a:spcPct val="150000"/>
              </a:lnSpc>
              <a:buNone/>
            </a:pPr>
            <a:r>
              <a:rPr lang="zh-CN" altLang="en-US" dirty="0"/>
              <a:t>也称作</a:t>
            </a:r>
            <a:r>
              <a:rPr lang="zh-CN" altLang="en-US" dirty="0">
                <a:solidFill>
                  <a:srgbClr val="0070C0"/>
                </a:solidFill>
              </a:rPr>
              <a:t>火山</a:t>
            </a:r>
            <a:r>
              <a:rPr lang="zh-CN" altLang="en-US" dirty="0" smtClean="0">
                <a:solidFill>
                  <a:srgbClr val="0070C0"/>
                </a:solidFill>
              </a:rPr>
              <a:t>模型（</a:t>
            </a:r>
            <a:r>
              <a:rPr lang="en-US" altLang="zh-CN" dirty="0">
                <a:solidFill>
                  <a:srgbClr val="0070C0"/>
                </a:solidFill>
              </a:rPr>
              <a:t>Volcano Model</a:t>
            </a:r>
            <a:r>
              <a:rPr lang="zh-CN" altLang="en-US" dirty="0" smtClean="0">
                <a:solidFill>
                  <a:srgbClr val="0070C0"/>
                </a:solidFill>
              </a:rPr>
              <a:t>）</a:t>
            </a:r>
            <a:r>
              <a:rPr lang="en-US" altLang="zh-CN" dirty="0" smtClean="0">
                <a:solidFill>
                  <a:srgbClr val="0070C0"/>
                </a:solidFill>
              </a:rPr>
              <a:t>/</a:t>
            </a:r>
            <a:r>
              <a:rPr lang="zh-CN" altLang="en-US" dirty="0" smtClean="0">
                <a:solidFill>
                  <a:srgbClr val="0070C0"/>
                </a:solidFill>
              </a:rPr>
              <a:t>流水线（</a:t>
            </a:r>
            <a:r>
              <a:rPr lang="en-US" altLang="zh-CN" dirty="0">
                <a:solidFill>
                  <a:srgbClr val="0070C0"/>
                </a:solidFill>
              </a:rPr>
              <a:t>Pipeline Model</a:t>
            </a:r>
            <a:r>
              <a:rPr lang="zh-CN" altLang="en-US" dirty="0" smtClean="0">
                <a:solidFill>
                  <a:srgbClr val="0070C0"/>
                </a:solidFill>
              </a:rPr>
              <a:t>）</a:t>
            </a:r>
            <a:r>
              <a:rPr lang="zh-CN" altLang="en-US" dirty="0" smtClean="0"/>
              <a:t>模型</a:t>
            </a:r>
            <a:endParaRPr lang="en-US" altLang="zh-CN" dirty="0"/>
          </a:p>
          <a:p>
            <a:pPr lvl="1">
              <a:lnSpc>
                <a:spcPct val="150000"/>
              </a:lnSpc>
            </a:pPr>
            <a:endParaRPr lang="en-US" altLang="zh-CN" dirty="0"/>
          </a:p>
          <a:p>
            <a:pPr lvl="1">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2029272" y="548681"/>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 </a:t>
            </a:r>
            <a:r>
              <a:rPr kumimoji="0" lang="zh-CN" altLang="en-US" sz="3600" dirty="0">
                <a:solidFill>
                  <a:srgbClr val="04617B"/>
                </a:solidFill>
                <a:latin typeface="隶书" pitchFamily="49" charset="-122"/>
                <a:ea typeface="隶书" pitchFamily="49" charset="-122"/>
              </a:rPr>
              <a:t>查询处理模型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2180"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2181"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412777"/>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projection</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492898"/>
            <a:ext cx="3600400" cy="12961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t1 in </a:t>
            </a:r>
            <a:r>
              <a:rPr lang="en-US" altLang="zh-CN" sz="2000" b="1" dirty="0" err="1">
                <a:solidFill>
                  <a:srgbClr val="FF0000"/>
                </a:solidFill>
                <a:latin typeface="新宋体" panose="02010609030101010101" pitchFamily="49" charset="-122"/>
                <a:ea typeface="新宋体" panose="02010609030101010101" pitchFamily="49" charset="-122"/>
              </a:rPr>
              <a:t>left.next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err="1">
                <a:solidFill>
                  <a:srgbClr val="FF0000"/>
                </a:solidFill>
                <a:latin typeface="新宋体" panose="02010609030101010101" pitchFamily="49" charset="-122"/>
                <a:ea typeface="新宋体" panose="02010609030101010101" pitchFamily="49" charset="-122"/>
              </a:rPr>
              <a:t>buildHashTable</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b="1" dirty="0">
                <a:solidFill>
                  <a:prstClr val="black"/>
                </a:solidFill>
                <a:latin typeface="新宋体" panose="02010609030101010101" pitchFamily="49" charset="-122"/>
                <a:ea typeface="新宋体" panose="02010609030101010101" pitchFamily="49" charset="-122"/>
              </a:rPr>
              <a:t> </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t2 in </a:t>
            </a:r>
            <a:r>
              <a:rPr lang="en-US" altLang="zh-CN" sz="2000" b="1" dirty="0" err="1">
                <a:solidFill>
                  <a:srgbClr val="FF0000"/>
                </a:solidFill>
                <a:latin typeface="新宋体" panose="02010609030101010101" pitchFamily="49" charset="-122"/>
                <a:ea typeface="新宋体" panose="02010609030101010101" pitchFamily="49" charset="-122"/>
              </a:rPr>
              <a:t>right.next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Probe</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4" name="文本框 3"/>
          <p:cNvSpPr txBox="1"/>
          <p:nvPr/>
        </p:nvSpPr>
        <p:spPr>
          <a:xfrm>
            <a:off x="1487488" y="1547497"/>
            <a:ext cx="1259632" cy="369332"/>
          </a:xfrm>
          <a:prstGeom prst="rect">
            <a:avLst/>
          </a:prstGeom>
          <a:noFill/>
        </p:spPr>
        <p:txBody>
          <a:bodyPr wrap="square" rtlCol="0">
            <a:spAutoFit/>
          </a:bodyPr>
          <a:lstStyle/>
          <a:p>
            <a:r>
              <a:rPr lang="en-US" altLang="zh-CN" sz="1800" dirty="0">
                <a:solidFill>
                  <a:srgbClr val="FF0000"/>
                </a:solidFill>
              </a:rPr>
              <a:t>Next</a:t>
            </a:r>
            <a:r>
              <a:rPr lang="zh-CN" altLang="en-US" sz="1800" dirty="0">
                <a:solidFill>
                  <a:srgbClr val="FF0000"/>
                </a:solidFill>
              </a:rPr>
              <a:t>（）</a:t>
            </a:r>
            <a:endParaRPr lang="zh-CN" altLang="en-US" sz="1800" dirty="0">
              <a:solidFill>
                <a:srgbClr val="FF0000"/>
              </a:solidFill>
            </a:endParaRPr>
          </a:p>
        </p:txBody>
      </p:sp>
      <p:sp>
        <p:nvSpPr>
          <p:cNvPr id="27" name="文本框 26"/>
          <p:cNvSpPr txBox="1"/>
          <p:nvPr/>
        </p:nvSpPr>
        <p:spPr>
          <a:xfrm>
            <a:off x="1451992" y="2987660"/>
            <a:ext cx="1259632" cy="369332"/>
          </a:xfrm>
          <a:prstGeom prst="rect">
            <a:avLst/>
          </a:prstGeom>
          <a:noFill/>
        </p:spPr>
        <p:txBody>
          <a:bodyPr wrap="square" rtlCol="0">
            <a:spAutoFit/>
          </a:bodyPr>
          <a:lstStyle/>
          <a:p>
            <a:r>
              <a:rPr lang="en-US" altLang="zh-CN" sz="1800" dirty="0">
                <a:solidFill>
                  <a:srgbClr val="FF0000"/>
                </a:solidFill>
              </a:rPr>
              <a:t>Next</a:t>
            </a:r>
            <a:r>
              <a:rPr lang="zh-CN" altLang="en-US" sz="1800" dirty="0">
                <a:solidFill>
                  <a:srgbClr val="FF0000"/>
                </a:solidFill>
              </a:rPr>
              <a:t>（）</a:t>
            </a:r>
            <a:endParaRPr lang="zh-CN" altLang="en-US" sz="1800" dirty="0">
              <a:solidFill>
                <a:srgbClr val="FF0000"/>
              </a:solidFill>
            </a:endParaRPr>
          </a:p>
        </p:txBody>
      </p:sp>
      <p:sp>
        <p:nvSpPr>
          <p:cNvPr id="28" name="矩形 27"/>
          <p:cNvSpPr/>
          <p:nvPr/>
        </p:nvSpPr>
        <p:spPr bwMode="auto">
          <a:xfrm>
            <a:off x="3071110" y="4401785"/>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evalPred</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9" name="矩形 28"/>
          <p:cNvSpPr/>
          <p:nvPr/>
        </p:nvSpPr>
        <p:spPr bwMode="auto">
          <a:xfrm>
            <a:off x="5280836" y="5445225"/>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S:</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0" name="AutoShape 4"/>
          <p:cNvSpPr>
            <a:spLocks noChangeArrowheads="1"/>
          </p:cNvSpPr>
          <p:nvPr/>
        </p:nvSpPr>
        <p:spPr bwMode="auto">
          <a:xfrm rot="5400000">
            <a:off x="5210138" y="3519116"/>
            <a:ext cx="172856" cy="158709"/>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 name="矩形 30"/>
          <p:cNvSpPr/>
          <p:nvPr/>
        </p:nvSpPr>
        <p:spPr bwMode="auto">
          <a:xfrm>
            <a:off x="2616540" y="5445225"/>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R:</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2" name="文本框 31"/>
          <p:cNvSpPr txBox="1"/>
          <p:nvPr/>
        </p:nvSpPr>
        <p:spPr>
          <a:xfrm>
            <a:off x="1956048" y="4581128"/>
            <a:ext cx="1259632" cy="369332"/>
          </a:xfrm>
          <a:prstGeom prst="rect">
            <a:avLst/>
          </a:prstGeom>
          <a:noFill/>
        </p:spPr>
        <p:txBody>
          <a:bodyPr wrap="square" rtlCol="0">
            <a:spAutoFit/>
          </a:bodyPr>
          <a:lstStyle/>
          <a:p>
            <a:r>
              <a:rPr lang="en-US" altLang="zh-CN" sz="1800" dirty="0">
                <a:solidFill>
                  <a:srgbClr val="FF0000"/>
                </a:solidFill>
              </a:rPr>
              <a:t>Next</a:t>
            </a:r>
            <a:r>
              <a:rPr lang="zh-CN" altLang="en-US" sz="1800" dirty="0">
                <a:solidFill>
                  <a:srgbClr val="FF0000"/>
                </a:solidFill>
              </a:rPr>
              <a:t>（）</a:t>
            </a:r>
            <a:endParaRPr lang="zh-CN" altLang="en-US" sz="1800" dirty="0">
              <a:solidFill>
                <a:srgbClr val="FF0000"/>
              </a:solidFill>
            </a:endParaRPr>
          </a:p>
        </p:txBody>
      </p:sp>
      <p:sp>
        <p:nvSpPr>
          <p:cNvPr id="33" name="文本框 32"/>
          <p:cNvSpPr txBox="1"/>
          <p:nvPr/>
        </p:nvSpPr>
        <p:spPr>
          <a:xfrm>
            <a:off x="1604392" y="5651956"/>
            <a:ext cx="1259632" cy="369332"/>
          </a:xfrm>
          <a:prstGeom prst="rect">
            <a:avLst/>
          </a:prstGeom>
          <a:noFill/>
        </p:spPr>
        <p:txBody>
          <a:bodyPr wrap="square" rtlCol="0">
            <a:spAutoFit/>
          </a:bodyPr>
          <a:lstStyle/>
          <a:p>
            <a:r>
              <a:rPr lang="en-US" altLang="zh-CN" sz="1800" dirty="0">
                <a:solidFill>
                  <a:srgbClr val="FF0000"/>
                </a:solidFill>
              </a:rPr>
              <a:t>Next</a:t>
            </a:r>
            <a:r>
              <a:rPr lang="zh-CN" altLang="en-US" sz="1800" dirty="0">
                <a:solidFill>
                  <a:srgbClr val="FF0000"/>
                </a:solidFill>
              </a:rPr>
              <a:t>（）</a:t>
            </a:r>
            <a:endParaRPr lang="zh-CN" altLang="en-US" sz="1800" dirty="0">
              <a:solidFill>
                <a:srgbClr val="FF0000"/>
              </a:solidFill>
            </a:endParaRPr>
          </a:p>
        </p:txBody>
      </p:sp>
      <p:sp>
        <p:nvSpPr>
          <p:cNvPr id="34" name="文本框 33"/>
          <p:cNvSpPr txBox="1"/>
          <p:nvPr/>
        </p:nvSpPr>
        <p:spPr>
          <a:xfrm>
            <a:off x="4260304" y="5589240"/>
            <a:ext cx="1259632" cy="369332"/>
          </a:xfrm>
          <a:prstGeom prst="rect">
            <a:avLst/>
          </a:prstGeom>
          <a:noFill/>
        </p:spPr>
        <p:txBody>
          <a:bodyPr wrap="square" rtlCol="0">
            <a:spAutoFit/>
          </a:bodyPr>
          <a:lstStyle/>
          <a:p>
            <a:r>
              <a:rPr lang="en-US" altLang="zh-CN" sz="1800" dirty="0">
                <a:solidFill>
                  <a:srgbClr val="FF0000"/>
                </a:solidFill>
              </a:rPr>
              <a:t>Next</a:t>
            </a:r>
            <a:r>
              <a:rPr lang="zh-CN" altLang="en-US" sz="1800" dirty="0">
                <a:solidFill>
                  <a:srgbClr val="FF0000"/>
                </a:solidFill>
              </a:rPr>
              <a:t>（）</a:t>
            </a:r>
            <a:endParaRPr lang="zh-CN" altLang="en-US" sz="1800" dirty="0">
              <a:solidFill>
                <a:srgbClr val="FF0000"/>
              </a:solidFill>
            </a:endParaRPr>
          </a:p>
        </p:txBody>
      </p:sp>
      <p:cxnSp>
        <p:nvCxnSpPr>
          <p:cNvPr id="11" name="直接箭头连接符 10"/>
          <p:cNvCxnSpPr/>
          <p:nvPr/>
        </p:nvCxnSpPr>
        <p:spPr bwMode="auto">
          <a:xfrm flipH="1" flipV="1">
            <a:off x="6096000" y="1916830"/>
            <a:ext cx="1872208" cy="1768069"/>
          </a:xfrm>
          <a:prstGeom prst="straightConnector1">
            <a:avLst/>
          </a:prstGeom>
          <a:solidFill>
            <a:schemeClr val="bg1"/>
          </a:solidFill>
          <a:ln w="34925" cap="flat" cmpd="sng" algn="ctr">
            <a:solidFill>
              <a:schemeClr val="tx1"/>
            </a:solidFill>
            <a:prstDash val="dash"/>
            <a:round/>
            <a:headEnd type="none" w="med" len="med"/>
            <a:tailEnd type="triangle"/>
          </a:ln>
          <a:effectLst/>
        </p:spPr>
      </p:cxnSp>
      <p:cxnSp>
        <p:nvCxnSpPr>
          <p:cNvPr id="35" name="直接箭头连接符 34"/>
          <p:cNvCxnSpPr>
            <a:endCxn id="26" idx="3"/>
          </p:cNvCxnSpPr>
          <p:nvPr/>
        </p:nvCxnSpPr>
        <p:spPr bwMode="auto">
          <a:xfrm flipH="1" flipV="1">
            <a:off x="6096000" y="3140969"/>
            <a:ext cx="1872208" cy="1192006"/>
          </a:xfrm>
          <a:prstGeom prst="straightConnector1">
            <a:avLst/>
          </a:prstGeom>
          <a:solidFill>
            <a:schemeClr val="bg1"/>
          </a:solidFill>
          <a:ln w="34925" cap="flat" cmpd="sng" algn="ctr">
            <a:solidFill>
              <a:schemeClr val="tx1"/>
            </a:solidFill>
            <a:prstDash val="dash"/>
            <a:round/>
            <a:headEnd type="none" w="med" len="med"/>
            <a:tailEnd type="triangle"/>
          </a:ln>
          <a:effectLst/>
        </p:spPr>
      </p:cxnSp>
      <p:cxnSp>
        <p:nvCxnSpPr>
          <p:cNvPr id="36" name="直接箭头连接符 35"/>
          <p:cNvCxnSpPr>
            <a:endCxn id="28" idx="3"/>
          </p:cNvCxnSpPr>
          <p:nvPr/>
        </p:nvCxnSpPr>
        <p:spPr bwMode="auto">
          <a:xfrm flipH="1" flipV="1">
            <a:off x="6671510" y="4761824"/>
            <a:ext cx="1703966" cy="293338"/>
          </a:xfrm>
          <a:prstGeom prst="straightConnector1">
            <a:avLst/>
          </a:prstGeom>
          <a:solidFill>
            <a:schemeClr val="bg1"/>
          </a:solidFill>
          <a:ln w="34925" cap="flat" cmpd="sng" algn="ctr">
            <a:solidFill>
              <a:schemeClr val="tx1"/>
            </a:solidFill>
            <a:prstDash val="dash"/>
            <a:round/>
            <a:headEnd type="none" w="med" len="med"/>
            <a:tailEnd type="triangle"/>
          </a:ln>
          <a:effectLst/>
        </p:spPr>
      </p:cxnSp>
      <p:cxnSp>
        <p:nvCxnSpPr>
          <p:cNvPr id="37" name="直接箭头连接符 36"/>
          <p:cNvCxnSpPr>
            <a:endCxn id="29" idx="3"/>
          </p:cNvCxnSpPr>
          <p:nvPr/>
        </p:nvCxnSpPr>
        <p:spPr bwMode="auto">
          <a:xfrm flipH="1">
            <a:off x="6816080" y="5805264"/>
            <a:ext cx="1944216" cy="0"/>
          </a:xfrm>
          <a:prstGeom prst="straightConnector1">
            <a:avLst/>
          </a:prstGeom>
          <a:solidFill>
            <a:schemeClr val="bg1"/>
          </a:solidFill>
          <a:ln w="34925" cap="flat" cmpd="sng" algn="ctr">
            <a:solidFill>
              <a:schemeClr val="tx1"/>
            </a:solidFill>
            <a:prstDash val="dash"/>
            <a:round/>
            <a:headEnd type="none" w="med" len="med"/>
            <a:tailEnd type="triangle"/>
          </a:ln>
          <a:effectLst/>
        </p:spPr>
      </p:cxnSp>
      <p:cxnSp>
        <p:nvCxnSpPr>
          <p:cNvPr id="39" name="连接符: 肘形 38"/>
          <p:cNvCxnSpPr>
            <a:endCxn id="31" idx="2"/>
          </p:cNvCxnSpPr>
          <p:nvPr/>
        </p:nvCxnSpPr>
        <p:spPr bwMode="auto">
          <a:xfrm rot="10800000" flipV="1">
            <a:off x="3384162" y="5301208"/>
            <a:ext cx="4224006" cy="864095"/>
          </a:xfrm>
          <a:prstGeom prst="bentConnector4">
            <a:avLst>
              <a:gd name="adj1" fmla="val -120"/>
              <a:gd name="adj2" fmla="val 161202"/>
            </a:avLst>
          </a:prstGeom>
          <a:solidFill>
            <a:schemeClr val="bg1"/>
          </a:solidFill>
          <a:ln w="34925" cap="flat" cmpd="sng" algn="ctr">
            <a:solidFill>
              <a:schemeClr val="tx1"/>
            </a:solidFill>
            <a:prstDash val="dash"/>
            <a:round/>
            <a:headEnd type="none" w="med" len="med"/>
            <a:tailEnd type="triangle"/>
          </a:ln>
          <a:effectLst/>
        </p:spPr>
      </p:cxnSp>
      <p:sp>
        <p:nvSpPr>
          <p:cNvPr id="43" name="Text Box 4"/>
          <p:cNvSpPr txBox="1">
            <a:spLocks noChangeArrowheads="1"/>
          </p:cNvSpPr>
          <p:nvPr/>
        </p:nvSpPr>
        <p:spPr bwMode="auto">
          <a:xfrm>
            <a:off x="1862336" y="49607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5.3.1 </a:t>
            </a:r>
            <a:r>
              <a:rPr kumimoji="0" lang="zh-CN" altLang="en-US" sz="3600" dirty="0">
                <a:solidFill>
                  <a:srgbClr val="04617B"/>
                </a:solidFill>
                <a:latin typeface="隶书" pitchFamily="49" charset="-122"/>
                <a:ea typeface="隶书" pitchFamily="49" charset="-122"/>
              </a:rPr>
              <a:t>迭代模型</a:t>
            </a:r>
            <a:endParaRPr kumimoji="0" lang="zh-CN" altLang="en-US" sz="3600" dirty="0">
              <a:solidFill>
                <a:srgbClr val="04617B"/>
              </a:solidFill>
              <a:latin typeface="隶书" pitchFamily="49" charset="-122"/>
              <a:ea typeface="隶书" pitchFamily="49" charset="-122"/>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3204"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3205"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412777"/>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projection</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492898"/>
            <a:ext cx="3600400" cy="12961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t1 in </a:t>
            </a:r>
            <a:r>
              <a:rPr lang="en-US" altLang="zh-CN" sz="2000" b="1" dirty="0" err="1">
                <a:solidFill>
                  <a:srgbClr val="FF0000"/>
                </a:solidFill>
                <a:latin typeface="新宋体" panose="02010609030101010101" pitchFamily="49" charset="-122"/>
                <a:ea typeface="新宋体" panose="02010609030101010101" pitchFamily="49" charset="-122"/>
              </a:rPr>
              <a:t>left.next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err="1">
                <a:solidFill>
                  <a:srgbClr val="FF0000"/>
                </a:solidFill>
                <a:latin typeface="新宋体" panose="02010609030101010101" pitchFamily="49" charset="-122"/>
                <a:ea typeface="新宋体" panose="02010609030101010101" pitchFamily="49" charset="-122"/>
              </a:rPr>
              <a:t>buildHashTable</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b="1" dirty="0">
                <a:solidFill>
                  <a:prstClr val="black"/>
                </a:solidFill>
                <a:latin typeface="新宋体" panose="02010609030101010101" pitchFamily="49" charset="-122"/>
                <a:ea typeface="新宋体" panose="02010609030101010101" pitchFamily="49" charset="-122"/>
              </a:rPr>
              <a:t> </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t2 in </a:t>
            </a:r>
            <a:r>
              <a:rPr lang="en-US" altLang="zh-CN" sz="2000" b="1" dirty="0" err="1">
                <a:solidFill>
                  <a:srgbClr val="FF0000"/>
                </a:solidFill>
                <a:latin typeface="新宋体" panose="02010609030101010101" pitchFamily="49" charset="-122"/>
                <a:ea typeface="新宋体" panose="02010609030101010101" pitchFamily="49" charset="-122"/>
              </a:rPr>
              <a:t>right.next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Probe</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324800" y="4115105"/>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evalPred</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9" name="矩形 28"/>
          <p:cNvSpPr/>
          <p:nvPr/>
        </p:nvSpPr>
        <p:spPr bwMode="auto">
          <a:xfrm>
            <a:off x="5280836" y="5445225"/>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S:</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0" name="AutoShape 4"/>
          <p:cNvSpPr>
            <a:spLocks noChangeArrowheads="1"/>
          </p:cNvSpPr>
          <p:nvPr/>
        </p:nvSpPr>
        <p:spPr bwMode="auto">
          <a:xfrm rot="5400000">
            <a:off x="5210138" y="3519116"/>
            <a:ext cx="172856" cy="158709"/>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 name="矩形 30"/>
          <p:cNvSpPr/>
          <p:nvPr/>
        </p:nvSpPr>
        <p:spPr bwMode="auto">
          <a:xfrm>
            <a:off x="2412420" y="5532773"/>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R:</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cxnSp>
        <p:nvCxnSpPr>
          <p:cNvPr id="3" name="连接符: 曲线 2"/>
          <p:cNvCxnSpPr/>
          <p:nvPr/>
        </p:nvCxnSpPr>
        <p:spPr bwMode="auto">
          <a:xfrm rot="16200000" flipH="1">
            <a:off x="4079779" y="1988843"/>
            <a:ext cx="720079" cy="288029"/>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40" name="连接符: 曲线 39"/>
          <p:cNvCxnSpPr/>
          <p:nvPr/>
        </p:nvCxnSpPr>
        <p:spPr bwMode="auto">
          <a:xfrm rot="5400000">
            <a:off x="1972076" y="3298279"/>
            <a:ext cx="2786234" cy="1607527"/>
          </a:xfrm>
          <a:prstGeom prst="curvedConnector3">
            <a:avLst>
              <a:gd name="adj1" fmla="val 2976"/>
            </a:avLst>
          </a:prstGeom>
          <a:solidFill>
            <a:schemeClr val="bg1"/>
          </a:solidFill>
          <a:ln w="41275" cap="flat" cmpd="sng" algn="ctr">
            <a:solidFill>
              <a:schemeClr val="tx1"/>
            </a:solidFill>
            <a:prstDash val="solid"/>
            <a:round/>
            <a:headEnd type="none" w="med" len="med"/>
            <a:tailEnd type="triangle"/>
          </a:ln>
          <a:effectLst/>
        </p:spPr>
      </p:cxnSp>
      <p:cxnSp>
        <p:nvCxnSpPr>
          <p:cNvPr id="53" name="连接符: 曲线 52"/>
          <p:cNvCxnSpPr/>
          <p:nvPr/>
        </p:nvCxnSpPr>
        <p:spPr bwMode="auto">
          <a:xfrm flipV="1">
            <a:off x="3904273" y="2951136"/>
            <a:ext cx="1567608" cy="2971952"/>
          </a:xfrm>
          <a:prstGeom prst="curvedConnector2">
            <a:avLst/>
          </a:prstGeom>
          <a:solidFill>
            <a:schemeClr val="bg1"/>
          </a:solidFill>
          <a:ln w="41275" cap="flat" cmpd="sng" algn="ctr">
            <a:solidFill>
              <a:schemeClr val="tx1"/>
            </a:solidFill>
            <a:prstDash val="solid"/>
            <a:round/>
            <a:headEnd type="none" w="med" len="med"/>
            <a:tailEnd type="triangle"/>
          </a:ln>
          <a:effectLst/>
        </p:spPr>
      </p:cxnSp>
      <p:sp>
        <p:nvSpPr>
          <p:cNvPr id="62" name="对话气泡: 圆角矩形 61"/>
          <p:cNvSpPr/>
          <p:nvPr/>
        </p:nvSpPr>
        <p:spPr bwMode="auto">
          <a:xfrm>
            <a:off x="3095489" y="4905840"/>
            <a:ext cx="1395122" cy="395368"/>
          </a:xfrm>
          <a:prstGeom prst="wedgeRoundRectCallout">
            <a:avLst>
              <a:gd name="adj1" fmla="val 48358"/>
              <a:gd name="adj2" fmla="val 141548"/>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dirty="0">
                <a:solidFill>
                  <a:prstClr val="black"/>
                </a:solidFill>
              </a:rPr>
              <a:t>单一元组</a:t>
            </a:r>
            <a:endParaRPr lang="zh-CN" altLang="en-US" b="1" dirty="0">
              <a:solidFill>
                <a:prstClr val="black"/>
              </a:solidFill>
              <a:latin typeface="Tahoma" panose="020B0604030504040204" pitchFamily="34" charset="0"/>
            </a:endParaRPr>
          </a:p>
        </p:txBody>
      </p:sp>
      <p:sp>
        <p:nvSpPr>
          <p:cNvPr id="65" name="椭圆 64"/>
          <p:cNvSpPr/>
          <p:nvPr/>
        </p:nvSpPr>
        <p:spPr bwMode="auto">
          <a:xfrm>
            <a:off x="1853281" y="162880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1</a:t>
            </a:r>
            <a:endParaRPr lang="zh-CN" altLang="en-US" b="1" dirty="0">
              <a:solidFill>
                <a:prstClr val="white"/>
              </a:solidFill>
              <a:latin typeface="Tahoma" panose="020B0604030504040204" pitchFamily="34" charset="0"/>
            </a:endParaRPr>
          </a:p>
        </p:txBody>
      </p:sp>
      <p:sp>
        <p:nvSpPr>
          <p:cNvPr id="66" name="椭圆 65"/>
          <p:cNvSpPr/>
          <p:nvPr/>
        </p:nvSpPr>
        <p:spPr bwMode="auto">
          <a:xfrm>
            <a:off x="1775521" y="2852936"/>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2</a:t>
            </a:r>
            <a:endParaRPr lang="zh-CN" altLang="en-US" b="1" dirty="0">
              <a:solidFill>
                <a:prstClr val="white"/>
              </a:solidFill>
              <a:latin typeface="Tahoma" panose="020B0604030504040204" pitchFamily="34" charset="0"/>
            </a:endParaRPr>
          </a:p>
        </p:txBody>
      </p:sp>
      <p:sp>
        <p:nvSpPr>
          <p:cNvPr id="76" name="椭圆 75"/>
          <p:cNvSpPr/>
          <p:nvPr/>
        </p:nvSpPr>
        <p:spPr bwMode="auto">
          <a:xfrm>
            <a:off x="1775521" y="5661248"/>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3</a:t>
            </a:r>
            <a:endParaRPr lang="zh-CN" altLang="en-US" b="1" dirty="0">
              <a:solidFill>
                <a:prstClr val="white"/>
              </a:solidFill>
              <a:latin typeface="Tahoma" panose="020B0604030504040204" pitchFamily="34" charset="0"/>
            </a:endParaRPr>
          </a:p>
        </p:txBody>
      </p:sp>
      <p:sp>
        <p:nvSpPr>
          <p:cNvPr id="78" name="Text Box 4"/>
          <p:cNvSpPr txBox="1">
            <a:spLocks noChangeArrowheads="1"/>
          </p:cNvSpPr>
          <p:nvPr/>
        </p:nvSpPr>
        <p:spPr bwMode="auto">
          <a:xfrm>
            <a:off x="1853280" y="458527"/>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5.3.1 </a:t>
            </a:r>
            <a:r>
              <a:rPr kumimoji="0" lang="zh-CN" altLang="en-US" sz="3600" dirty="0">
                <a:solidFill>
                  <a:srgbClr val="04617B"/>
                </a:solidFill>
                <a:latin typeface="隶书" pitchFamily="49" charset="-122"/>
                <a:ea typeface="隶书" pitchFamily="49" charset="-122"/>
              </a:rPr>
              <a:t>迭代模型</a:t>
            </a:r>
            <a:endParaRPr kumimoji="0" lang="zh-CN" altLang="en-US" sz="3600" dirty="0">
              <a:solidFill>
                <a:srgbClr val="04617B"/>
              </a:solidFill>
              <a:latin typeface="隶书" pitchFamily="49" charset="-122"/>
              <a:ea typeface="隶书" pitchFamily="49" charset="-122"/>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582372"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8329356"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760296"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688288"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9172872"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989912"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9286056"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9222432"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8565976" y="3429000"/>
          <a:ext cx="304800" cy="342900"/>
        </p:xfrm>
        <a:graphic>
          <a:graphicData uri="http://schemas.openxmlformats.org/presentationml/2006/ole">
            <mc:AlternateContent xmlns:mc="http://schemas.openxmlformats.org/markup-compatibility/2006">
              <mc:Choice xmlns:v="urn:schemas-microsoft-com:vml" Requires="v">
                <p:oleObj spid="_x0000_s4228"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976"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997652" y="5078958"/>
          <a:ext cx="266700" cy="222250"/>
        </p:xfrm>
        <a:graphic>
          <a:graphicData uri="http://schemas.openxmlformats.org/presentationml/2006/ole">
            <mc:AlternateContent xmlns:mc="http://schemas.openxmlformats.org/markup-compatibility/2006">
              <mc:Choice xmlns:v="urn:schemas-microsoft-com:vml" Requires="v">
                <p:oleObj spid="_x0000_s4229"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652"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976320"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862392"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608168"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412777"/>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projection</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492898"/>
            <a:ext cx="3600400" cy="12961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t1 in </a:t>
            </a:r>
            <a:r>
              <a:rPr lang="en-US" altLang="zh-CN" sz="2000" b="1" dirty="0" err="1">
                <a:solidFill>
                  <a:srgbClr val="FF0000"/>
                </a:solidFill>
                <a:latin typeface="新宋体" panose="02010609030101010101" pitchFamily="49" charset="-122"/>
                <a:ea typeface="新宋体" panose="02010609030101010101" pitchFamily="49" charset="-122"/>
              </a:rPr>
              <a:t>left.next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err="1">
                <a:solidFill>
                  <a:srgbClr val="FF0000"/>
                </a:solidFill>
                <a:latin typeface="新宋体" panose="02010609030101010101" pitchFamily="49" charset="-122"/>
                <a:ea typeface="新宋体" panose="02010609030101010101" pitchFamily="49" charset="-122"/>
              </a:rPr>
              <a:t>buildHashTable</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b="1" dirty="0">
                <a:solidFill>
                  <a:prstClr val="black"/>
                </a:solidFill>
                <a:latin typeface="新宋体" panose="02010609030101010101" pitchFamily="49" charset="-122"/>
                <a:ea typeface="新宋体" panose="02010609030101010101" pitchFamily="49" charset="-122"/>
              </a:rPr>
              <a:t> </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t2 in </a:t>
            </a:r>
            <a:r>
              <a:rPr lang="en-US" altLang="zh-CN" sz="2000" b="1" dirty="0" err="1">
                <a:solidFill>
                  <a:srgbClr val="FF0000"/>
                </a:solidFill>
                <a:latin typeface="新宋体" panose="02010609030101010101" pitchFamily="49" charset="-122"/>
                <a:ea typeface="新宋体" panose="02010609030101010101" pitchFamily="49" charset="-122"/>
              </a:rPr>
              <a:t>right.next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Probe</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dirty="0">
                <a:solidFill>
                  <a:prstClr val="black"/>
                </a:solidFill>
                <a:latin typeface="Arial Unicode MS" panose="020B0604020202020204" charset="-122"/>
                <a:ea typeface="Arial Unicode MS" panose="020B0604020202020204" charset="-122"/>
                <a:cs typeface="Arial Unicode MS" panose="020B0604020202020204" charset="-122"/>
              </a:rPr>
              <a:t> ⋈</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324800" y="4115105"/>
            <a:ext cx="3600400"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evalPred</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dirty="0">
                <a:solidFill>
                  <a:srgbClr val="FF0000"/>
                </a:solidFill>
                <a:latin typeface="新宋体" panose="02010609030101010101" pitchFamily="49" charset="-122"/>
                <a:ea typeface="新宋体" panose="02010609030101010101" pitchFamily="49" charset="-122"/>
              </a:rPr>
              <a:t> 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9" name="矩形 28"/>
          <p:cNvSpPr/>
          <p:nvPr/>
        </p:nvSpPr>
        <p:spPr bwMode="auto">
          <a:xfrm>
            <a:off x="5280836" y="5445225"/>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S:</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1" name="矩形 30"/>
          <p:cNvSpPr/>
          <p:nvPr/>
        </p:nvSpPr>
        <p:spPr bwMode="auto">
          <a:xfrm>
            <a:off x="2412420" y="5532773"/>
            <a:ext cx="1535244" cy="72007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R:</a:t>
            </a:r>
            <a:endParaRPr lang="en-US" altLang="zh-CN" sz="2000" b="1" dirty="0">
              <a:solidFill>
                <a:prstClr val="black"/>
              </a:solidFill>
              <a:latin typeface="新宋体" panose="02010609030101010101" pitchFamily="49" charset="-122"/>
              <a:ea typeface="新宋体" panose="02010609030101010101" pitchFamily="49" charset="-122"/>
            </a:endParaRPr>
          </a:p>
          <a:p>
            <a:pPr algn="ct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65" name="椭圆 64"/>
          <p:cNvSpPr/>
          <p:nvPr/>
        </p:nvSpPr>
        <p:spPr bwMode="auto">
          <a:xfrm>
            <a:off x="1853281" y="162880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1</a:t>
            </a:r>
            <a:endParaRPr lang="zh-CN" altLang="en-US" b="1" dirty="0">
              <a:solidFill>
                <a:prstClr val="white"/>
              </a:solidFill>
              <a:latin typeface="Tahoma" panose="020B0604030504040204" pitchFamily="34" charset="0"/>
            </a:endParaRPr>
          </a:p>
        </p:txBody>
      </p:sp>
      <p:sp>
        <p:nvSpPr>
          <p:cNvPr id="66" name="椭圆 65"/>
          <p:cNvSpPr/>
          <p:nvPr/>
        </p:nvSpPr>
        <p:spPr bwMode="auto">
          <a:xfrm>
            <a:off x="1775521" y="2852936"/>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2</a:t>
            </a:r>
            <a:endParaRPr lang="zh-CN" altLang="en-US" b="1" dirty="0">
              <a:solidFill>
                <a:prstClr val="white"/>
              </a:solidFill>
              <a:latin typeface="Tahoma" panose="020B0604030504040204" pitchFamily="34" charset="0"/>
            </a:endParaRPr>
          </a:p>
        </p:txBody>
      </p:sp>
      <p:sp>
        <p:nvSpPr>
          <p:cNvPr id="76" name="椭圆 75"/>
          <p:cNvSpPr/>
          <p:nvPr/>
        </p:nvSpPr>
        <p:spPr bwMode="auto">
          <a:xfrm>
            <a:off x="1775521" y="5661248"/>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3</a:t>
            </a:r>
            <a:endParaRPr lang="zh-CN" altLang="en-US" b="1" dirty="0">
              <a:solidFill>
                <a:prstClr val="white"/>
              </a:solidFill>
              <a:latin typeface="Tahoma" panose="020B0604030504040204" pitchFamily="34" charset="0"/>
            </a:endParaRPr>
          </a:p>
        </p:txBody>
      </p:sp>
      <p:sp>
        <p:nvSpPr>
          <p:cNvPr id="32" name="椭圆 31"/>
          <p:cNvSpPr/>
          <p:nvPr/>
        </p:nvSpPr>
        <p:spPr bwMode="auto">
          <a:xfrm>
            <a:off x="7032105" y="4293096"/>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4</a:t>
            </a:r>
            <a:endParaRPr lang="zh-CN" altLang="en-US" b="1" dirty="0">
              <a:solidFill>
                <a:prstClr val="white"/>
              </a:solidFill>
              <a:latin typeface="Tahoma" panose="020B0604030504040204" pitchFamily="34" charset="0"/>
            </a:endParaRPr>
          </a:p>
        </p:txBody>
      </p:sp>
      <p:sp>
        <p:nvSpPr>
          <p:cNvPr id="33" name="椭圆 32"/>
          <p:cNvSpPr/>
          <p:nvPr/>
        </p:nvSpPr>
        <p:spPr bwMode="auto">
          <a:xfrm>
            <a:off x="6960097" y="558924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5</a:t>
            </a:r>
            <a:endParaRPr lang="zh-CN" altLang="en-US" b="1" dirty="0">
              <a:solidFill>
                <a:prstClr val="white"/>
              </a:solidFill>
              <a:latin typeface="Tahoma" panose="020B0604030504040204" pitchFamily="34" charset="0"/>
            </a:endParaRPr>
          </a:p>
        </p:txBody>
      </p:sp>
      <p:cxnSp>
        <p:nvCxnSpPr>
          <p:cNvPr id="4" name="连接符: 曲线 3"/>
          <p:cNvCxnSpPr/>
          <p:nvPr/>
        </p:nvCxnSpPr>
        <p:spPr bwMode="auto">
          <a:xfrm rot="5400000">
            <a:off x="3899757" y="2024846"/>
            <a:ext cx="720081" cy="216024"/>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17" name="连接符: 曲线 16"/>
          <p:cNvCxnSpPr/>
          <p:nvPr/>
        </p:nvCxnSpPr>
        <p:spPr bwMode="auto">
          <a:xfrm rot="5400000">
            <a:off x="4043773" y="3753036"/>
            <a:ext cx="648072" cy="12700"/>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27" name="连接符: 曲线 26"/>
          <p:cNvCxnSpPr/>
          <p:nvPr/>
        </p:nvCxnSpPr>
        <p:spPr bwMode="auto">
          <a:xfrm rot="16200000" flipH="1">
            <a:off x="4932334" y="4785614"/>
            <a:ext cx="1008112" cy="311108"/>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35" name="连接符: 曲线 34"/>
          <p:cNvCxnSpPr/>
          <p:nvPr/>
        </p:nvCxnSpPr>
        <p:spPr bwMode="auto">
          <a:xfrm rot="16200000" flipV="1">
            <a:off x="5682968" y="4816168"/>
            <a:ext cx="1474136" cy="792088"/>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37" name="连接符: 曲线 36"/>
          <p:cNvCxnSpPr/>
          <p:nvPr/>
        </p:nvCxnSpPr>
        <p:spPr bwMode="auto">
          <a:xfrm rot="16200000" flipV="1">
            <a:off x="5231905" y="3573017"/>
            <a:ext cx="1224136" cy="936102"/>
          </a:xfrm>
          <a:prstGeom prst="curvedConnector3">
            <a:avLst/>
          </a:prstGeom>
          <a:solidFill>
            <a:schemeClr val="bg1"/>
          </a:solidFill>
          <a:ln w="41275" cap="flat" cmpd="sng" algn="ctr">
            <a:solidFill>
              <a:schemeClr val="tx1"/>
            </a:solidFill>
            <a:prstDash val="solid"/>
            <a:round/>
            <a:headEnd type="none" w="med" len="med"/>
            <a:tailEnd type="triangle"/>
          </a:ln>
          <a:effectLst/>
        </p:spPr>
      </p:cxnSp>
      <p:cxnSp>
        <p:nvCxnSpPr>
          <p:cNvPr id="39" name="连接符: 曲线 38"/>
          <p:cNvCxnSpPr/>
          <p:nvPr/>
        </p:nvCxnSpPr>
        <p:spPr bwMode="auto">
          <a:xfrm rot="16200000" flipV="1">
            <a:off x="4674789" y="2378862"/>
            <a:ext cx="1739226" cy="527132"/>
          </a:xfrm>
          <a:prstGeom prst="curvedConnector3">
            <a:avLst/>
          </a:prstGeom>
          <a:solidFill>
            <a:schemeClr val="bg1"/>
          </a:solidFill>
          <a:ln w="41275" cap="flat" cmpd="sng" algn="ctr">
            <a:solidFill>
              <a:schemeClr val="tx1"/>
            </a:solidFill>
            <a:prstDash val="solid"/>
            <a:round/>
            <a:headEnd type="none" w="med" len="med"/>
            <a:tailEnd type="triangle"/>
          </a:ln>
          <a:effectLst/>
        </p:spPr>
      </p:cxnSp>
      <p:sp>
        <p:nvSpPr>
          <p:cNvPr id="48" name="Text Box 4"/>
          <p:cNvSpPr txBox="1">
            <a:spLocks noChangeArrowheads="1"/>
          </p:cNvSpPr>
          <p:nvPr/>
        </p:nvSpPr>
        <p:spPr bwMode="auto">
          <a:xfrm>
            <a:off x="1624215" y="28024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5.3.1 </a:t>
            </a:r>
            <a:r>
              <a:rPr kumimoji="0" lang="zh-CN" altLang="en-US" sz="3600" dirty="0">
                <a:solidFill>
                  <a:srgbClr val="04617B"/>
                </a:solidFill>
                <a:latin typeface="隶书" pitchFamily="49" charset="-122"/>
                <a:ea typeface="隶书" pitchFamily="49" charset="-122"/>
              </a:rPr>
              <a:t>迭代模型</a:t>
            </a:r>
            <a:endParaRPr kumimoji="0" lang="zh-CN" altLang="en-US" sz="3600" dirty="0">
              <a:solidFill>
                <a:srgbClr val="04617B"/>
              </a:solidFill>
              <a:latin typeface="隶书" pitchFamily="49" charset="-122"/>
              <a:ea typeface="隶书" pitchFamily="49" charset="-122"/>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556792"/>
            <a:ext cx="7772400" cy="4539208"/>
          </a:xfrm>
        </p:spPr>
        <p:txBody>
          <a:bodyPr/>
          <a:lstStyle/>
          <a:p>
            <a:pPr marL="0" indent="0">
              <a:lnSpc>
                <a:spcPct val="150000"/>
              </a:lnSpc>
              <a:buNone/>
            </a:pPr>
            <a:r>
              <a:rPr lang="zh-CN" altLang="en-US" dirty="0"/>
              <a:t>迭代模型特点：</a:t>
            </a:r>
            <a:endParaRPr lang="en-US" altLang="zh-CN" dirty="0"/>
          </a:p>
          <a:p>
            <a:pPr marL="355600" lvl="1" indent="-355600">
              <a:lnSpc>
                <a:spcPct val="150000"/>
              </a:lnSpc>
              <a:buFont typeface="Wingdings" panose="05000000000000000000" pitchFamily="2" charset="2"/>
              <a:buChar char="Ø"/>
            </a:pPr>
            <a:r>
              <a:rPr lang="zh-CN" altLang="en-US" dirty="0"/>
              <a:t>几乎所有的</a:t>
            </a:r>
            <a:r>
              <a:rPr lang="en-US" altLang="zh-CN" dirty="0"/>
              <a:t>DBMS</a:t>
            </a:r>
            <a:r>
              <a:rPr lang="zh-CN" altLang="en-US" dirty="0"/>
              <a:t>都采用该模型，允许元组流水线。</a:t>
            </a:r>
            <a:endParaRPr lang="en-US" altLang="zh-CN" dirty="0"/>
          </a:p>
          <a:p>
            <a:pPr marL="355600" lvl="1" indent="-355600">
              <a:lnSpc>
                <a:spcPct val="150000"/>
              </a:lnSpc>
              <a:buFont typeface="Wingdings" panose="05000000000000000000" pitchFamily="2" charset="2"/>
              <a:buChar char="Ø"/>
            </a:pPr>
            <a:r>
              <a:rPr lang="zh-CN" altLang="en-US" dirty="0"/>
              <a:t>有些算子会阻塞数据的流动，直到其子节点发送所有的元组</a:t>
            </a:r>
            <a:r>
              <a:rPr lang="zh-CN" altLang="en-US" dirty="0" smtClean="0"/>
              <a:t>，例如</a:t>
            </a:r>
            <a:r>
              <a:rPr lang="en-US" altLang="zh-CN" dirty="0" smtClean="0"/>
              <a:t>join</a:t>
            </a:r>
            <a:r>
              <a:rPr lang="zh-CN" altLang="en-US" dirty="0" smtClean="0"/>
              <a:t>操作，子查询操作，排序操作。</a:t>
            </a:r>
            <a:endParaRPr lang="en-US" altLang="zh-CN" dirty="0" smtClean="0"/>
          </a:p>
          <a:p>
            <a:pPr marL="355600" lvl="1" indent="-355600">
              <a:lnSpc>
                <a:spcPct val="150000"/>
              </a:lnSpc>
              <a:buFont typeface="Wingdings" panose="05000000000000000000" pitchFamily="2" charset="2"/>
              <a:buChar char="Ø"/>
            </a:pPr>
            <a:r>
              <a:rPr lang="zh-CN" altLang="en-US" dirty="0" smtClean="0"/>
              <a:t>该模型可以很容易的控制输出，如</a:t>
            </a:r>
            <a:r>
              <a:rPr lang="en-US" altLang="zh-CN" dirty="0" smtClean="0"/>
              <a:t>limit</a:t>
            </a:r>
            <a:r>
              <a:rPr lang="zh-CN" altLang="en-US" dirty="0" smtClean="0"/>
              <a:t>操作。</a:t>
            </a:r>
            <a:endParaRPr lang="en-US" altLang="zh-CN" dirty="0" smtClean="0"/>
          </a:p>
          <a:p>
            <a:pPr marL="355600" lvl="1" indent="-355600">
              <a:lnSpc>
                <a:spcPct val="150000"/>
              </a:lnSpc>
              <a:buFont typeface="Wingdings" panose="05000000000000000000" pitchFamily="2" charset="2"/>
              <a:buChar char="Ø"/>
            </a:pPr>
            <a:endParaRPr lang="en-US" altLang="zh-CN"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5" name="Text Box 4"/>
          <p:cNvSpPr txBox="1">
            <a:spLocks noChangeArrowheads="1"/>
          </p:cNvSpPr>
          <p:nvPr/>
        </p:nvSpPr>
        <p:spPr bwMode="auto">
          <a:xfrm>
            <a:off x="2063552" y="752724"/>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5.3.1 </a:t>
            </a:r>
            <a:r>
              <a:rPr kumimoji="0" lang="zh-CN" altLang="en-US" sz="3600" dirty="0">
                <a:solidFill>
                  <a:srgbClr val="04617B"/>
                </a:solidFill>
                <a:latin typeface="隶书" pitchFamily="49" charset="-122"/>
                <a:ea typeface="隶书" pitchFamily="49" charset="-122"/>
              </a:rPr>
              <a:t>迭代模型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5400" dirty="0" smtClean="0">
                <a:latin typeface="+mj-ea"/>
              </a:rPr>
              <a:t>5.3 </a:t>
            </a:r>
            <a:r>
              <a:rPr lang="zh-CN" altLang="en-US" sz="5400" dirty="0">
                <a:latin typeface="+mj-ea"/>
              </a:rPr>
              <a:t>查询处理模型</a:t>
            </a:r>
            <a:endParaRPr lang="zh-CN" altLang="en-US" sz="5400" dirty="0">
              <a:latin typeface="+mj-ea"/>
            </a:endParaRPr>
          </a:p>
        </p:txBody>
      </p:sp>
      <p:sp>
        <p:nvSpPr>
          <p:cNvPr id="3" name="内容占位符 2"/>
          <p:cNvSpPr>
            <a:spLocks noGrp="1"/>
          </p:cNvSpPr>
          <p:nvPr>
            <p:ph idx="1"/>
          </p:nvPr>
        </p:nvSpPr>
        <p:spPr/>
        <p:txBody>
          <a:bodyPr>
            <a:normAutofit/>
          </a:bodyPr>
          <a:lstStyle/>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5.3.2 </a:t>
            </a:r>
            <a:r>
              <a:rPr lang="zh-CN" altLang="en-US" b="1" dirty="0">
                <a:latin typeface="微软雅黑" panose="020B0503020204020204" pitchFamily="34" charset="-122"/>
                <a:ea typeface="微软雅黑" panose="020B0503020204020204" pitchFamily="34" charset="-122"/>
              </a:rPr>
              <a:t>物化</a:t>
            </a:r>
            <a:r>
              <a:rPr lang="zh-CN" altLang="en-US" b="1" dirty="0" smtClean="0">
                <a:latin typeface="微软雅黑" panose="020B0503020204020204" pitchFamily="34" charset="-122"/>
                <a:ea typeface="微软雅黑" panose="020B0503020204020204" pitchFamily="34" charset="-122"/>
              </a:rPr>
              <a:t>模型（</a:t>
            </a:r>
            <a:r>
              <a:rPr lang="en-US" altLang="zh-CN" b="1" dirty="0"/>
              <a:t>Materialization </a:t>
            </a:r>
            <a:r>
              <a:rPr lang="en-US" altLang="zh-CN" b="1" dirty="0" smtClean="0"/>
              <a:t>Model</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63525" lvl="1">
              <a:lnSpc>
                <a:spcPct val="150000"/>
              </a:lnSpc>
              <a:buFont typeface="Wingdings" panose="05000000000000000000" pitchFamily="2" charset="2"/>
              <a:buChar char="Ø"/>
            </a:pPr>
            <a:r>
              <a:rPr lang="zh-CN" altLang="en-US" dirty="0"/>
              <a:t>算子一次性获取它所有的输入，当处理完成后再返回给它的父节点。</a:t>
            </a:r>
            <a:endParaRPr lang="en-US" altLang="zh-CN" dirty="0"/>
          </a:p>
          <a:p>
            <a:pPr marL="263525" lvl="1">
              <a:lnSpc>
                <a:spcPct val="150000"/>
              </a:lnSpc>
              <a:buFont typeface="Wingdings" panose="05000000000000000000" pitchFamily="2" charset="2"/>
              <a:buChar char="Ø"/>
            </a:pPr>
            <a:r>
              <a:rPr lang="zh-CN" altLang="en-US" dirty="0"/>
              <a:t>算子能“物化”其输出作为一整个结果。</a:t>
            </a:r>
            <a:endParaRPr lang="en-US" altLang="zh-CN" dirty="0"/>
          </a:p>
          <a:p>
            <a:pPr marL="263525" lvl="1">
              <a:lnSpc>
                <a:spcPct val="150000"/>
              </a:lnSpc>
              <a:buFont typeface="Wingdings" panose="05000000000000000000" pitchFamily="2" charset="2"/>
              <a:buChar char="Ø"/>
            </a:pPr>
            <a:r>
              <a:rPr lang="zh-CN" altLang="en-US" dirty="0"/>
              <a:t>一次处理足够多的数据，能传递</a:t>
            </a:r>
            <a:r>
              <a:rPr lang="en-US" altLang="zh-CN" dirty="0"/>
              <a:t>”hints”</a:t>
            </a:r>
            <a:r>
              <a:rPr lang="zh-CN" altLang="en-US" dirty="0"/>
              <a:t>来避免扫描过多元组（如</a:t>
            </a:r>
            <a:r>
              <a:rPr lang="en-US" altLang="zh-CN" dirty="0"/>
              <a:t>limit</a:t>
            </a:r>
            <a:r>
              <a:rPr lang="zh-CN" altLang="en-US" dirty="0"/>
              <a:t>）。</a:t>
            </a:r>
            <a:endParaRPr lang="en-US" altLang="zh-CN" dirty="0"/>
          </a:p>
          <a:p>
            <a:pPr marL="17145" lvl="1" indent="0">
              <a:lnSpc>
                <a:spcPct val="150000"/>
              </a:lnSpc>
              <a:buNone/>
            </a:pPr>
            <a:endParaRPr lang="en-US" altLang="zh-CN" dirty="0"/>
          </a:p>
          <a:p>
            <a:pPr marL="17145" lvl="1" indent="0">
              <a:lnSpc>
                <a:spcPct val="150000"/>
              </a:lnSpc>
              <a:buNone/>
            </a:pPr>
            <a:r>
              <a:rPr lang="zh-CN" altLang="en-US" dirty="0"/>
              <a:t>       输出可以是整个元组（</a:t>
            </a:r>
            <a:r>
              <a:rPr lang="en-US" altLang="zh-CN" dirty="0"/>
              <a:t>NSM</a:t>
            </a:r>
            <a:r>
              <a:rPr lang="zh-CN" altLang="en-US" dirty="0"/>
              <a:t>存储模式），或者属性子集（</a:t>
            </a:r>
            <a:r>
              <a:rPr lang="en-US" altLang="zh-CN" dirty="0"/>
              <a:t>DSM</a:t>
            </a:r>
            <a:r>
              <a:rPr lang="zh-CN" altLang="en-US" dirty="0"/>
              <a:t>存储模式</a:t>
            </a:r>
            <a:r>
              <a:rPr lang="zh-CN" altLang="en-US" dirty="0" smtClean="0"/>
              <a:t>）。</a:t>
            </a:r>
            <a:endParaRPr lang="en-US" altLang="zh-CN" dirty="0" smtClean="0"/>
          </a:p>
          <a:p>
            <a:pPr lvl="1">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5252"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5253"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1991544" y="1026720"/>
            <a:ext cx="4104456" cy="119721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  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child.Output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projection</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b="1" dirty="0">
                <a:solidFill>
                  <a:prstClr val="black"/>
                </a:solidFill>
                <a:latin typeface="新宋体" panose="02010609030101010101" pitchFamily="49" charset="-122"/>
                <a:ea typeface="新宋体" panose="02010609030101010101" pitchFamily="49" charset="-122"/>
              </a:rPr>
              <a:t>  return out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1991544" y="2295946"/>
            <a:ext cx="4104456" cy="19251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t1 in </a:t>
            </a:r>
            <a:r>
              <a:rPr lang="en-US" altLang="zh-CN" sz="2000" b="1" dirty="0" err="1">
                <a:solidFill>
                  <a:srgbClr val="FF0000"/>
                </a:solidFill>
                <a:latin typeface="新宋体" panose="02010609030101010101" pitchFamily="49" charset="-122"/>
                <a:ea typeface="新宋体" panose="02010609030101010101" pitchFamily="49" charset="-122"/>
              </a:rPr>
              <a:t>left.output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buildHashTable</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b="1" dirty="0">
                <a:solidFill>
                  <a:prstClr val="black"/>
                </a:solidFill>
                <a:latin typeface="新宋体" panose="02010609030101010101" pitchFamily="49" charset="-122"/>
                <a:ea typeface="新宋体" panose="02010609030101010101" pitchFamily="49" charset="-122"/>
              </a:rPr>
              <a:t> </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t2 in </a:t>
            </a:r>
            <a:r>
              <a:rPr lang="en-US" altLang="zh-CN" sz="2000" b="1" dirty="0" err="1">
                <a:solidFill>
                  <a:srgbClr val="FF0000"/>
                </a:solidFill>
                <a:latin typeface="新宋体" panose="02010609030101010101" pitchFamily="49" charset="-122"/>
                <a:ea typeface="新宋体" panose="02010609030101010101" pitchFamily="49" charset="-122"/>
              </a:rPr>
              <a:t>right.output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Probe</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(t1 </a:t>
            </a:r>
            <a:r>
              <a:rPr lang="en-US" altLang="zh-CN" sz="2000" dirty="0">
                <a:solidFill>
                  <a:prstClr val="black"/>
                </a:solidFill>
                <a:latin typeface="Arial Unicode MS" panose="020B0604020202020204" charset="-122"/>
                <a:ea typeface="Arial Unicode MS" panose="020B0604020202020204" charset="-122"/>
                <a:cs typeface="Arial Unicode MS" panose="020B0604020202020204" charset="-122"/>
              </a:rPr>
              <a:t>⋈</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t2)</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return out</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575720" y="3926003"/>
            <a:ext cx="3329136" cy="143132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child.Output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if</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evalPred</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err="1">
                <a:solidFill>
                  <a:prstClr val="black"/>
                </a:solidFill>
                <a:latin typeface="新宋体" panose="02010609030101010101" pitchFamily="49" charset="-122"/>
                <a:ea typeface="新宋体" panose="02010609030101010101" pitchFamily="49" charset="-122"/>
              </a:rPr>
              <a:t>r</a:t>
            </a:r>
            <a:r>
              <a:rPr lang="en-US" altLang="zh-CN" sz="2000" b="1" dirty="0" err="1">
                <a:solidFill>
                  <a:prstClr val="black"/>
                </a:solidFill>
                <a:latin typeface="新宋体" panose="02010609030101010101" pitchFamily="49" charset="-122"/>
                <a:ea typeface="新宋体" panose="02010609030101010101" pitchFamily="49" charset="-122"/>
              </a:rPr>
              <a:t>eutrn</a:t>
            </a:r>
            <a:r>
              <a:rPr lang="en-US" altLang="zh-CN" sz="2000" b="1" dirty="0">
                <a:solidFill>
                  <a:prstClr val="black"/>
                </a:solidFill>
                <a:latin typeface="新宋体" panose="02010609030101010101" pitchFamily="49" charset="-122"/>
                <a:ea typeface="新宋体" panose="02010609030101010101" pitchFamily="49" charset="-122"/>
              </a:rPr>
              <a:t> out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1" name="矩形 30"/>
          <p:cNvSpPr/>
          <p:nvPr/>
        </p:nvSpPr>
        <p:spPr bwMode="auto">
          <a:xfrm>
            <a:off x="1965114" y="5445224"/>
            <a:ext cx="2232248" cy="12482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R:</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r</a:t>
            </a:r>
            <a:r>
              <a:rPr lang="en-US" altLang="zh-CN" sz="2000" b="1" dirty="0">
                <a:solidFill>
                  <a:prstClr val="black"/>
                </a:solidFill>
                <a:latin typeface="新宋体" panose="02010609030101010101" pitchFamily="49" charset="-122"/>
                <a:ea typeface="新宋体" panose="02010609030101010101" pitchFamily="49" charset="-122"/>
              </a:rPr>
              <a:t>eturn out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8" name="矩形 37"/>
          <p:cNvSpPr/>
          <p:nvPr/>
        </p:nvSpPr>
        <p:spPr bwMode="auto">
          <a:xfrm>
            <a:off x="4937564" y="5445225"/>
            <a:ext cx="1967292" cy="1248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S:</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r</a:t>
            </a:r>
            <a:r>
              <a:rPr lang="en-US" altLang="zh-CN" sz="2000" b="1" dirty="0">
                <a:solidFill>
                  <a:prstClr val="black"/>
                </a:solidFill>
                <a:latin typeface="新宋体" panose="02010609030101010101" pitchFamily="49" charset="-122"/>
                <a:ea typeface="新宋体" panose="02010609030101010101" pitchFamily="49" charset="-122"/>
              </a:rPr>
              <a:t>eturn out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40" name="Text Box 4"/>
          <p:cNvSpPr txBox="1">
            <a:spLocks noChangeArrowheads="1"/>
          </p:cNvSpPr>
          <p:nvPr/>
        </p:nvSpPr>
        <p:spPr bwMode="auto">
          <a:xfrm>
            <a:off x="1965114" y="194337"/>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5.3.2 </a:t>
            </a:r>
            <a:r>
              <a:rPr kumimoji="0" lang="zh-CN" altLang="en-US" sz="3600" dirty="0">
                <a:solidFill>
                  <a:srgbClr val="04617B"/>
                </a:solidFill>
                <a:latin typeface="隶书" pitchFamily="49" charset="-122"/>
                <a:ea typeface="隶书" pitchFamily="49" charset="-122"/>
              </a:rPr>
              <a:t>物化模型</a:t>
            </a:r>
            <a:endParaRPr kumimoji="0" lang="zh-CN" altLang="en-US" sz="3600" dirty="0">
              <a:solidFill>
                <a:srgbClr val="04617B"/>
              </a:solidFill>
              <a:latin typeface="隶书" pitchFamily="49" charset="-122"/>
              <a:ea typeface="隶书" pitchFamily="49" charset="-122"/>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6276"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6277"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326612"/>
            <a:ext cx="3600400" cy="8973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projection</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b="1" dirty="0">
                <a:solidFill>
                  <a:prstClr val="black"/>
                </a:solidFill>
                <a:latin typeface="新宋体" panose="02010609030101010101" pitchFamily="49" charset="-122"/>
                <a:ea typeface="新宋体" panose="02010609030101010101" pitchFamily="49" charset="-122"/>
              </a:rPr>
              <a:t>return out</a:t>
            </a:r>
            <a:r>
              <a:rPr lang="en-US" altLang="zh-CN" sz="1200" b="1" dirty="0">
                <a:solidFill>
                  <a:prstClr val="black"/>
                </a:solidFill>
                <a:latin typeface="新宋体" panose="02010609030101010101" pitchFamily="49" charset="-122"/>
                <a:ea typeface="新宋体" panose="02010609030101010101" pitchFamily="49" charset="-122"/>
              </a:rPr>
              <a:t> </a:t>
            </a:r>
            <a:endParaRPr lang="zh-CN" altLang="en-US" sz="12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492897"/>
            <a:ext cx="3600400" cy="131422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t1 in </a:t>
            </a:r>
            <a:r>
              <a:rPr lang="en-US" altLang="zh-CN" sz="1400" b="1" dirty="0" err="1">
                <a:solidFill>
                  <a:srgbClr val="FF0000"/>
                </a:solidFill>
                <a:latin typeface="新宋体" panose="02010609030101010101" pitchFamily="49" charset="-122"/>
                <a:ea typeface="新宋体" panose="02010609030101010101" pitchFamily="49" charset="-122"/>
              </a:rPr>
              <a:t>left.output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buildHashTable</a:t>
            </a:r>
            <a:r>
              <a:rPr lang="en-US" altLang="zh-CN" sz="1400" dirty="0">
                <a:solidFill>
                  <a:prstClr val="black"/>
                </a:solidFill>
                <a:latin typeface="新宋体" panose="02010609030101010101" pitchFamily="49" charset="-122"/>
                <a:ea typeface="新宋体" panose="02010609030101010101" pitchFamily="49" charset="-122"/>
              </a:rPr>
              <a:t>(t1)</a:t>
            </a:r>
            <a:r>
              <a:rPr lang="en-US" altLang="zh-CN" sz="1400" b="1" dirty="0">
                <a:solidFill>
                  <a:prstClr val="black"/>
                </a:solidFill>
                <a:latin typeface="新宋体" panose="02010609030101010101" pitchFamily="49" charset="-122"/>
                <a:ea typeface="新宋体" panose="02010609030101010101" pitchFamily="49" charset="-122"/>
              </a:rPr>
              <a:t> </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t2 in </a:t>
            </a:r>
            <a:r>
              <a:rPr lang="en-US" altLang="zh-CN" sz="1400" b="1" dirty="0" err="1">
                <a:solidFill>
                  <a:srgbClr val="FF0000"/>
                </a:solidFill>
                <a:latin typeface="新宋体" panose="02010609030101010101" pitchFamily="49" charset="-122"/>
                <a:ea typeface="新宋体" panose="02010609030101010101" pitchFamily="49" charset="-122"/>
              </a:rPr>
              <a:t>right.output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if</a:t>
            </a:r>
            <a:r>
              <a:rPr lang="en-US" altLang="zh-CN" sz="1400" dirty="0">
                <a:solidFill>
                  <a:srgbClr val="FF0000"/>
                </a:solidFill>
                <a:latin typeface="新宋体" panose="02010609030101010101" pitchFamily="49" charset="-122"/>
                <a:ea typeface="新宋体" panose="02010609030101010101" pitchFamily="49" charset="-122"/>
              </a:rPr>
              <a:t> Probe</a:t>
            </a:r>
            <a:r>
              <a:rPr lang="en-US" altLang="zh-CN" sz="1400" dirty="0">
                <a:solidFill>
                  <a:prstClr val="black"/>
                </a:solidFill>
                <a:latin typeface="新宋体" panose="02010609030101010101" pitchFamily="49" charset="-122"/>
                <a:ea typeface="新宋体" panose="02010609030101010101" pitchFamily="49" charset="-122"/>
              </a:rPr>
              <a:t>(t2)</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(t1 </a:t>
            </a:r>
            <a:r>
              <a:rPr lang="en-US" altLang="zh-CN" sz="1400" dirty="0">
                <a:solidFill>
                  <a:prstClr val="black"/>
                </a:solidFill>
                <a:latin typeface="Arial Unicode MS" panose="020B0604020202020204" charset="-122"/>
                <a:ea typeface="Arial Unicode MS" panose="020B0604020202020204" charset="-122"/>
                <a:cs typeface="Arial Unicode MS" panose="020B0604020202020204" charset="-122"/>
              </a:rPr>
              <a:t>⋈ </a:t>
            </a:r>
            <a:r>
              <a:rPr lang="en-US" altLang="zh-CN" sz="1400" dirty="0">
                <a:solidFill>
                  <a:prstClr val="black"/>
                </a:solidFill>
                <a:latin typeface="新宋体" panose="02010609030101010101" pitchFamily="49" charset="-122"/>
                <a:ea typeface="新宋体" panose="02010609030101010101" pitchFamily="49" charset="-122"/>
              </a:rPr>
              <a:t>t2)</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新宋体" panose="02010609030101010101" pitchFamily="49" charset="-122"/>
                <a:ea typeface="新宋体" panose="02010609030101010101" pitchFamily="49" charset="-122"/>
              </a:rPr>
              <a:t>return out</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994687" y="4160113"/>
            <a:ext cx="2543646"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if</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evalPred</a:t>
            </a:r>
            <a:r>
              <a:rPr lang="en-US" altLang="zh-CN" sz="1400" dirty="0">
                <a:solidFill>
                  <a:prstClr val="black"/>
                </a:solidFill>
                <a:latin typeface="新宋体" panose="02010609030101010101" pitchFamily="49" charset="-122"/>
                <a:ea typeface="新宋体" panose="02010609030101010101" pitchFamily="49" charset="-122"/>
              </a:rPr>
              <a:t>(t)</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err="1">
                <a:solidFill>
                  <a:prstClr val="black"/>
                </a:solidFill>
                <a:latin typeface="新宋体" panose="02010609030101010101" pitchFamily="49" charset="-122"/>
                <a:ea typeface="新宋体" panose="02010609030101010101" pitchFamily="49" charset="-122"/>
              </a:rPr>
              <a:t>r</a:t>
            </a:r>
            <a:r>
              <a:rPr lang="en-US" altLang="zh-CN" sz="1400" b="1" dirty="0" err="1">
                <a:solidFill>
                  <a:prstClr val="black"/>
                </a:solidFill>
                <a:latin typeface="新宋体" panose="02010609030101010101" pitchFamily="49" charset="-122"/>
                <a:ea typeface="新宋体" panose="02010609030101010101" pitchFamily="49" charset="-122"/>
              </a:rPr>
              <a:t>eutrn</a:t>
            </a:r>
            <a:r>
              <a:rPr lang="en-US" altLang="zh-CN" sz="1400" b="1" dirty="0">
                <a:solidFill>
                  <a:prstClr val="black"/>
                </a:solidFill>
                <a:latin typeface="新宋体" panose="02010609030101010101" pitchFamily="49" charset="-122"/>
                <a:ea typeface="新宋体" panose="02010609030101010101" pitchFamily="49" charset="-122"/>
              </a:rPr>
              <a:t> out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1" name="矩形 30"/>
          <p:cNvSpPr/>
          <p:nvPr/>
        </p:nvSpPr>
        <p:spPr bwMode="auto">
          <a:xfrm>
            <a:off x="2616540" y="5445224"/>
            <a:ext cx="1535244"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R:</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r</a:t>
            </a:r>
            <a:r>
              <a:rPr lang="en-US" altLang="zh-CN" sz="1400" b="1" dirty="0">
                <a:solidFill>
                  <a:prstClr val="black"/>
                </a:solidFill>
                <a:latin typeface="新宋体" panose="02010609030101010101" pitchFamily="49" charset="-122"/>
                <a:ea typeface="新宋体" panose="02010609030101010101" pitchFamily="49" charset="-122"/>
              </a:rPr>
              <a:t>eturn out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8" name="矩形 37"/>
          <p:cNvSpPr/>
          <p:nvPr/>
        </p:nvSpPr>
        <p:spPr bwMode="auto">
          <a:xfrm>
            <a:off x="4848788" y="5445224"/>
            <a:ext cx="1535244"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S:</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r</a:t>
            </a:r>
            <a:r>
              <a:rPr lang="en-US" altLang="zh-CN" sz="1400" b="1" dirty="0">
                <a:solidFill>
                  <a:prstClr val="black"/>
                </a:solidFill>
                <a:latin typeface="新宋体" panose="02010609030101010101" pitchFamily="49" charset="-122"/>
                <a:ea typeface="新宋体" panose="02010609030101010101" pitchFamily="49" charset="-122"/>
              </a:rPr>
              <a:t>eturn out </a:t>
            </a:r>
            <a:endParaRPr lang="zh-CN" altLang="en-US" sz="1400" b="1" dirty="0">
              <a:solidFill>
                <a:prstClr val="black"/>
              </a:solidFill>
              <a:latin typeface="新宋体" panose="02010609030101010101" pitchFamily="49" charset="-122"/>
              <a:ea typeface="新宋体" panose="02010609030101010101" pitchFamily="49" charset="-122"/>
            </a:endParaRPr>
          </a:p>
        </p:txBody>
      </p:sp>
      <p:cxnSp>
        <p:nvCxnSpPr>
          <p:cNvPr id="18" name="连接符: 曲线 17"/>
          <p:cNvCxnSpPr>
            <a:stCxn id="25" idx="1"/>
            <a:endCxn id="26" idx="0"/>
          </p:cNvCxnSpPr>
          <p:nvPr/>
        </p:nvCxnSpPr>
        <p:spPr bwMode="auto">
          <a:xfrm rot="10800000" flipH="1" flipV="1">
            <a:off x="2495600" y="1775274"/>
            <a:ext cx="1800200" cy="717623"/>
          </a:xfrm>
          <a:prstGeom prst="curvedConnector4">
            <a:avLst>
              <a:gd name="adj1" fmla="val -12699"/>
              <a:gd name="adj2" fmla="val 81260"/>
            </a:avLst>
          </a:prstGeom>
          <a:solidFill>
            <a:schemeClr val="bg1"/>
          </a:solidFill>
          <a:ln w="9525" cap="flat" cmpd="sng" algn="ctr">
            <a:solidFill>
              <a:schemeClr val="tx1"/>
            </a:solidFill>
            <a:prstDash val="solid"/>
            <a:round/>
            <a:headEnd type="none" w="med" len="med"/>
            <a:tailEnd type="triangle"/>
          </a:ln>
          <a:effectLst/>
        </p:spPr>
      </p:cxnSp>
      <p:sp>
        <p:nvSpPr>
          <p:cNvPr id="39" name="矩形 38"/>
          <p:cNvSpPr/>
          <p:nvPr/>
        </p:nvSpPr>
        <p:spPr bwMode="auto">
          <a:xfrm>
            <a:off x="2495600" y="2701866"/>
            <a:ext cx="720081" cy="275346"/>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1" name="连接符: 曲线 40"/>
          <p:cNvCxnSpPr>
            <a:stCxn id="39" idx="1"/>
            <a:endCxn id="31" idx="0"/>
          </p:cNvCxnSpPr>
          <p:nvPr/>
        </p:nvCxnSpPr>
        <p:spPr bwMode="auto">
          <a:xfrm rot="10800000" flipH="1" flipV="1">
            <a:off x="2495599" y="2839539"/>
            <a:ext cx="888563" cy="2605685"/>
          </a:xfrm>
          <a:prstGeom prst="curvedConnector4">
            <a:avLst>
              <a:gd name="adj1" fmla="val -25727"/>
              <a:gd name="adj2" fmla="val 52642"/>
            </a:avLst>
          </a:prstGeom>
          <a:solidFill>
            <a:schemeClr val="bg1"/>
          </a:solidFill>
          <a:ln w="9525" cap="flat" cmpd="sng" algn="ctr">
            <a:solidFill>
              <a:schemeClr val="tx1"/>
            </a:solidFill>
            <a:prstDash val="solid"/>
            <a:round/>
            <a:headEnd type="none" w="med" len="med"/>
            <a:tailEnd type="triangle"/>
          </a:ln>
          <a:effectLst/>
        </p:spPr>
      </p:cxnSp>
      <p:sp>
        <p:nvSpPr>
          <p:cNvPr id="43" name="矩形 42"/>
          <p:cNvSpPr/>
          <p:nvPr/>
        </p:nvSpPr>
        <p:spPr bwMode="auto">
          <a:xfrm>
            <a:off x="3215680" y="6096000"/>
            <a:ext cx="432048" cy="165470"/>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44" name="矩形 43"/>
          <p:cNvSpPr/>
          <p:nvPr/>
        </p:nvSpPr>
        <p:spPr bwMode="auto">
          <a:xfrm>
            <a:off x="3888218" y="2701866"/>
            <a:ext cx="767623" cy="227194"/>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6" name="连接符: 曲线 45"/>
          <p:cNvCxnSpPr>
            <a:stCxn id="43" idx="3"/>
            <a:endCxn id="44" idx="2"/>
          </p:cNvCxnSpPr>
          <p:nvPr/>
        </p:nvCxnSpPr>
        <p:spPr bwMode="auto">
          <a:xfrm flipV="1">
            <a:off x="3647729" y="2929061"/>
            <a:ext cx="624301" cy="3249675"/>
          </a:xfrm>
          <a:prstGeom prst="curvedConnector2">
            <a:avLst/>
          </a:prstGeom>
          <a:solidFill>
            <a:schemeClr val="bg1"/>
          </a:solidFill>
          <a:ln w="9525" cap="flat" cmpd="sng" algn="ctr">
            <a:solidFill>
              <a:schemeClr val="tx1"/>
            </a:solidFill>
            <a:prstDash val="solid"/>
            <a:round/>
            <a:headEnd type="none" w="med" len="med"/>
            <a:tailEnd type="triangle"/>
          </a:ln>
          <a:effectLst/>
        </p:spPr>
      </p:cxnSp>
      <p:sp>
        <p:nvSpPr>
          <p:cNvPr id="57" name="椭圆 56"/>
          <p:cNvSpPr/>
          <p:nvPr/>
        </p:nvSpPr>
        <p:spPr bwMode="auto">
          <a:xfrm>
            <a:off x="1853281" y="162880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1</a:t>
            </a:r>
            <a:endParaRPr lang="zh-CN" altLang="en-US" b="1" dirty="0">
              <a:solidFill>
                <a:prstClr val="white"/>
              </a:solidFill>
              <a:latin typeface="Tahoma" panose="020B0604030504040204" pitchFamily="34" charset="0"/>
            </a:endParaRPr>
          </a:p>
        </p:txBody>
      </p:sp>
      <p:sp>
        <p:nvSpPr>
          <p:cNvPr id="58" name="椭圆 57"/>
          <p:cNvSpPr/>
          <p:nvPr/>
        </p:nvSpPr>
        <p:spPr bwMode="auto">
          <a:xfrm>
            <a:off x="1775521" y="3140968"/>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2</a:t>
            </a:r>
            <a:endParaRPr lang="zh-CN" altLang="en-US" b="1" dirty="0">
              <a:solidFill>
                <a:prstClr val="white"/>
              </a:solidFill>
              <a:latin typeface="Tahoma" panose="020B0604030504040204" pitchFamily="34" charset="0"/>
            </a:endParaRPr>
          </a:p>
        </p:txBody>
      </p:sp>
      <p:sp>
        <p:nvSpPr>
          <p:cNvPr id="59" name="椭圆 58"/>
          <p:cNvSpPr/>
          <p:nvPr/>
        </p:nvSpPr>
        <p:spPr bwMode="auto">
          <a:xfrm>
            <a:off x="1847529" y="558924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3</a:t>
            </a:r>
            <a:endParaRPr lang="zh-CN" altLang="en-US" b="1" dirty="0">
              <a:solidFill>
                <a:prstClr val="white"/>
              </a:solidFill>
              <a:latin typeface="Tahoma" panose="020B0604030504040204" pitchFamily="34" charset="0"/>
            </a:endParaRPr>
          </a:p>
        </p:txBody>
      </p:sp>
      <p:sp>
        <p:nvSpPr>
          <p:cNvPr id="60" name="对话气泡: 圆角矩形 59"/>
          <p:cNvSpPr/>
          <p:nvPr/>
        </p:nvSpPr>
        <p:spPr bwMode="auto">
          <a:xfrm>
            <a:off x="3173761" y="4457897"/>
            <a:ext cx="793410" cy="360040"/>
          </a:xfrm>
          <a:prstGeom prst="wedgeRoundRectCallout">
            <a:avLst>
              <a:gd name="adj1" fmla="val 60426"/>
              <a:gd name="adj2" fmla="val 165324"/>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zh-CN" altLang="en-US" sz="1600" b="1" dirty="0">
                <a:solidFill>
                  <a:prstClr val="black"/>
                </a:solidFill>
                <a:latin typeface="Tahoma" panose="020B0604030504040204" pitchFamily="34" charset="0"/>
              </a:rPr>
              <a:t>所有元组</a:t>
            </a:r>
            <a:endParaRPr lang="zh-CN" altLang="en-US" sz="1600" b="1" dirty="0">
              <a:solidFill>
                <a:prstClr val="black"/>
              </a:solidFill>
              <a:latin typeface="Tahoma" panose="020B0604030504040204" pitchFamily="34" charset="0"/>
            </a:endParaRPr>
          </a:p>
        </p:txBody>
      </p:sp>
      <p:sp>
        <p:nvSpPr>
          <p:cNvPr id="61" name="Text Box 4"/>
          <p:cNvSpPr txBox="1">
            <a:spLocks noChangeArrowheads="1"/>
          </p:cNvSpPr>
          <p:nvPr/>
        </p:nvSpPr>
        <p:spPr bwMode="auto">
          <a:xfrm>
            <a:off x="1978405" y="432240"/>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5.3.2 </a:t>
            </a:r>
            <a:r>
              <a:rPr kumimoji="0" lang="zh-CN" altLang="en-US" sz="3600" dirty="0">
                <a:solidFill>
                  <a:srgbClr val="04617B"/>
                </a:solidFill>
                <a:latin typeface="隶书" pitchFamily="49" charset="-122"/>
                <a:ea typeface="隶书" pitchFamily="49" charset="-122"/>
              </a:rPr>
              <a:t>物化模型</a:t>
            </a:r>
            <a:endParaRPr kumimoji="0" lang="zh-CN" altLang="en-US" sz="3600" dirty="0">
              <a:solidFill>
                <a:srgbClr val="04617B"/>
              </a:solidFill>
              <a:latin typeface="隶书" pitchFamily="49" charset="-122"/>
              <a:ea typeface="隶书" pitchFamily="49" charset="-122"/>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7300"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7301"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326612"/>
            <a:ext cx="3600400" cy="8973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projection</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b="1" dirty="0">
                <a:solidFill>
                  <a:prstClr val="black"/>
                </a:solidFill>
                <a:latin typeface="新宋体" panose="02010609030101010101" pitchFamily="49" charset="-122"/>
                <a:ea typeface="新宋体" panose="02010609030101010101" pitchFamily="49" charset="-122"/>
              </a:rPr>
              <a:t>return out</a:t>
            </a:r>
            <a:r>
              <a:rPr lang="en-US" altLang="zh-CN" sz="1200" b="1" dirty="0">
                <a:solidFill>
                  <a:prstClr val="black"/>
                </a:solidFill>
                <a:latin typeface="新宋体" panose="02010609030101010101" pitchFamily="49" charset="-122"/>
                <a:ea typeface="新宋体" panose="02010609030101010101" pitchFamily="49" charset="-122"/>
              </a:rPr>
              <a:t> </a:t>
            </a:r>
            <a:endParaRPr lang="zh-CN" altLang="en-US" sz="12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492897"/>
            <a:ext cx="3600400" cy="131422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t1 in </a:t>
            </a:r>
            <a:r>
              <a:rPr lang="en-US" altLang="zh-CN" sz="1400" b="1" dirty="0" err="1">
                <a:solidFill>
                  <a:srgbClr val="FF0000"/>
                </a:solidFill>
                <a:latin typeface="新宋体" panose="02010609030101010101" pitchFamily="49" charset="-122"/>
                <a:ea typeface="新宋体" panose="02010609030101010101" pitchFamily="49" charset="-122"/>
              </a:rPr>
              <a:t>left.output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buildHashTable</a:t>
            </a:r>
            <a:r>
              <a:rPr lang="en-US" altLang="zh-CN" sz="1400" dirty="0">
                <a:solidFill>
                  <a:prstClr val="black"/>
                </a:solidFill>
                <a:latin typeface="新宋体" panose="02010609030101010101" pitchFamily="49" charset="-122"/>
                <a:ea typeface="新宋体" panose="02010609030101010101" pitchFamily="49" charset="-122"/>
              </a:rPr>
              <a:t>(t1)</a:t>
            </a:r>
            <a:r>
              <a:rPr lang="en-US" altLang="zh-CN" sz="1400" b="1" dirty="0">
                <a:solidFill>
                  <a:prstClr val="black"/>
                </a:solidFill>
                <a:latin typeface="新宋体" panose="02010609030101010101" pitchFamily="49" charset="-122"/>
                <a:ea typeface="新宋体" panose="02010609030101010101" pitchFamily="49" charset="-122"/>
              </a:rPr>
              <a:t> </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t2 in </a:t>
            </a:r>
            <a:r>
              <a:rPr lang="en-US" altLang="zh-CN" sz="1400" b="1" dirty="0" err="1">
                <a:solidFill>
                  <a:srgbClr val="FF0000"/>
                </a:solidFill>
                <a:latin typeface="新宋体" panose="02010609030101010101" pitchFamily="49" charset="-122"/>
                <a:ea typeface="新宋体" panose="02010609030101010101" pitchFamily="49" charset="-122"/>
              </a:rPr>
              <a:t>right.output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if</a:t>
            </a:r>
            <a:r>
              <a:rPr lang="en-US" altLang="zh-CN" sz="1400" dirty="0">
                <a:solidFill>
                  <a:srgbClr val="FF0000"/>
                </a:solidFill>
                <a:latin typeface="新宋体" panose="02010609030101010101" pitchFamily="49" charset="-122"/>
                <a:ea typeface="新宋体" panose="02010609030101010101" pitchFamily="49" charset="-122"/>
              </a:rPr>
              <a:t> Probe</a:t>
            </a:r>
            <a:r>
              <a:rPr lang="en-US" altLang="zh-CN" sz="1400" dirty="0">
                <a:solidFill>
                  <a:prstClr val="black"/>
                </a:solidFill>
                <a:latin typeface="新宋体" panose="02010609030101010101" pitchFamily="49" charset="-122"/>
                <a:ea typeface="新宋体" panose="02010609030101010101" pitchFamily="49" charset="-122"/>
              </a:rPr>
              <a:t>(t2)</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(t1</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新宋体" panose="02010609030101010101" pitchFamily="49" charset="-122"/>
                <a:ea typeface="新宋体" panose="02010609030101010101" pitchFamily="49" charset="-122"/>
              </a:rPr>
              <a:t>t2)</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新宋体" panose="02010609030101010101" pitchFamily="49" charset="-122"/>
                <a:ea typeface="新宋体" panose="02010609030101010101" pitchFamily="49" charset="-122"/>
              </a:rPr>
              <a:t>return out</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994687" y="4160113"/>
            <a:ext cx="2543646"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child.output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if</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evalPred</a:t>
            </a:r>
            <a:r>
              <a:rPr lang="en-US" altLang="zh-CN" sz="1400" dirty="0">
                <a:solidFill>
                  <a:prstClr val="black"/>
                </a:solidFill>
                <a:latin typeface="新宋体" panose="02010609030101010101" pitchFamily="49" charset="-122"/>
                <a:ea typeface="新宋体" panose="02010609030101010101" pitchFamily="49" charset="-122"/>
              </a:rPr>
              <a:t>(t)</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err="1">
                <a:solidFill>
                  <a:prstClr val="black"/>
                </a:solidFill>
                <a:latin typeface="新宋体" panose="02010609030101010101" pitchFamily="49" charset="-122"/>
                <a:ea typeface="新宋体" panose="02010609030101010101" pitchFamily="49" charset="-122"/>
              </a:rPr>
              <a:t>r</a:t>
            </a:r>
            <a:r>
              <a:rPr lang="en-US" altLang="zh-CN" sz="1400" b="1" dirty="0" err="1">
                <a:solidFill>
                  <a:prstClr val="black"/>
                </a:solidFill>
                <a:latin typeface="新宋体" panose="02010609030101010101" pitchFamily="49" charset="-122"/>
                <a:ea typeface="新宋体" panose="02010609030101010101" pitchFamily="49" charset="-122"/>
              </a:rPr>
              <a:t>eutrn</a:t>
            </a:r>
            <a:r>
              <a:rPr lang="en-US" altLang="zh-CN" sz="1400" b="1" dirty="0">
                <a:solidFill>
                  <a:prstClr val="black"/>
                </a:solidFill>
                <a:latin typeface="新宋体" panose="02010609030101010101" pitchFamily="49" charset="-122"/>
                <a:ea typeface="新宋体" panose="02010609030101010101" pitchFamily="49" charset="-122"/>
              </a:rPr>
              <a:t> </a:t>
            </a:r>
            <a:r>
              <a:rPr lang="en-US" altLang="zh-CN" sz="1400" b="1" dirty="0">
                <a:solidFill>
                  <a:srgbClr val="FF0000"/>
                </a:solidFill>
                <a:latin typeface="新宋体" panose="02010609030101010101" pitchFamily="49" charset="-122"/>
                <a:ea typeface="新宋体" panose="02010609030101010101" pitchFamily="49" charset="-122"/>
              </a:rPr>
              <a:t>out</a:t>
            </a:r>
            <a:r>
              <a:rPr lang="en-US" altLang="zh-CN" sz="1400" b="1" dirty="0">
                <a:solidFill>
                  <a:prstClr val="black"/>
                </a:solidFill>
                <a:latin typeface="新宋体" panose="02010609030101010101" pitchFamily="49" charset="-122"/>
                <a:ea typeface="新宋体" panose="02010609030101010101" pitchFamily="49" charset="-122"/>
              </a:rPr>
              <a: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0" name="AutoShape 4"/>
          <p:cNvSpPr>
            <a:spLocks noChangeArrowheads="1"/>
          </p:cNvSpPr>
          <p:nvPr/>
        </p:nvSpPr>
        <p:spPr bwMode="auto">
          <a:xfrm rot="5400000" flipH="1">
            <a:off x="4669272" y="3415570"/>
            <a:ext cx="178700" cy="205563"/>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31" name="矩形 30"/>
          <p:cNvSpPr/>
          <p:nvPr/>
        </p:nvSpPr>
        <p:spPr bwMode="auto">
          <a:xfrm>
            <a:off x="2616540" y="5445224"/>
            <a:ext cx="1535244"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R:</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r</a:t>
            </a:r>
            <a:r>
              <a:rPr lang="en-US" altLang="zh-CN" sz="1400" b="1" dirty="0">
                <a:solidFill>
                  <a:prstClr val="black"/>
                </a:solidFill>
                <a:latin typeface="新宋体" panose="02010609030101010101" pitchFamily="49" charset="-122"/>
                <a:ea typeface="新宋体" panose="02010609030101010101" pitchFamily="49" charset="-122"/>
              </a:rPr>
              <a:t>eturn out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8" name="矩形 37"/>
          <p:cNvSpPr/>
          <p:nvPr/>
        </p:nvSpPr>
        <p:spPr bwMode="auto">
          <a:xfrm>
            <a:off x="4848788" y="5445224"/>
            <a:ext cx="1535244"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S:</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r</a:t>
            </a:r>
            <a:r>
              <a:rPr lang="en-US" altLang="zh-CN" sz="1400" b="1" dirty="0">
                <a:solidFill>
                  <a:prstClr val="black"/>
                </a:solidFill>
                <a:latin typeface="新宋体" panose="02010609030101010101" pitchFamily="49" charset="-122"/>
                <a:ea typeface="新宋体" panose="02010609030101010101" pitchFamily="49" charset="-122"/>
              </a:rPr>
              <a:t>eturn out </a:t>
            </a:r>
            <a:endParaRPr lang="zh-CN" altLang="en-US" sz="1400" b="1" dirty="0">
              <a:solidFill>
                <a:prstClr val="black"/>
              </a:solidFill>
              <a:latin typeface="新宋体" panose="02010609030101010101" pitchFamily="49" charset="-122"/>
              <a:ea typeface="新宋体" panose="02010609030101010101" pitchFamily="49" charset="-122"/>
            </a:endParaRPr>
          </a:p>
        </p:txBody>
      </p:sp>
      <p:cxnSp>
        <p:nvCxnSpPr>
          <p:cNvPr id="18" name="连接符: 曲线 17"/>
          <p:cNvCxnSpPr>
            <a:stCxn id="25" idx="1"/>
            <a:endCxn id="26" idx="0"/>
          </p:cNvCxnSpPr>
          <p:nvPr/>
        </p:nvCxnSpPr>
        <p:spPr bwMode="auto">
          <a:xfrm rot="10800000" flipH="1" flipV="1">
            <a:off x="2495600" y="1775274"/>
            <a:ext cx="1800200" cy="717623"/>
          </a:xfrm>
          <a:prstGeom prst="curvedConnector4">
            <a:avLst>
              <a:gd name="adj1" fmla="val -12699"/>
              <a:gd name="adj2" fmla="val 81260"/>
            </a:avLst>
          </a:prstGeom>
          <a:solidFill>
            <a:schemeClr val="bg1"/>
          </a:solidFill>
          <a:ln w="9525" cap="flat" cmpd="sng" algn="ctr">
            <a:solidFill>
              <a:schemeClr val="tx1"/>
            </a:solidFill>
            <a:prstDash val="solid"/>
            <a:round/>
            <a:headEnd type="none" w="med" len="med"/>
            <a:tailEnd type="triangle"/>
          </a:ln>
          <a:effectLst/>
        </p:spPr>
      </p:cxnSp>
      <p:sp>
        <p:nvSpPr>
          <p:cNvPr id="39" name="矩形 38"/>
          <p:cNvSpPr/>
          <p:nvPr/>
        </p:nvSpPr>
        <p:spPr bwMode="auto">
          <a:xfrm>
            <a:off x="2495600" y="2701866"/>
            <a:ext cx="720081" cy="275346"/>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1" name="连接符: 曲线 40"/>
          <p:cNvCxnSpPr>
            <a:stCxn id="39" idx="1"/>
            <a:endCxn id="31" idx="0"/>
          </p:cNvCxnSpPr>
          <p:nvPr/>
        </p:nvCxnSpPr>
        <p:spPr bwMode="auto">
          <a:xfrm rot="10800000" flipH="1" flipV="1">
            <a:off x="2495599" y="2839539"/>
            <a:ext cx="888563" cy="2605685"/>
          </a:xfrm>
          <a:prstGeom prst="curvedConnector4">
            <a:avLst>
              <a:gd name="adj1" fmla="val -25727"/>
              <a:gd name="adj2" fmla="val 52642"/>
            </a:avLst>
          </a:prstGeom>
          <a:solidFill>
            <a:schemeClr val="bg1"/>
          </a:solidFill>
          <a:ln w="9525" cap="flat" cmpd="sng" algn="ctr">
            <a:solidFill>
              <a:schemeClr val="tx1"/>
            </a:solidFill>
            <a:prstDash val="solid"/>
            <a:round/>
            <a:headEnd type="none" w="med" len="med"/>
            <a:tailEnd type="triangle"/>
          </a:ln>
          <a:effectLst/>
        </p:spPr>
      </p:cxnSp>
      <p:sp>
        <p:nvSpPr>
          <p:cNvPr id="43" name="矩形 42"/>
          <p:cNvSpPr/>
          <p:nvPr/>
        </p:nvSpPr>
        <p:spPr bwMode="auto">
          <a:xfrm>
            <a:off x="3215680" y="6096000"/>
            <a:ext cx="432048" cy="165470"/>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44" name="矩形 43"/>
          <p:cNvSpPr/>
          <p:nvPr/>
        </p:nvSpPr>
        <p:spPr bwMode="auto">
          <a:xfrm>
            <a:off x="3888218" y="2701866"/>
            <a:ext cx="767623" cy="227194"/>
          </a:xfrm>
          <a:prstGeom prst="rect">
            <a:avLst/>
          </a:prstGeom>
          <a:solidFill>
            <a:schemeClr val="bg1">
              <a:alpha val="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6" name="连接符: 曲线 45"/>
          <p:cNvCxnSpPr>
            <a:stCxn id="43" idx="3"/>
            <a:endCxn id="44" idx="2"/>
          </p:cNvCxnSpPr>
          <p:nvPr/>
        </p:nvCxnSpPr>
        <p:spPr bwMode="auto">
          <a:xfrm flipV="1">
            <a:off x="3647729" y="2929061"/>
            <a:ext cx="624301" cy="3249675"/>
          </a:xfrm>
          <a:prstGeom prst="curvedConnector2">
            <a:avLst/>
          </a:prstGeom>
          <a:solidFill>
            <a:schemeClr val="bg1"/>
          </a:solidFill>
          <a:ln w="9525" cap="flat" cmpd="sng" algn="ctr">
            <a:solidFill>
              <a:schemeClr val="tx1"/>
            </a:solidFill>
            <a:prstDash val="solid"/>
            <a:round/>
            <a:headEnd type="none" w="med" len="med"/>
            <a:tailEnd type="triangle"/>
          </a:ln>
          <a:effectLst/>
        </p:spPr>
      </p:cxnSp>
      <p:sp>
        <p:nvSpPr>
          <p:cNvPr id="57" name="椭圆 56"/>
          <p:cNvSpPr/>
          <p:nvPr/>
        </p:nvSpPr>
        <p:spPr bwMode="auto">
          <a:xfrm>
            <a:off x="1853281" y="162880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1</a:t>
            </a:r>
            <a:endParaRPr lang="zh-CN" altLang="en-US" b="1" dirty="0">
              <a:solidFill>
                <a:prstClr val="white"/>
              </a:solidFill>
              <a:latin typeface="Tahoma" panose="020B0604030504040204" pitchFamily="34" charset="0"/>
            </a:endParaRPr>
          </a:p>
        </p:txBody>
      </p:sp>
      <p:sp>
        <p:nvSpPr>
          <p:cNvPr id="58" name="椭圆 57"/>
          <p:cNvSpPr/>
          <p:nvPr/>
        </p:nvSpPr>
        <p:spPr bwMode="auto">
          <a:xfrm>
            <a:off x="1775521" y="3140968"/>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2</a:t>
            </a:r>
            <a:endParaRPr lang="zh-CN" altLang="en-US" b="1" dirty="0">
              <a:solidFill>
                <a:prstClr val="white"/>
              </a:solidFill>
              <a:latin typeface="Tahoma" panose="020B0604030504040204" pitchFamily="34" charset="0"/>
            </a:endParaRPr>
          </a:p>
        </p:txBody>
      </p:sp>
      <p:sp>
        <p:nvSpPr>
          <p:cNvPr id="59" name="椭圆 58"/>
          <p:cNvSpPr/>
          <p:nvPr/>
        </p:nvSpPr>
        <p:spPr bwMode="auto">
          <a:xfrm>
            <a:off x="1847529" y="558924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3</a:t>
            </a:r>
            <a:endParaRPr lang="zh-CN" altLang="en-US" b="1" dirty="0">
              <a:solidFill>
                <a:prstClr val="white"/>
              </a:solidFill>
              <a:latin typeface="Tahoma" panose="020B0604030504040204" pitchFamily="34" charset="0"/>
            </a:endParaRPr>
          </a:p>
        </p:txBody>
      </p:sp>
      <p:sp>
        <p:nvSpPr>
          <p:cNvPr id="2" name="矩形 1"/>
          <p:cNvSpPr/>
          <p:nvPr/>
        </p:nvSpPr>
        <p:spPr bwMode="auto">
          <a:xfrm>
            <a:off x="3994687" y="4377681"/>
            <a:ext cx="404532" cy="189483"/>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 name="连接符: 曲线 3"/>
          <p:cNvCxnSpPr>
            <a:stCxn id="2" idx="1"/>
            <a:endCxn id="38" idx="0"/>
          </p:cNvCxnSpPr>
          <p:nvPr/>
        </p:nvCxnSpPr>
        <p:spPr bwMode="auto">
          <a:xfrm rot="10800000" flipH="1" flipV="1">
            <a:off x="3994687" y="4472422"/>
            <a:ext cx="1621723" cy="972802"/>
          </a:xfrm>
          <a:prstGeom prst="curvedConnector4">
            <a:avLst>
              <a:gd name="adj1" fmla="val -14096"/>
              <a:gd name="adj2" fmla="val 54869"/>
            </a:avLst>
          </a:prstGeom>
          <a:solidFill>
            <a:schemeClr val="bg1"/>
          </a:solidFill>
          <a:ln w="9525" cap="flat" cmpd="sng" algn="ctr">
            <a:solidFill>
              <a:srgbClr val="FF0000"/>
            </a:solidFill>
            <a:prstDash val="solid"/>
            <a:round/>
            <a:headEnd type="none" w="med" len="med"/>
            <a:tailEnd type="triangle"/>
          </a:ln>
          <a:effectLst/>
        </p:spPr>
      </p:cxnSp>
      <p:sp>
        <p:nvSpPr>
          <p:cNvPr id="27" name="矩形 26"/>
          <p:cNvSpPr/>
          <p:nvPr/>
        </p:nvSpPr>
        <p:spPr bwMode="auto">
          <a:xfrm>
            <a:off x="5375920" y="4377681"/>
            <a:ext cx="768316" cy="189483"/>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5519936" y="6096000"/>
            <a:ext cx="360040" cy="16547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33" name="连接符: 曲线 32"/>
          <p:cNvCxnSpPr>
            <a:stCxn id="29" idx="3"/>
            <a:endCxn id="27" idx="2"/>
          </p:cNvCxnSpPr>
          <p:nvPr/>
        </p:nvCxnSpPr>
        <p:spPr bwMode="auto">
          <a:xfrm flipH="1" flipV="1">
            <a:off x="5760078" y="4567163"/>
            <a:ext cx="119898" cy="1611572"/>
          </a:xfrm>
          <a:prstGeom prst="curvedConnector4">
            <a:avLst>
              <a:gd name="adj1" fmla="val -190662"/>
              <a:gd name="adj2" fmla="val 52567"/>
            </a:avLst>
          </a:prstGeom>
          <a:solidFill>
            <a:schemeClr val="bg1"/>
          </a:solidFill>
          <a:ln w="9525" cap="flat" cmpd="sng" algn="ctr">
            <a:solidFill>
              <a:srgbClr val="FF0000"/>
            </a:solidFill>
            <a:prstDash val="solid"/>
            <a:round/>
            <a:headEnd type="none" w="med" len="med"/>
            <a:tailEnd type="triangle"/>
          </a:ln>
          <a:effectLst/>
        </p:spPr>
      </p:cxnSp>
      <p:sp>
        <p:nvSpPr>
          <p:cNvPr id="36" name="矩形 35"/>
          <p:cNvSpPr/>
          <p:nvPr/>
        </p:nvSpPr>
        <p:spPr bwMode="auto">
          <a:xfrm>
            <a:off x="4655840" y="4833832"/>
            <a:ext cx="384158" cy="142527"/>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7" name="矩形 36"/>
          <p:cNvSpPr/>
          <p:nvPr/>
        </p:nvSpPr>
        <p:spPr bwMode="auto">
          <a:xfrm>
            <a:off x="3994686" y="3140969"/>
            <a:ext cx="767623" cy="22425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45" name="连接符: 曲线 44"/>
          <p:cNvCxnSpPr>
            <a:stCxn id="36" idx="3"/>
            <a:endCxn id="37" idx="2"/>
          </p:cNvCxnSpPr>
          <p:nvPr/>
        </p:nvCxnSpPr>
        <p:spPr bwMode="auto">
          <a:xfrm flipH="1" flipV="1">
            <a:off x="4378498" y="3365223"/>
            <a:ext cx="661501" cy="1539872"/>
          </a:xfrm>
          <a:prstGeom prst="curvedConnector4">
            <a:avLst>
              <a:gd name="adj1" fmla="val -34558"/>
              <a:gd name="adj2" fmla="val 52314"/>
            </a:avLst>
          </a:prstGeom>
          <a:solidFill>
            <a:schemeClr val="bg1"/>
          </a:solidFill>
          <a:ln w="9525" cap="flat" cmpd="sng" algn="ctr">
            <a:solidFill>
              <a:srgbClr val="FF0000"/>
            </a:solidFill>
            <a:prstDash val="solid"/>
            <a:round/>
            <a:headEnd type="none" w="med" len="med"/>
            <a:tailEnd type="triangle"/>
          </a:ln>
          <a:effectLst/>
        </p:spPr>
      </p:cxnSp>
      <p:sp>
        <p:nvSpPr>
          <p:cNvPr id="54" name="椭圆 53"/>
          <p:cNvSpPr/>
          <p:nvPr/>
        </p:nvSpPr>
        <p:spPr bwMode="auto">
          <a:xfrm>
            <a:off x="6389782" y="4365104"/>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4</a:t>
            </a:r>
            <a:endParaRPr lang="zh-CN" altLang="en-US" b="1" dirty="0">
              <a:solidFill>
                <a:prstClr val="white"/>
              </a:solidFill>
              <a:latin typeface="Tahoma" panose="020B0604030504040204" pitchFamily="34" charset="0"/>
            </a:endParaRPr>
          </a:p>
        </p:txBody>
      </p:sp>
      <p:sp>
        <p:nvSpPr>
          <p:cNvPr id="55" name="椭圆 54"/>
          <p:cNvSpPr/>
          <p:nvPr/>
        </p:nvSpPr>
        <p:spPr bwMode="auto">
          <a:xfrm>
            <a:off x="6168009" y="558924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5</a:t>
            </a:r>
            <a:endParaRPr lang="zh-CN" altLang="en-US" b="1" dirty="0">
              <a:solidFill>
                <a:prstClr val="white"/>
              </a:solidFill>
              <a:latin typeface="Tahoma" panose="020B0604030504040204" pitchFamily="34" charset="0"/>
            </a:endParaRPr>
          </a:p>
        </p:txBody>
      </p:sp>
      <p:sp>
        <p:nvSpPr>
          <p:cNvPr id="50" name="矩形 49"/>
          <p:cNvSpPr/>
          <p:nvPr/>
        </p:nvSpPr>
        <p:spPr bwMode="auto">
          <a:xfrm>
            <a:off x="2495598" y="3140969"/>
            <a:ext cx="426299" cy="22425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52" name="连接符: 曲线 51"/>
          <p:cNvCxnSpPr>
            <a:stCxn id="50" idx="1"/>
            <a:endCxn id="28" idx="0"/>
          </p:cNvCxnSpPr>
          <p:nvPr/>
        </p:nvCxnSpPr>
        <p:spPr bwMode="auto">
          <a:xfrm rot="10800000" flipH="1" flipV="1">
            <a:off x="2495597" y="3253096"/>
            <a:ext cx="2770913" cy="907017"/>
          </a:xfrm>
          <a:prstGeom prst="curvedConnector4">
            <a:avLst>
              <a:gd name="adj1" fmla="val -4802"/>
              <a:gd name="adj2" fmla="val 56181"/>
            </a:avLst>
          </a:prstGeom>
          <a:solidFill>
            <a:schemeClr val="bg1"/>
          </a:solidFill>
          <a:ln w="9525" cap="flat" cmpd="sng" algn="ctr">
            <a:solidFill>
              <a:srgbClr val="FF0000"/>
            </a:solidFill>
            <a:prstDash val="solid"/>
            <a:round/>
            <a:headEnd type="none" w="med" len="med"/>
            <a:tailEnd type="triangle"/>
          </a:ln>
          <a:effectLst/>
        </p:spPr>
      </p:cxnSp>
      <p:sp>
        <p:nvSpPr>
          <p:cNvPr id="47" name="Text Box 4"/>
          <p:cNvSpPr txBox="1">
            <a:spLocks noChangeArrowheads="1"/>
          </p:cNvSpPr>
          <p:nvPr/>
        </p:nvSpPr>
        <p:spPr bwMode="auto">
          <a:xfrm>
            <a:off x="1978405" y="432240"/>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5.3.2 </a:t>
            </a:r>
            <a:r>
              <a:rPr kumimoji="0" lang="zh-CN" altLang="en-US" sz="3600" dirty="0">
                <a:solidFill>
                  <a:srgbClr val="04617B"/>
                </a:solidFill>
                <a:latin typeface="隶书" pitchFamily="49" charset="-122"/>
                <a:ea typeface="隶书" pitchFamily="49" charset="-122"/>
              </a:rPr>
              <a:t>物化模型</a:t>
            </a:r>
            <a:endParaRPr kumimoji="0" lang="zh-CN" altLang="en-US" sz="3600" dirty="0">
              <a:solidFill>
                <a:srgbClr val="04617B"/>
              </a:solidFill>
              <a:latin typeface="隶书" pitchFamily="49" charset="-122"/>
              <a:ea typeface="隶书" pitchFamily="49" charset="-122"/>
            </a:endParaRPr>
          </a:p>
        </p:txBody>
      </p:sp>
      <p:sp>
        <p:nvSpPr>
          <p:cNvPr id="3" name="灯片编号占位符 2"/>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460977"/>
            <a:ext cx="7772400" cy="5187280"/>
          </a:xfrm>
        </p:spPr>
        <p:txBody>
          <a:bodyPr/>
          <a:lstStyle/>
          <a:p>
            <a:pPr marL="0" indent="0">
              <a:lnSpc>
                <a:spcPct val="150000"/>
              </a:lnSpc>
              <a:buNone/>
            </a:pPr>
            <a:r>
              <a:rPr lang="zh-CN" altLang="en-US" dirty="0"/>
              <a:t>物化模型特点：</a:t>
            </a:r>
            <a:endParaRPr lang="en-US" altLang="zh-CN" dirty="0"/>
          </a:p>
          <a:p>
            <a:pPr marL="269875" lvl="1" indent="-269875">
              <a:lnSpc>
                <a:spcPct val="150000"/>
              </a:lnSpc>
              <a:buFont typeface="Wingdings" panose="05000000000000000000" pitchFamily="2" charset="2"/>
              <a:buChar char="Ø"/>
            </a:pPr>
            <a:r>
              <a:rPr lang="zh-CN" altLang="en-US" dirty="0"/>
              <a:t>适合</a:t>
            </a:r>
            <a:r>
              <a:rPr lang="en-US" altLang="zh-CN" dirty="0"/>
              <a:t>OLTP</a:t>
            </a:r>
            <a:r>
              <a:rPr lang="zh-CN" altLang="en-US" dirty="0"/>
              <a:t>，一次处理少量数据；</a:t>
            </a:r>
            <a:endParaRPr lang="en-US" altLang="zh-CN" dirty="0"/>
          </a:p>
          <a:p>
            <a:pPr marL="269875" lvl="1" indent="-269875">
              <a:lnSpc>
                <a:spcPct val="150000"/>
              </a:lnSpc>
              <a:buFont typeface="Wingdings" panose="05000000000000000000" pitchFamily="2" charset="2"/>
              <a:buChar char="Ø"/>
            </a:pPr>
            <a:r>
              <a:rPr lang="zh-CN" altLang="en-US" dirty="0"/>
              <a:t>相对火山模型，较少的函数调用；</a:t>
            </a:r>
            <a:endParaRPr lang="en-US" altLang="zh-CN" dirty="0"/>
          </a:p>
          <a:p>
            <a:pPr marL="269875" lvl="1" indent="-269875">
              <a:lnSpc>
                <a:spcPct val="150000"/>
              </a:lnSpc>
              <a:buFont typeface="Wingdings" panose="05000000000000000000" pitchFamily="2" charset="2"/>
              <a:buChar char="Ø"/>
            </a:pPr>
            <a:r>
              <a:rPr lang="zh-CN" altLang="en-US" dirty="0"/>
              <a:t>不适合</a:t>
            </a:r>
            <a:r>
              <a:rPr lang="en-US" altLang="zh-CN" dirty="0"/>
              <a:t>OLAP</a:t>
            </a:r>
            <a:r>
              <a:rPr lang="zh-CN" altLang="en-US" dirty="0"/>
              <a:t>，可能查询产生较大的中间结果。</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2206960" y="76470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5.3.2 </a:t>
            </a:r>
            <a:r>
              <a:rPr kumimoji="0" lang="zh-CN" altLang="en-US" sz="3600" dirty="0">
                <a:solidFill>
                  <a:srgbClr val="04617B"/>
                </a:solidFill>
                <a:latin typeface="隶书" pitchFamily="49" charset="-122"/>
                <a:ea typeface="隶书" pitchFamily="49" charset="-122"/>
              </a:rPr>
              <a:t>物化模型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985838"/>
          </a:xfrm>
        </p:spPr>
        <p:txBody>
          <a:bodyPr/>
          <a:lstStyle/>
          <a:p>
            <a:r>
              <a:rPr lang="en-US" altLang="zh-CN" dirty="0"/>
              <a:t>1.1.4 </a:t>
            </a:r>
            <a:r>
              <a:rPr lang="zh-CN" altLang="en-US" dirty="0"/>
              <a:t>面向磁盘的</a:t>
            </a:r>
            <a:r>
              <a:rPr lang="en-US" altLang="zh-CN" dirty="0"/>
              <a:t>DBMS VS. OS</a:t>
            </a:r>
            <a:endParaRPr lang="en-US" altLang="zh-CN" dirty="0"/>
          </a:p>
        </p:txBody>
      </p:sp>
      <p:sp>
        <p:nvSpPr>
          <p:cNvPr id="3" name="内容占位符 2"/>
          <p:cNvSpPr>
            <a:spLocks noGrp="1"/>
          </p:cNvSpPr>
          <p:nvPr>
            <p:ph idx="1"/>
          </p:nvPr>
        </p:nvSpPr>
        <p:spPr>
          <a:xfrm>
            <a:off x="165365" y="1690687"/>
            <a:ext cx="6945119" cy="4669169"/>
          </a:xfrm>
        </p:spPr>
        <p:txBody>
          <a:bodyPr>
            <a:normAutofit/>
          </a:bodyPr>
          <a:lstStyle/>
          <a:p>
            <a:pPr marL="0" indent="0">
              <a:buNone/>
            </a:pPr>
            <a:r>
              <a:rPr lang="zh-CN" altLang="en-US" sz="2800" b="1" dirty="0"/>
              <a:t>如果是“写”操作呢？由于日志、并发控制等实现的需要，操作系统并不知道那些</a:t>
            </a:r>
            <a:r>
              <a:rPr lang="en-US" altLang="zh-CN" sz="2800" b="1" dirty="0"/>
              <a:t>page</a:t>
            </a:r>
            <a:r>
              <a:rPr lang="zh-CN" altLang="en-US" sz="2800" b="1" dirty="0"/>
              <a:t>需要在其他</a:t>
            </a:r>
            <a:r>
              <a:rPr lang="en-US" altLang="zh-CN" sz="2800" b="1" dirty="0"/>
              <a:t>page</a:t>
            </a:r>
            <a:r>
              <a:rPr lang="zh-CN" altLang="en-US" sz="2800" b="1" dirty="0"/>
              <a:t>之前写到磁盘</a:t>
            </a:r>
            <a:endParaRPr lang="en-US" altLang="zh-CN" sz="2800" b="1" dirty="0"/>
          </a:p>
          <a:p>
            <a:r>
              <a:rPr lang="zh-CN" altLang="en-US" sz="2400" dirty="0"/>
              <a:t>可能的解决方法是引导</a:t>
            </a:r>
            <a:r>
              <a:rPr lang="en-US" altLang="zh-CN" sz="2400" dirty="0"/>
              <a:t>OS</a:t>
            </a:r>
            <a:r>
              <a:rPr lang="zh-CN" altLang="en-US" sz="2400" dirty="0"/>
              <a:t>的页缓存替换机制：</a:t>
            </a:r>
            <a:endParaRPr lang="en-US" altLang="zh-CN" sz="2400" dirty="0"/>
          </a:p>
          <a:p>
            <a:pPr marL="0" indent="0">
              <a:buNone/>
            </a:pPr>
            <a:r>
              <a:rPr lang="en-US" altLang="zh-CN" sz="2400" dirty="0"/>
              <a:t>     </a:t>
            </a:r>
            <a:r>
              <a:rPr lang="en-US" altLang="zh-CN" sz="2400" dirty="0" err="1"/>
              <a:t>madvise</a:t>
            </a:r>
            <a:r>
              <a:rPr lang="zh-CN" altLang="en-US" sz="2400" dirty="0"/>
              <a:t>：告诉</a:t>
            </a:r>
            <a:r>
              <a:rPr lang="en-US" altLang="zh-CN" sz="2400" dirty="0"/>
              <a:t>OS</a:t>
            </a:r>
            <a:r>
              <a:rPr lang="zh-CN" altLang="en-US" sz="2400" dirty="0"/>
              <a:t>期待读取特定页或内存使用模式；</a:t>
            </a:r>
            <a:endParaRPr lang="en-US" altLang="zh-CN" sz="2400" dirty="0"/>
          </a:p>
          <a:p>
            <a:pPr marL="0" indent="0">
              <a:buNone/>
            </a:pPr>
            <a:r>
              <a:rPr lang="en-US" altLang="zh-CN" sz="2400" dirty="0"/>
              <a:t>     </a:t>
            </a:r>
            <a:r>
              <a:rPr lang="en-US" altLang="zh-CN" sz="2400" dirty="0" err="1"/>
              <a:t>mlock</a:t>
            </a:r>
            <a:r>
              <a:rPr lang="zh-CN" altLang="en-US" sz="2400" dirty="0"/>
              <a:t>：告知</a:t>
            </a:r>
            <a:r>
              <a:rPr lang="en-US" altLang="zh-CN" sz="2400" dirty="0"/>
              <a:t>OS</a:t>
            </a:r>
            <a:r>
              <a:rPr lang="zh-CN" altLang="en-US" sz="2400" dirty="0"/>
              <a:t>某些内存范围不能被替换出去；</a:t>
            </a:r>
            <a:endParaRPr lang="en-US" altLang="zh-CN" sz="2400" dirty="0"/>
          </a:p>
          <a:p>
            <a:pPr marL="0" indent="0">
              <a:buNone/>
            </a:pPr>
            <a:r>
              <a:rPr lang="en-US" altLang="zh-CN" sz="2400" dirty="0"/>
              <a:t>     </a:t>
            </a:r>
            <a:r>
              <a:rPr lang="en-US" altLang="zh-CN" sz="2400" dirty="0" err="1"/>
              <a:t>msync</a:t>
            </a:r>
            <a:r>
              <a:rPr lang="zh-CN" altLang="en-US" sz="2400" dirty="0"/>
              <a:t>：告知</a:t>
            </a:r>
            <a:r>
              <a:rPr lang="en-US" altLang="zh-CN" sz="2400" dirty="0"/>
              <a:t>OS</a:t>
            </a:r>
            <a:r>
              <a:rPr lang="zh-CN" altLang="en-US" sz="2400" dirty="0"/>
              <a:t>某些内存范围被写出到磁盘。</a:t>
            </a:r>
            <a:endParaRPr lang="en-US" altLang="zh-CN" sz="2400" dirty="0"/>
          </a:p>
          <a:p>
            <a:pPr marL="0" indent="0">
              <a:buNone/>
            </a:pPr>
            <a:endParaRPr lang="en-US" altLang="zh-CN" sz="2400" dirty="0"/>
          </a:p>
          <a:p>
            <a:pPr marL="0" indent="0">
              <a:buNone/>
            </a:pPr>
            <a:r>
              <a:rPr lang="en-US" altLang="zh-CN" sz="2400" dirty="0" err="1"/>
              <a:t>MonetDB</a:t>
            </a:r>
            <a:r>
              <a:rPr lang="zh-CN" altLang="en-US" sz="2400" dirty="0"/>
              <a:t>和早期的</a:t>
            </a:r>
            <a:r>
              <a:rPr lang="en-US" altLang="zh-CN" sz="2400" dirty="0"/>
              <a:t>MongoDB</a:t>
            </a:r>
            <a:r>
              <a:rPr lang="zh-CN" altLang="en-US" sz="2400" dirty="0"/>
              <a:t>如此。</a:t>
            </a:r>
            <a:endParaRPr lang="zh-CN" altLang="en-US"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9666" y="1690688"/>
            <a:ext cx="4806969" cy="493871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96752"/>
            <a:ext cx="7772400" cy="4899248"/>
          </a:xfrm>
        </p:spPr>
        <p:txBody>
          <a:bodyPr/>
          <a:lstStyle/>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5.3.3 </a:t>
            </a:r>
            <a:r>
              <a:rPr lang="zh-CN" altLang="en-US" b="1" dirty="0">
                <a:latin typeface="微软雅黑" panose="020B0503020204020204" pitchFamily="34" charset="-122"/>
                <a:ea typeface="微软雅黑" panose="020B0503020204020204" pitchFamily="34" charset="-122"/>
              </a:rPr>
              <a:t>向量</a:t>
            </a:r>
            <a:r>
              <a:rPr lang="zh-CN" altLang="en-US" b="1" dirty="0" smtClean="0">
                <a:latin typeface="微软雅黑" panose="020B0503020204020204" pitchFamily="34" charset="-122"/>
                <a:ea typeface="微软雅黑" panose="020B0503020204020204" pitchFamily="34" charset="-122"/>
              </a:rPr>
              <a:t>模型（</a:t>
            </a:r>
            <a:r>
              <a:rPr lang="en-US" altLang="zh-CN" b="1" dirty="0" err="1"/>
              <a:t>Vectorized</a:t>
            </a:r>
            <a:r>
              <a:rPr lang="en-US" altLang="zh-CN" b="1" dirty="0"/>
              <a:t> / Batch </a:t>
            </a:r>
            <a:r>
              <a:rPr lang="en-US" altLang="zh-CN" b="1" dirty="0" smtClean="0"/>
              <a:t>Model</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55600" lvl="1" indent="-355600">
              <a:lnSpc>
                <a:spcPct val="150000"/>
              </a:lnSpc>
              <a:buFont typeface="Wingdings" panose="05000000000000000000" pitchFamily="2" charset="2"/>
              <a:buChar char="Ø"/>
            </a:pPr>
            <a:r>
              <a:rPr lang="zh-CN" altLang="en-US" dirty="0"/>
              <a:t>执行框架同火山模型</a:t>
            </a:r>
            <a:endParaRPr lang="en-US" altLang="zh-CN" dirty="0"/>
          </a:p>
          <a:p>
            <a:pPr marL="355600" lvl="1" indent="-355600">
              <a:lnSpc>
                <a:spcPct val="150000"/>
              </a:lnSpc>
              <a:buFont typeface="Wingdings" panose="05000000000000000000" pitchFamily="2" charset="2"/>
              <a:buChar char="Ø"/>
            </a:pPr>
            <a:r>
              <a:rPr lang="zh-CN" altLang="en-US" dirty="0"/>
              <a:t>不同之处是每次调用</a:t>
            </a:r>
            <a:r>
              <a:rPr lang="en-US" altLang="zh-CN" dirty="0"/>
              <a:t>Next</a:t>
            </a:r>
            <a:r>
              <a:rPr lang="zh-CN" altLang="en-US" dirty="0"/>
              <a:t>函数，返回的是一批（</a:t>
            </a:r>
            <a:r>
              <a:rPr lang="en-US" altLang="zh-CN" dirty="0"/>
              <a:t>batch</a:t>
            </a:r>
            <a:r>
              <a:rPr lang="zh-CN" altLang="en-US" dirty="0"/>
              <a:t>）元组而不是一个元组；</a:t>
            </a:r>
            <a:endParaRPr lang="en-US" altLang="zh-CN" dirty="0"/>
          </a:p>
          <a:p>
            <a:pPr marL="355600" lvl="1" indent="-355600">
              <a:lnSpc>
                <a:spcPct val="150000"/>
              </a:lnSpc>
              <a:buFont typeface="Wingdings" panose="05000000000000000000" pitchFamily="2" charset="2"/>
              <a:buChar char="Ø"/>
            </a:pPr>
            <a:r>
              <a:rPr lang="en-US" altLang="zh-CN" dirty="0"/>
              <a:t>Batch</a:t>
            </a:r>
            <a:r>
              <a:rPr lang="zh-CN" altLang="en-US" dirty="0"/>
              <a:t>的大小可以预先指定。</a:t>
            </a:r>
            <a:endParaRPr lang="en-US" altLang="zh-CN" dirty="0"/>
          </a:p>
          <a:p>
            <a:pPr lvl="1">
              <a:lnSpc>
                <a:spcPct val="150000"/>
              </a:lnSpc>
            </a:pPr>
            <a:endParaRPr lang="en-US" altLang="zh-CN" dirty="0"/>
          </a:p>
          <a:p>
            <a:pPr lvl="1">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5" name="Text Box 4"/>
          <p:cNvSpPr txBox="1">
            <a:spLocks noChangeArrowheads="1"/>
          </p:cNvSpPr>
          <p:nvPr/>
        </p:nvSpPr>
        <p:spPr bwMode="auto">
          <a:xfrm>
            <a:off x="2063552"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 </a:t>
            </a:r>
            <a:r>
              <a:rPr kumimoji="0" lang="zh-CN" altLang="en-US" sz="3600" dirty="0">
                <a:solidFill>
                  <a:srgbClr val="04617B"/>
                </a:solidFill>
                <a:latin typeface="隶书" pitchFamily="49" charset="-122"/>
                <a:ea typeface="隶书" pitchFamily="49" charset="-122"/>
              </a:rPr>
              <a:t>查询处理模型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bwMode="auto">
          <a:xfrm>
            <a:off x="4848788" y="5661248"/>
            <a:ext cx="3069116" cy="11410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S:</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 |</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|&gt;n: </a:t>
            </a: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5" name="矩形 4"/>
          <p:cNvSpPr/>
          <p:nvPr/>
        </p:nvSpPr>
        <p:spPr bwMode="auto">
          <a:xfrm>
            <a:off x="6548398" y="991762"/>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grpSp>
        <p:nvGrpSpPr>
          <p:cNvPr id="2" name="组合 1"/>
          <p:cNvGrpSpPr/>
          <p:nvPr/>
        </p:nvGrpSpPr>
        <p:grpSpPr>
          <a:xfrm>
            <a:off x="7248128" y="2750627"/>
            <a:ext cx="3347134" cy="2811016"/>
            <a:chOff x="5508104" y="3284984"/>
            <a:chExt cx="3504255" cy="2811016"/>
          </a:xfrm>
          <a:noFill/>
        </p:grpSpPr>
        <p:sp>
          <p:nvSpPr>
            <p:cNvPr id="6" name="AutoShape 4"/>
            <p:cNvSpPr>
              <a:spLocks noChangeArrowheads="1"/>
            </p:cNvSpPr>
            <p:nvPr/>
          </p:nvSpPr>
          <p:spPr bwMode="auto">
            <a:xfrm rot="5400000">
              <a:off x="6482308" y="4110980"/>
              <a:ext cx="228600" cy="304800"/>
            </a:xfrm>
            <a:prstGeom prst="flowChartCollate">
              <a:avLst/>
            </a:prstGeom>
            <a:grpFill/>
            <a:ln w="381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6229292" y="4475144"/>
              <a:ext cx="288032" cy="430696"/>
            </a:xfrm>
            <a:prstGeom prst="straightConnector1">
              <a:avLst/>
            </a:prstGeom>
            <a:grp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6660232" y="4510472"/>
              <a:ext cx="288032" cy="502704"/>
            </a:xfrm>
            <a:prstGeom prst="straightConnector1">
              <a:avLst/>
            </a:prstGeom>
            <a:grp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6588224" y="3789040"/>
              <a:ext cx="0" cy="288032"/>
            </a:xfrm>
            <a:prstGeom prst="straightConnector1">
              <a:avLst/>
            </a:prstGeom>
            <a:grp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7072808" y="5313784"/>
              <a:ext cx="235496" cy="362744"/>
            </a:xfrm>
            <a:prstGeom prst="straightConnector1">
              <a:avLst/>
            </a:prstGeom>
            <a:grpFill/>
            <a:ln w="9525" cap="flat" cmpd="sng" algn="ctr">
              <a:solidFill>
                <a:schemeClr val="tx1"/>
              </a:solidFill>
              <a:prstDash val="solid"/>
              <a:round/>
              <a:headEnd type="none" w="med" len="med"/>
              <a:tailEnd type="triangle"/>
            </a:ln>
            <a:effectLst/>
          </p:spPr>
        </p:cxnSp>
        <p:sp>
          <p:nvSpPr>
            <p:cNvPr id="14" name="文本框 13"/>
            <p:cNvSpPr txBox="1"/>
            <p:nvPr/>
          </p:nvSpPr>
          <p:spPr>
            <a:xfrm>
              <a:off x="5889848" y="4941168"/>
              <a:ext cx="338336" cy="461665"/>
            </a:xfrm>
            <a:prstGeom prst="rect">
              <a:avLst/>
            </a:prstGeom>
            <a:grp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7185992" y="5589240"/>
              <a:ext cx="338336" cy="461665"/>
            </a:xfrm>
            <a:prstGeom prst="rect">
              <a:avLst/>
            </a:prstGeom>
            <a:grp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7098231" y="5118239"/>
              <a:ext cx="1914128" cy="276999"/>
            </a:xfrm>
            <a:prstGeom prst="rect">
              <a:avLst/>
            </a:prstGeom>
            <a:grp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6465912" y="3429000"/>
            <a:ext cx="304800" cy="342900"/>
          </p:xfrm>
          <a:graphic>
            <a:graphicData uri="http://schemas.openxmlformats.org/presentationml/2006/ole">
              <mc:AlternateContent xmlns:mc="http://schemas.openxmlformats.org/markup-compatibility/2006">
                <mc:Choice xmlns:v="urn:schemas-microsoft-com:vml" Requires="v">
                  <p:oleObj spid="_x0000_s8324"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6897588" y="5078958"/>
            <a:ext cx="266700" cy="222250"/>
          </p:xfrm>
          <a:graphic>
            <a:graphicData uri="http://schemas.openxmlformats.org/presentationml/2006/ole">
              <mc:AlternateContent xmlns:mc="http://schemas.openxmlformats.org/markup-compatibility/2006">
                <mc:Choice xmlns:v="urn:schemas-microsoft-com:vml" Requires="v">
                  <p:oleObj spid="_x0000_s8325"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6876256" y="4160113"/>
              <a:ext cx="1914128" cy="276999"/>
            </a:xfrm>
            <a:prstGeom prst="rect">
              <a:avLst/>
            </a:prstGeom>
            <a:grp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6762328" y="3512041"/>
              <a:ext cx="1914128" cy="276999"/>
            </a:xfrm>
            <a:prstGeom prst="rect">
              <a:avLst/>
            </a:prstGeom>
            <a:grp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5508104" y="3284984"/>
              <a:ext cx="2808312" cy="2811016"/>
            </a:xfrm>
            <a:prstGeom prst="rect">
              <a:avLst/>
            </a:prstGeom>
            <a:grp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sp>
        <p:nvSpPr>
          <p:cNvPr id="25" name="矩形 24"/>
          <p:cNvSpPr/>
          <p:nvPr/>
        </p:nvSpPr>
        <p:spPr bwMode="auto">
          <a:xfrm>
            <a:off x="1847528" y="991762"/>
            <a:ext cx="4104456" cy="131422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  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projection</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 |</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|&gt;n: </a:t>
            </a: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1919536" y="2348880"/>
            <a:ext cx="4283360" cy="187220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t1 in </a:t>
            </a:r>
            <a:r>
              <a:rPr lang="en-US" altLang="zh-CN" sz="2000" b="1" dirty="0" err="1">
                <a:solidFill>
                  <a:srgbClr val="FF0000"/>
                </a:solidFill>
                <a:latin typeface="新宋体" panose="02010609030101010101" pitchFamily="49" charset="-122"/>
                <a:ea typeface="新宋体" panose="02010609030101010101" pitchFamily="49" charset="-122"/>
              </a:rPr>
              <a:t>left.next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buildHashTable</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b="1" dirty="0">
                <a:solidFill>
                  <a:prstClr val="black"/>
                </a:solidFill>
                <a:latin typeface="新宋体" panose="02010609030101010101" pitchFamily="49" charset="-122"/>
                <a:ea typeface="新宋体" panose="02010609030101010101" pitchFamily="49" charset="-122"/>
              </a:rPr>
              <a:t> </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t2 in </a:t>
            </a:r>
            <a:r>
              <a:rPr lang="en-US" altLang="zh-CN" sz="2000" b="1" dirty="0" err="1">
                <a:solidFill>
                  <a:srgbClr val="FF0000"/>
                </a:solidFill>
                <a:latin typeface="新宋体" panose="02010609030101010101" pitchFamily="49" charset="-122"/>
                <a:ea typeface="新宋体" panose="02010609030101010101" pitchFamily="49" charset="-122"/>
              </a:rPr>
              <a:t>right.next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a:t>
            </a:r>
            <a:r>
              <a:rPr lang="en-US" altLang="zh-CN" sz="2000" dirty="0">
                <a:solidFill>
                  <a:srgbClr val="FF0000"/>
                </a:solidFill>
                <a:latin typeface="新宋体" panose="02010609030101010101" pitchFamily="49" charset="-122"/>
                <a:ea typeface="新宋体" panose="02010609030101010101" pitchFamily="49" charset="-122"/>
              </a:rPr>
              <a:t> Probe</a:t>
            </a:r>
            <a:r>
              <a:rPr lang="en-US" altLang="zh-CN" sz="2000" dirty="0">
                <a:solidFill>
                  <a:prstClr val="black"/>
                </a:solidFill>
                <a:latin typeface="新宋体" panose="02010609030101010101" pitchFamily="49" charset="-122"/>
                <a:ea typeface="新宋体" panose="02010609030101010101" pitchFamily="49" charset="-122"/>
              </a:rPr>
              <a:t>(t2)</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(t1</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Arial Unicode MS" panose="020B0604020202020204" charset="-122"/>
                <a:ea typeface="Arial Unicode MS" panose="020B0604020202020204" charset="-122"/>
                <a:cs typeface="Arial Unicode MS" panose="020B0604020202020204" charset="-122"/>
              </a:rPr>
              <a:t>⋈</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t2)</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a:solidFill>
                  <a:prstClr val="black"/>
                </a:solidFill>
                <a:latin typeface="新宋体" panose="02010609030101010101" pitchFamily="49" charset="-122"/>
                <a:ea typeface="新宋体" panose="02010609030101010101" pitchFamily="49" charset="-122"/>
              </a:rPr>
              <a:t>if |</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|&gt;n: </a:t>
            </a: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2999657" y="4304130"/>
            <a:ext cx="3538677" cy="128511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a:t>
            </a:r>
            <a:r>
              <a:rPr lang="en-US" altLang="zh-CN" sz="2000" b="1" dirty="0" err="1">
                <a:solidFill>
                  <a:srgbClr val="FF0000"/>
                </a:solidFill>
                <a:latin typeface="新宋体" panose="02010609030101010101" pitchFamily="49" charset="-122"/>
                <a:ea typeface="新宋体" panose="02010609030101010101" pitchFamily="49" charset="-122"/>
              </a:rPr>
              <a:t>child.next</a:t>
            </a:r>
            <a:r>
              <a:rPr lang="en-US" altLang="zh-CN" sz="2000" b="1" dirty="0">
                <a:solidFill>
                  <a:srgbClr val="FF0000"/>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evalPred</a:t>
            </a:r>
            <a:r>
              <a:rPr lang="en-US" altLang="zh-CN" sz="2000" dirty="0">
                <a:solidFill>
                  <a:prstClr val="black"/>
                </a:solidFill>
                <a:latin typeface="新宋体" panose="02010609030101010101" pitchFamily="49" charset="-122"/>
                <a:ea typeface="新宋体" panose="02010609030101010101" pitchFamily="49" charset="-122"/>
              </a:rPr>
              <a:t>(t)</a:t>
            </a:r>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 |</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|&gt;n: </a:t>
            </a: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31" name="矩形 30"/>
          <p:cNvSpPr/>
          <p:nvPr/>
        </p:nvSpPr>
        <p:spPr bwMode="auto">
          <a:xfrm>
            <a:off x="1703512" y="5628995"/>
            <a:ext cx="2929252" cy="11989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2000" dirty="0">
                <a:solidFill>
                  <a:prstClr val="black"/>
                </a:solidFill>
                <a:latin typeface="新宋体" panose="02010609030101010101" pitchFamily="49" charset="-122"/>
                <a:ea typeface="新宋体" panose="02010609030101010101" pitchFamily="49" charset="-122"/>
              </a:rPr>
              <a:t>out=[]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f</a:t>
            </a:r>
            <a:r>
              <a:rPr lang="en-US" altLang="zh-CN" sz="2000" b="1" dirty="0">
                <a:solidFill>
                  <a:prstClr val="black"/>
                </a:solidFill>
                <a:latin typeface="新宋体" panose="02010609030101010101" pitchFamily="49" charset="-122"/>
                <a:ea typeface="新宋体" panose="02010609030101010101" pitchFamily="49" charset="-122"/>
              </a:rPr>
              <a:t>or t in R:</a:t>
            </a:r>
            <a:endParaRPr lang="en-US" altLang="zh-CN" sz="2000" b="1" dirty="0">
              <a:solidFill>
                <a:prstClr val="black"/>
              </a:solidFill>
              <a:latin typeface="新宋体" panose="02010609030101010101" pitchFamily="49" charset="-122"/>
              <a:ea typeface="新宋体" panose="02010609030101010101" pitchFamily="49" charset="-122"/>
            </a:endParaRPr>
          </a:p>
          <a:p>
            <a:r>
              <a:rPr lang="en-US" altLang="zh-CN" sz="2000" dirty="0">
                <a:solidFill>
                  <a:srgbClr val="FF0000"/>
                </a:solidFill>
                <a:latin typeface="新宋体" panose="02010609030101010101" pitchFamily="49" charset="-122"/>
                <a:ea typeface="新宋体" panose="02010609030101010101" pitchFamily="49" charset="-122"/>
              </a:rPr>
              <a:t> </a:t>
            </a:r>
            <a:r>
              <a:rPr lang="en-US" altLang="zh-CN" sz="2000" dirty="0" err="1">
                <a:solidFill>
                  <a:srgbClr val="FF0000"/>
                </a:solidFill>
                <a:latin typeface="新宋体" panose="02010609030101010101" pitchFamily="49" charset="-122"/>
                <a:ea typeface="新宋体" panose="02010609030101010101" pitchFamily="49" charset="-122"/>
              </a:rPr>
              <a:t>out.add</a:t>
            </a:r>
            <a:r>
              <a:rPr lang="en-US" altLang="zh-CN" sz="2000" dirty="0">
                <a:solidFill>
                  <a:prstClr val="black"/>
                </a:solidFill>
                <a:latin typeface="新宋体" panose="02010609030101010101" pitchFamily="49" charset="-122"/>
                <a:ea typeface="新宋体" panose="02010609030101010101" pitchFamily="49" charset="-122"/>
              </a:rPr>
              <a:t>(t)</a:t>
            </a:r>
            <a:endParaRPr lang="en-US" altLang="zh-CN" sz="2000" dirty="0">
              <a:solidFill>
                <a:prstClr val="black"/>
              </a:solidFill>
              <a:latin typeface="新宋体" panose="02010609030101010101" pitchFamily="49" charset="-122"/>
              <a:ea typeface="新宋体" panose="02010609030101010101" pitchFamily="49" charset="-122"/>
            </a:endParaRPr>
          </a:p>
          <a:p>
            <a:r>
              <a:rPr lang="en-US" altLang="zh-CN" sz="2000" dirty="0">
                <a:solidFill>
                  <a:prstClr val="black"/>
                </a:solidFill>
                <a:latin typeface="新宋体" panose="02010609030101010101" pitchFamily="49" charset="-122"/>
                <a:ea typeface="新宋体" panose="02010609030101010101" pitchFamily="49" charset="-122"/>
              </a:rPr>
              <a:t> if |</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|&gt;n: </a:t>
            </a:r>
            <a:r>
              <a:rPr lang="en-US" altLang="zh-CN" sz="2000" dirty="0">
                <a:solidFill>
                  <a:srgbClr val="FF0000"/>
                </a:solidFill>
                <a:latin typeface="新宋体" panose="02010609030101010101" pitchFamily="49" charset="-122"/>
                <a:ea typeface="新宋体" panose="02010609030101010101" pitchFamily="49" charset="-122"/>
              </a:rPr>
              <a:t>emit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dirty="0">
                <a:solidFill>
                  <a:srgbClr val="FF0000"/>
                </a:solidFill>
                <a:latin typeface="新宋体" panose="02010609030101010101" pitchFamily="49" charset="-122"/>
                <a:ea typeface="新宋体" panose="02010609030101010101" pitchFamily="49" charset="-122"/>
              </a:rPr>
              <a:t>out</a:t>
            </a:r>
            <a:r>
              <a:rPr lang="en-US" altLang="zh-CN" sz="2000" dirty="0">
                <a:solidFill>
                  <a:prstClr val="black"/>
                </a:solidFill>
                <a:latin typeface="新宋体" panose="02010609030101010101" pitchFamily="49" charset="-122"/>
                <a:ea typeface="新宋体" panose="02010609030101010101" pitchFamily="49" charset="-122"/>
              </a:rPr>
              <a:t>)</a:t>
            </a:r>
            <a:r>
              <a:rPr lang="en-US" altLang="zh-CN" sz="2000" b="1" dirty="0">
                <a:solidFill>
                  <a:prstClr val="black"/>
                </a:solidFill>
                <a:latin typeface="新宋体" panose="02010609030101010101" pitchFamily="49" charset="-122"/>
                <a:ea typeface="新宋体" panose="02010609030101010101" pitchFamily="49" charset="-122"/>
              </a:rPr>
              <a:t> </a:t>
            </a:r>
            <a:endParaRPr lang="zh-CN" altLang="en-US" sz="2000" b="1" dirty="0">
              <a:solidFill>
                <a:prstClr val="black"/>
              </a:solidFill>
              <a:latin typeface="新宋体" panose="02010609030101010101" pitchFamily="49" charset="-122"/>
              <a:ea typeface="新宋体" panose="02010609030101010101" pitchFamily="49" charset="-122"/>
            </a:endParaRPr>
          </a:p>
        </p:txBody>
      </p:sp>
      <p:sp>
        <p:nvSpPr>
          <p:cNvPr id="27" name="Text Box 4"/>
          <p:cNvSpPr txBox="1">
            <a:spLocks noChangeArrowheads="1"/>
          </p:cNvSpPr>
          <p:nvPr/>
        </p:nvSpPr>
        <p:spPr bwMode="auto">
          <a:xfrm>
            <a:off x="1775381" y="23654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5.3.3 </a:t>
            </a:r>
            <a:r>
              <a:rPr kumimoji="0" lang="zh-CN" altLang="en-US" sz="3600" dirty="0">
                <a:solidFill>
                  <a:srgbClr val="04617B"/>
                </a:solidFill>
                <a:latin typeface="隶书" pitchFamily="49" charset="-122"/>
                <a:ea typeface="隶书" pitchFamily="49" charset="-122"/>
              </a:rPr>
              <a:t>向量模型</a:t>
            </a:r>
            <a:endParaRPr kumimoji="0" lang="zh-CN" altLang="en-US" sz="3600" dirty="0">
              <a:solidFill>
                <a:srgbClr val="04617B"/>
              </a:solidFill>
              <a:latin typeface="隶书" pitchFamily="49" charset="-122"/>
              <a:ea typeface="隶书" pitchFamily="49" charset="-122"/>
            </a:endParaRPr>
          </a:p>
        </p:txBody>
      </p:sp>
      <p:sp>
        <p:nvSpPr>
          <p:cNvPr id="3" name="灯片编号占位符 2"/>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600056"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6" name="AutoShape 4"/>
          <p:cNvSpPr>
            <a:spLocks noChangeArrowheads="1"/>
          </p:cNvSpPr>
          <p:nvPr/>
        </p:nvSpPr>
        <p:spPr bwMode="auto">
          <a:xfrm rot="5400000">
            <a:off x="8006308"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8" name="直接箭头连接符 7"/>
          <p:cNvCxnSpPr/>
          <p:nvPr/>
        </p:nvCxnSpPr>
        <p:spPr bwMode="auto">
          <a:xfrm flipV="1">
            <a:off x="7753292"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9" name="直接箭头连接符 8"/>
          <p:cNvCxnSpPr/>
          <p:nvPr/>
        </p:nvCxnSpPr>
        <p:spPr bwMode="auto">
          <a:xfrm flipH="1" flipV="1">
            <a:off x="8184232"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V="1">
            <a:off x="8112224"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3" name="直接箭头连接符 12"/>
          <p:cNvCxnSpPr/>
          <p:nvPr/>
        </p:nvCxnSpPr>
        <p:spPr bwMode="auto">
          <a:xfrm flipH="1" flipV="1">
            <a:off x="8596808"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4" name="文本框 13"/>
          <p:cNvSpPr txBox="1"/>
          <p:nvPr/>
        </p:nvSpPr>
        <p:spPr>
          <a:xfrm>
            <a:off x="7413848"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5" name="文本框 14"/>
          <p:cNvSpPr txBox="1"/>
          <p:nvPr/>
        </p:nvSpPr>
        <p:spPr>
          <a:xfrm>
            <a:off x="8709992"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sp>
        <p:nvSpPr>
          <p:cNvPr id="16" name="文本框 15"/>
          <p:cNvSpPr txBox="1"/>
          <p:nvPr/>
        </p:nvSpPr>
        <p:spPr>
          <a:xfrm>
            <a:off x="8646368" y="5096218"/>
            <a:ext cx="1914128" cy="276999"/>
          </a:xfrm>
          <a:prstGeom prst="rect">
            <a:avLst/>
          </a:prstGeom>
          <a:noFill/>
        </p:spPr>
        <p:txBody>
          <a:bodyPr wrap="square" rtlCol="0">
            <a:spAutoFit/>
          </a:bodyPr>
          <a:lstStyle/>
          <a:p>
            <a:r>
              <a:rPr lang="en-US" altLang="zh-CN" sz="1200" dirty="0">
                <a:solidFill>
                  <a:srgbClr val="FF0000"/>
                </a:solidFill>
              </a:rPr>
              <a:t>Value&gt;100</a:t>
            </a:r>
            <a:endParaRPr lang="zh-CN" altLang="en-US" sz="1200" dirty="0">
              <a:solidFill>
                <a:srgbClr val="FF0000"/>
              </a:solidFill>
            </a:endParaRPr>
          </a:p>
        </p:txBody>
      </p:sp>
      <p:graphicFrame>
        <p:nvGraphicFramePr>
          <p:cNvPr id="19" name="Object 12"/>
          <p:cNvGraphicFramePr>
            <a:graphicFrameLocks noChangeAspect="1"/>
          </p:cNvGraphicFramePr>
          <p:nvPr/>
        </p:nvGraphicFramePr>
        <p:xfrm>
          <a:off x="7989912" y="3429000"/>
          <a:ext cx="304800" cy="342900"/>
        </p:xfrm>
        <a:graphic>
          <a:graphicData uri="http://schemas.openxmlformats.org/presentationml/2006/ole">
            <mc:AlternateContent xmlns:mc="http://schemas.openxmlformats.org/markup-compatibility/2006">
              <mc:Choice xmlns:v="urn:schemas-microsoft-com:vml" Requires="v">
                <p:oleObj spid="_x0000_s9348"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12"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0"/>
          <p:cNvGraphicFramePr>
            <a:graphicFrameLocks noChangeAspect="1"/>
          </p:cNvGraphicFramePr>
          <p:nvPr/>
        </p:nvGraphicFramePr>
        <p:xfrm>
          <a:off x="8421588" y="5078958"/>
          <a:ext cx="266700" cy="222250"/>
        </p:xfrm>
        <a:graphic>
          <a:graphicData uri="http://schemas.openxmlformats.org/presentationml/2006/ole">
            <mc:AlternateContent xmlns:mc="http://schemas.openxmlformats.org/markup-compatibility/2006">
              <mc:Choice xmlns:v="urn:schemas-microsoft-com:vml" Requires="v">
                <p:oleObj spid="_x0000_s9349"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588"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文本框 20"/>
          <p:cNvSpPr txBox="1"/>
          <p:nvPr/>
        </p:nvSpPr>
        <p:spPr>
          <a:xfrm>
            <a:off x="8400256"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22" name="文本框 21"/>
          <p:cNvSpPr txBox="1"/>
          <p:nvPr/>
        </p:nvSpPr>
        <p:spPr>
          <a:xfrm>
            <a:off x="8286328"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23" name="矩形 22"/>
          <p:cNvSpPr/>
          <p:nvPr/>
        </p:nvSpPr>
        <p:spPr bwMode="auto">
          <a:xfrm>
            <a:off x="7032104"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5" name="矩形 24"/>
          <p:cNvSpPr/>
          <p:nvPr/>
        </p:nvSpPr>
        <p:spPr bwMode="auto">
          <a:xfrm>
            <a:off x="2495600" y="1326611"/>
            <a:ext cx="3600400" cy="89575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  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child.Next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projection</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 |</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|&gt;n: </a:t>
            </a:r>
            <a:r>
              <a:rPr lang="en-US" altLang="zh-CN" sz="1400" dirty="0">
                <a:solidFill>
                  <a:srgbClr val="FF0000"/>
                </a:solidFill>
                <a:latin typeface="新宋体" panose="02010609030101010101" pitchFamily="49" charset="-122"/>
                <a:ea typeface="新宋体" panose="02010609030101010101" pitchFamily="49" charset="-122"/>
              </a:rPr>
              <a:t>emit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  </a:t>
            </a:r>
            <a:endParaRPr lang="zh-CN" altLang="en-US" sz="1200" b="1" dirty="0">
              <a:solidFill>
                <a:prstClr val="black"/>
              </a:solidFill>
              <a:latin typeface="新宋体" panose="02010609030101010101" pitchFamily="49" charset="-122"/>
              <a:ea typeface="新宋体" panose="02010609030101010101" pitchFamily="49" charset="-122"/>
            </a:endParaRPr>
          </a:p>
        </p:txBody>
      </p:sp>
      <p:sp>
        <p:nvSpPr>
          <p:cNvPr id="26" name="矩形 25"/>
          <p:cNvSpPr/>
          <p:nvPr/>
        </p:nvSpPr>
        <p:spPr bwMode="auto">
          <a:xfrm>
            <a:off x="2495600" y="2762848"/>
            <a:ext cx="3600400" cy="131422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t1 in </a:t>
            </a:r>
            <a:r>
              <a:rPr lang="en-US" altLang="zh-CN" sz="1400" b="1" dirty="0" err="1">
                <a:solidFill>
                  <a:srgbClr val="FF0000"/>
                </a:solidFill>
                <a:latin typeface="新宋体" panose="02010609030101010101" pitchFamily="49" charset="-122"/>
                <a:ea typeface="新宋体" panose="02010609030101010101" pitchFamily="49" charset="-122"/>
              </a:rPr>
              <a:t>left.next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buildHashTable</a:t>
            </a:r>
            <a:r>
              <a:rPr lang="en-US" altLang="zh-CN" sz="1400" dirty="0">
                <a:solidFill>
                  <a:prstClr val="black"/>
                </a:solidFill>
                <a:latin typeface="新宋体" panose="02010609030101010101" pitchFamily="49" charset="-122"/>
                <a:ea typeface="新宋体" panose="02010609030101010101" pitchFamily="49" charset="-122"/>
              </a:rPr>
              <a:t>(t1)</a:t>
            </a:r>
            <a:r>
              <a:rPr lang="en-US" altLang="zh-CN" sz="1400" b="1" dirty="0">
                <a:solidFill>
                  <a:prstClr val="black"/>
                </a:solidFill>
                <a:latin typeface="新宋体" panose="02010609030101010101" pitchFamily="49" charset="-122"/>
                <a:ea typeface="新宋体" panose="02010609030101010101" pitchFamily="49" charset="-122"/>
              </a:rPr>
              <a:t> </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t2 in </a:t>
            </a:r>
            <a:r>
              <a:rPr lang="en-US" altLang="zh-CN" sz="1400" b="1" dirty="0" err="1">
                <a:solidFill>
                  <a:srgbClr val="FF0000"/>
                </a:solidFill>
                <a:latin typeface="新宋体" panose="02010609030101010101" pitchFamily="49" charset="-122"/>
                <a:ea typeface="新宋体" panose="02010609030101010101" pitchFamily="49" charset="-122"/>
              </a:rPr>
              <a:t>right.next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a:t>
            </a:r>
            <a:r>
              <a:rPr lang="en-US" altLang="zh-CN" sz="1400" dirty="0">
                <a:solidFill>
                  <a:srgbClr val="FF0000"/>
                </a:solidFill>
                <a:latin typeface="新宋体" panose="02010609030101010101" pitchFamily="49" charset="-122"/>
                <a:ea typeface="新宋体" panose="02010609030101010101" pitchFamily="49" charset="-122"/>
              </a:rPr>
              <a:t> Probe</a:t>
            </a:r>
            <a:r>
              <a:rPr lang="en-US" altLang="zh-CN" sz="1400" dirty="0">
                <a:solidFill>
                  <a:prstClr val="black"/>
                </a:solidFill>
                <a:latin typeface="新宋体" panose="02010609030101010101" pitchFamily="49" charset="-122"/>
                <a:ea typeface="新宋体" panose="02010609030101010101" pitchFamily="49" charset="-122"/>
              </a:rPr>
              <a:t>(t2)</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(t1</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Arial Unicode MS" panose="020B0604020202020204" charset="-122"/>
                <a:ea typeface="Arial Unicode MS" panose="020B0604020202020204" charset="-122"/>
                <a:cs typeface="Arial Unicode MS" panose="020B0604020202020204" charset="-122"/>
              </a:rPr>
              <a:t>⋈</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新宋体" panose="02010609030101010101" pitchFamily="49" charset="-122"/>
                <a:ea typeface="新宋体" panose="02010609030101010101" pitchFamily="49" charset="-122"/>
              </a:rPr>
              <a:t>t2)</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a:solidFill>
                  <a:prstClr val="black"/>
                </a:solidFill>
                <a:latin typeface="新宋体" panose="02010609030101010101" pitchFamily="49" charset="-122"/>
                <a:ea typeface="新宋体" panose="02010609030101010101" pitchFamily="49" charset="-122"/>
              </a:rPr>
              <a:t>if |</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|&gt;n: </a:t>
            </a:r>
            <a:r>
              <a:rPr lang="en-US" altLang="zh-CN" sz="1400" dirty="0">
                <a:solidFill>
                  <a:srgbClr val="FF0000"/>
                </a:solidFill>
                <a:latin typeface="新宋体" panose="02010609030101010101" pitchFamily="49" charset="-122"/>
                <a:ea typeface="新宋体" panose="02010609030101010101" pitchFamily="49" charset="-122"/>
              </a:rPr>
              <a:t>emit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28" name="矩形 27"/>
          <p:cNvSpPr/>
          <p:nvPr/>
        </p:nvSpPr>
        <p:spPr bwMode="auto">
          <a:xfrm>
            <a:off x="3994687" y="4160113"/>
            <a:ext cx="2543646"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a:t>
            </a:r>
            <a:r>
              <a:rPr lang="en-US" altLang="zh-CN" sz="1400" b="1" dirty="0" err="1">
                <a:solidFill>
                  <a:srgbClr val="FF0000"/>
                </a:solidFill>
                <a:latin typeface="新宋体" panose="02010609030101010101" pitchFamily="49" charset="-122"/>
                <a:ea typeface="新宋体" panose="02010609030101010101" pitchFamily="49" charset="-122"/>
              </a:rPr>
              <a:t>child.next</a:t>
            </a:r>
            <a:r>
              <a:rPr lang="en-US" altLang="zh-CN" sz="1400" b="1" dirty="0">
                <a:solidFill>
                  <a:srgbClr val="FF0000"/>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evalPred</a:t>
            </a:r>
            <a:r>
              <a:rPr lang="en-US" altLang="zh-CN" sz="1400" dirty="0">
                <a:solidFill>
                  <a:prstClr val="black"/>
                </a:solidFill>
                <a:latin typeface="新宋体" panose="02010609030101010101" pitchFamily="49" charset="-122"/>
                <a:ea typeface="新宋体" panose="02010609030101010101" pitchFamily="49" charset="-122"/>
              </a:rPr>
              <a:t>(t)</a:t>
            </a:r>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 |</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|&gt;n: </a:t>
            </a:r>
            <a:r>
              <a:rPr lang="en-US" altLang="zh-CN" sz="1400" dirty="0">
                <a:solidFill>
                  <a:srgbClr val="FF0000"/>
                </a:solidFill>
                <a:latin typeface="新宋体" panose="02010609030101010101" pitchFamily="49" charset="-122"/>
                <a:ea typeface="新宋体" panose="02010609030101010101" pitchFamily="49" charset="-122"/>
              </a:rPr>
              <a:t>emit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1" name="矩形 30"/>
          <p:cNvSpPr/>
          <p:nvPr/>
        </p:nvSpPr>
        <p:spPr bwMode="auto">
          <a:xfrm>
            <a:off x="2100672" y="5445224"/>
            <a:ext cx="2051112"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R:</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 |</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|&gt;n: </a:t>
            </a:r>
            <a:r>
              <a:rPr lang="en-US" altLang="zh-CN" sz="1400" dirty="0">
                <a:solidFill>
                  <a:srgbClr val="FF0000"/>
                </a:solidFill>
                <a:latin typeface="新宋体" panose="02010609030101010101" pitchFamily="49" charset="-122"/>
                <a:ea typeface="新宋体" panose="02010609030101010101" pitchFamily="49" charset="-122"/>
              </a:rPr>
              <a:t>emit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38" name="矩形 37"/>
          <p:cNvSpPr/>
          <p:nvPr/>
        </p:nvSpPr>
        <p:spPr bwMode="auto">
          <a:xfrm>
            <a:off x="4848788" y="5445224"/>
            <a:ext cx="2051112" cy="8162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400" dirty="0">
                <a:solidFill>
                  <a:prstClr val="black"/>
                </a:solidFill>
                <a:latin typeface="新宋体" panose="02010609030101010101" pitchFamily="49" charset="-122"/>
                <a:ea typeface="新宋体" panose="02010609030101010101" pitchFamily="49" charset="-122"/>
              </a:rPr>
              <a:t>out=[]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f</a:t>
            </a:r>
            <a:r>
              <a:rPr lang="en-US" altLang="zh-CN" sz="1400" b="1" dirty="0">
                <a:solidFill>
                  <a:prstClr val="black"/>
                </a:solidFill>
                <a:latin typeface="新宋体" panose="02010609030101010101" pitchFamily="49" charset="-122"/>
                <a:ea typeface="新宋体" panose="02010609030101010101" pitchFamily="49" charset="-122"/>
              </a:rPr>
              <a:t>or t in S:</a:t>
            </a:r>
            <a:endParaRPr lang="en-US" altLang="zh-CN" sz="1400" b="1" dirty="0">
              <a:solidFill>
                <a:prstClr val="black"/>
              </a:solidFill>
              <a:latin typeface="新宋体" panose="02010609030101010101" pitchFamily="49" charset="-122"/>
              <a:ea typeface="新宋体" panose="02010609030101010101" pitchFamily="49" charset="-122"/>
            </a:endParaRPr>
          </a:p>
          <a:p>
            <a:r>
              <a:rPr lang="en-US" altLang="zh-CN" sz="1400" dirty="0">
                <a:solidFill>
                  <a:srgbClr val="FF0000"/>
                </a:solidFill>
                <a:latin typeface="新宋体" panose="02010609030101010101" pitchFamily="49" charset="-122"/>
                <a:ea typeface="新宋体" panose="02010609030101010101" pitchFamily="49" charset="-122"/>
              </a:rPr>
              <a:t> </a:t>
            </a:r>
            <a:r>
              <a:rPr lang="en-US" altLang="zh-CN" sz="1400" dirty="0" err="1">
                <a:solidFill>
                  <a:srgbClr val="FF0000"/>
                </a:solidFill>
                <a:latin typeface="新宋体" panose="02010609030101010101" pitchFamily="49" charset="-122"/>
                <a:ea typeface="新宋体" panose="02010609030101010101" pitchFamily="49" charset="-122"/>
              </a:rPr>
              <a:t>out.add</a:t>
            </a:r>
            <a:r>
              <a:rPr lang="en-US" altLang="zh-CN" sz="1400" dirty="0">
                <a:solidFill>
                  <a:prstClr val="black"/>
                </a:solidFill>
                <a:latin typeface="新宋体" panose="02010609030101010101" pitchFamily="49" charset="-122"/>
                <a:ea typeface="新宋体" panose="02010609030101010101" pitchFamily="49" charset="-122"/>
              </a:rPr>
              <a:t>(t)</a:t>
            </a:r>
            <a:endParaRPr lang="en-US" altLang="zh-CN" sz="1400" dirty="0">
              <a:solidFill>
                <a:prstClr val="black"/>
              </a:solidFill>
              <a:latin typeface="新宋体" panose="02010609030101010101" pitchFamily="49" charset="-122"/>
              <a:ea typeface="新宋体" panose="02010609030101010101" pitchFamily="49" charset="-122"/>
            </a:endParaRPr>
          </a:p>
          <a:p>
            <a:r>
              <a:rPr lang="en-US" altLang="zh-CN" sz="1400" dirty="0">
                <a:solidFill>
                  <a:prstClr val="black"/>
                </a:solidFill>
                <a:latin typeface="新宋体" panose="02010609030101010101" pitchFamily="49" charset="-122"/>
                <a:ea typeface="新宋体" panose="02010609030101010101" pitchFamily="49" charset="-122"/>
              </a:rPr>
              <a:t> if |</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|&gt;n: </a:t>
            </a:r>
            <a:r>
              <a:rPr lang="en-US" altLang="zh-CN" sz="1400" dirty="0">
                <a:solidFill>
                  <a:srgbClr val="FF0000"/>
                </a:solidFill>
                <a:latin typeface="新宋体" panose="02010609030101010101" pitchFamily="49" charset="-122"/>
                <a:ea typeface="新宋体" panose="02010609030101010101" pitchFamily="49" charset="-122"/>
              </a:rPr>
              <a:t>emit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dirty="0">
                <a:solidFill>
                  <a:srgbClr val="FF0000"/>
                </a:solidFill>
                <a:latin typeface="新宋体" panose="02010609030101010101" pitchFamily="49" charset="-122"/>
                <a:ea typeface="新宋体" panose="02010609030101010101" pitchFamily="49" charset="-122"/>
              </a:rPr>
              <a:t>out</a:t>
            </a:r>
            <a:r>
              <a:rPr lang="en-US" altLang="zh-CN" sz="1400" dirty="0">
                <a:solidFill>
                  <a:prstClr val="black"/>
                </a:solidFill>
                <a:latin typeface="新宋体" panose="02010609030101010101" pitchFamily="49" charset="-122"/>
                <a:ea typeface="新宋体" panose="02010609030101010101" pitchFamily="49" charset="-122"/>
              </a:rPr>
              <a:t>)</a:t>
            </a:r>
            <a:r>
              <a:rPr lang="en-US" altLang="zh-CN" sz="1400" b="1" dirty="0">
                <a:solidFill>
                  <a:prstClr val="black"/>
                </a:solidFill>
                <a:latin typeface="新宋体" panose="02010609030101010101" pitchFamily="49" charset="-122"/>
                <a:ea typeface="新宋体" panose="02010609030101010101" pitchFamily="49" charset="-122"/>
              </a:rPr>
              <a:t> </a:t>
            </a:r>
            <a:endParaRPr lang="zh-CN" altLang="en-US" sz="1400" b="1" dirty="0">
              <a:solidFill>
                <a:prstClr val="black"/>
              </a:solidFill>
              <a:latin typeface="新宋体" panose="02010609030101010101" pitchFamily="49" charset="-122"/>
              <a:ea typeface="新宋体" panose="02010609030101010101" pitchFamily="49" charset="-122"/>
            </a:endParaRPr>
          </a:p>
        </p:txBody>
      </p:sp>
      <p:sp>
        <p:nvSpPr>
          <p:cNvPr id="2" name="矩形 1"/>
          <p:cNvSpPr/>
          <p:nvPr/>
        </p:nvSpPr>
        <p:spPr bwMode="auto">
          <a:xfrm>
            <a:off x="2711624" y="1556792"/>
            <a:ext cx="432048" cy="20263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 name="矩形 2"/>
          <p:cNvSpPr/>
          <p:nvPr/>
        </p:nvSpPr>
        <p:spPr bwMode="auto">
          <a:xfrm>
            <a:off x="2495600" y="2996952"/>
            <a:ext cx="360040" cy="28803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4" name="矩形 3"/>
          <p:cNvSpPr/>
          <p:nvPr/>
        </p:nvSpPr>
        <p:spPr bwMode="auto">
          <a:xfrm>
            <a:off x="3719736" y="6050906"/>
            <a:ext cx="451930" cy="22706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7" name="矩形 6"/>
          <p:cNvSpPr/>
          <p:nvPr/>
        </p:nvSpPr>
        <p:spPr bwMode="auto">
          <a:xfrm>
            <a:off x="3863752" y="2996953"/>
            <a:ext cx="576064" cy="22705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1" name="矩形 10"/>
          <p:cNvSpPr/>
          <p:nvPr/>
        </p:nvSpPr>
        <p:spPr bwMode="auto">
          <a:xfrm>
            <a:off x="3431704" y="3429000"/>
            <a:ext cx="576064" cy="204998"/>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2" name="矩形 11"/>
          <p:cNvSpPr/>
          <p:nvPr/>
        </p:nvSpPr>
        <p:spPr bwMode="auto">
          <a:xfrm>
            <a:off x="3994688" y="4377681"/>
            <a:ext cx="445129" cy="21447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29" name="连接符: 曲线 28"/>
          <p:cNvCxnSpPr>
            <a:stCxn id="2" idx="1"/>
            <a:endCxn id="26" idx="0"/>
          </p:cNvCxnSpPr>
          <p:nvPr/>
        </p:nvCxnSpPr>
        <p:spPr bwMode="auto">
          <a:xfrm rot="10800000" flipH="1" flipV="1">
            <a:off x="2711624" y="1658110"/>
            <a:ext cx="1584176" cy="1104738"/>
          </a:xfrm>
          <a:prstGeom prst="curvedConnector4">
            <a:avLst>
              <a:gd name="adj1" fmla="val -14430"/>
              <a:gd name="adj2" fmla="val 54586"/>
            </a:avLst>
          </a:prstGeom>
          <a:solidFill>
            <a:schemeClr val="bg1"/>
          </a:solidFill>
          <a:ln w="9525" cap="flat" cmpd="sng" algn="ctr">
            <a:solidFill>
              <a:schemeClr val="tx1"/>
            </a:solidFill>
            <a:prstDash val="solid"/>
            <a:round/>
            <a:headEnd type="none" w="med" len="med"/>
            <a:tailEnd type="triangle"/>
          </a:ln>
          <a:effectLst/>
        </p:spPr>
      </p:cxnSp>
      <p:cxnSp>
        <p:nvCxnSpPr>
          <p:cNvPr id="33" name="连接符: 曲线 32"/>
          <p:cNvCxnSpPr>
            <a:stCxn id="3" idx="1"/>
            <a:endCxn id="31" idx="0"/>
          </p:cNvCxnSpPr>
          <p:nvPr/>
        </p:nvCxnSpPr>
        <p:spPr bwMode="auto">
          <a:xfrm rot="10800000" flipH="1" flipV="1">
            <a:off x="2495600" y="3140968"/>
            <a:ext cx="630628" cy="2304256"/>
          </a:xfrm>
          <a:prstGeom prst="curvedConnector4">
            <a:avLst>
              <a:gd name="adj1" fmla="val -36250"/>
              <a:gd name="adj2" fmla="val 53125"/>
            </a:avLst>
          </a:prstGeom>
          <a:solidFill>
            <a:schemeClr val="bg1"/>
          </a:solidFill>
          <a:ln w="9525" cap="flat" cmpd="sng" algn="ctr">
            <a:solidFill>
              <a:schemeClr val="tx1"/>
            </a:solidFill>
            <a:prstDash val="solid"/>
            <a:round/>
            <a:headEnd type="none" w="med" len="med"/>
            <a:tailEnd type="triangle"/>
          </a:ln>
          <a:effectLst/>
        </p:spPr>
      </p:cxnSp>
      <p:cxnSp>
        <p:nvCxnSpPr>
          <p:cNvPr id="37" name="连接符: 曲线 36"/>
          <p:cNvCxnSpPr>
            <a:stCxn id="4" idx="3"/>
            <a:endCxn id="7" idx="2"/>
          </p:cNvCxnSpPr>
          <p:nvPr/>
        </p:nvCxnSpPr>
        <p:spPr bwMode="auto">
          <a:xfrm flipH="1" flipV="1">
            <a:off x="4151784" y="3224004"/>
            <a:ext cx="19882" cy="2940435"/>
          </a:xfrm>
          <a:prstGeom prst="curvedConnector4">
            <a:avLst>
              <a:gd name="adj1" fmla="val -1149784"/>
              <a:gd name="adj2" fmla="val 51931"/>
            </a:avLst>
          </a:prstGeom>
          <a:solidFill>
            <a:schemeClr val="bg1"/>
          </a:solidFill>
          <a:ln w="9525" cap="flat" cmpd="sng" algn="ctr">
            <a:solidFill>
              <a:schemeClr val="tx1"/>
            </a:solidFill>
            <a:prstDash val="solid"/>
            <a:round/>
            <a:headEnd type="none" w="med" len="med"/>
            <a:tailEnd type="triangle"/>
          </a:ln>
          <a:effectLst/>
        </p:spPr>
      </p:cxnSp>
      <p:cxnSp>
        <p:nvCxnSpPr>
          <p:cNvPr id="43" name="连接符: 曲线 42"/>
          <p:cNvCxnSpPr>
            <a:stCxn id="12" idx="1"/>
            <a:endCxn id="38" idx="0"/>
          </p:cNvCxnSpPr>
          <p:nvPr/>
        </p:nvCxnSpPr>
        <p:spPr bwMode="auto">
          <a:xfrm rot="10800000" flipH="1" flipV="1">
            <a:off x="3994687" y="4484918"/>
            <a:ext cx="1879657" cy="960306"/>
          </a:xfrm>
          <a:prstGeom prst="curvedConnector4">
            <a:avLst>
              <a:gd name="adj1" fmla="val -12162"/>
              <a:gd name="adj2" fmla="val 55583"/>
            </a:avLst>
          </a:prstGeom>
          <a:solidFill>
            <a:schemeClr val="bg1"/>
          </a:solidFill>
          <a:ln w="9525" cap="flat" cmpd="sng" algn="ctr">
            <a:solidFill>
              <a:schemeClr val="tx1"/>
            </a:solidFill>
            <a:prstDash val="solid"/>
            <a:round/>
            <a:headEnd type="none" w="med" len="med"/>
            <a:tailEnd type="triangle"/>
          </a:ln>
          <a:effectLst/>
        </p:spPr>
      </p:cxnSp>
      <p:cxnSp>
        <p:nvCxnSpPr>
          <p:cNvPr id="47" name="连接符: 曲线 46"/>
          <p:cNvCxnSpPr>
            <a:stCxn id="11" idx="2"/>
            <a:endCxn id="28" idx="0"/>
          </p:cNvCxnSpPr>
          <p:nvPr/>
        </p:nvCxnSpPr>
        <p:spPr bwMode="auto">
          <a:xfrm rot="16200000" flipH="1">
            <a:off x="4230067" y="3123668"/>
            <a:ext cx="526115" cy="1546774"/>
          </a:xfrm>
          <a:prstGeom prst="curvedConnector3">
            <a:avLst/>
          </a:prstGeom>
          <a:solidFill>
            <a:schemeClr val="bg1"/>
          </a:solidFill>
          <a:ln w="9525" cap="flat" cmpd="sng" algn="ctr">
            <a:solidFill>
              <a:schemeClr val="tx1"/>
            </a:solidFill>
            <a:prstDash val="solid"/>
            <a:round/>
            <a:headEnd type="none" w="med" len="med"/>
            <a:tailEnd type="triangle"/>
          </a:ln>
          <a:effectLst/>
        </p:spPr>
      </p:cxnSp>
      <p:sp>
        <p:nvSpPr>
          <p:cNvPr id="54" name="椭圆 53"/>
          <p:cNvSpPr/>
          <p:nvPr/>
        </p:nvSpPr>
        <p:spPr bwMode="auto">
          <a:xfrm>
            <a:off x="1919537" y="162880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1</a:t>
            </a:r>
            <a:endParaRPr lang="zh-CN" altLang="en-US" b="1" dirty="0">
              <a:solidFill>
                <a:prstClr val="white"/>
              </a:solidFill>
              <a:latin typeface="Tahoma" panose="020B0604030504040204" pitchFamily="34" charset="0"/>
            </a:endParaRPr>
          </a:p>
        </p:txBody>
      </p:sp>
      <p:sp>
        <p:nvSpPr>
          <p:cNvPr id="55" name="椭圆 54"/>
          <p:cNvSpPr/>
          <p:nvPr/>
        </p:nvSpPr>
        <p:spPr bwMode="auto">
          <a:xfrm>
            <a:off x="1853281" y="2975212"/>
            <a:ext cx="426299" cy="30977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2</a:t>
            </a:r>
            <a:endParaRPr lang="zh-CN" altLang="en-US" b="1" dirty="0">
              <a:solidFill>
                <a:prstClr val="white"/>
              </a:solidFill>
              <a:latin typeface="Tahoma" panose="020B0604030504040204" pitchFamily="34" charset="0"/>
            </a:endParaRPr>
          </a:p>
        </p:txBody>
      </p:sp>
      <p:sp>
        <p:nvSpPr>
          <p:cNvPr id="56" name="椭圆 55"/>
          <p:cNvSpPr/>
          <p:nvPr/>
        </p:nvSpPr>
        <p:spPr bwMode="auto">
          <a:xfrm>
            <a:off x="1631505" y="5661248"/>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white"/>
                </a:solidFill>
                <a:latin typeface="Tahoma" panose="020B0604030504040204" pitchFamily="34" charset="0"/>
              </a:rPr>
              <a:t>3</a:t>
            </a:r>
            <a:endParaRPr lang="zh-CN" altLang="en-US" b="1" dirty="0">
              <a:solidFill>
                <a:prstClr val="white"/>
              </a:solidFill>
              <a:latin typeface="Tahoma" panose="020B0604030504040204" pitchFamily="34" charset="0"/>
            </a:endParaRPr>
          </a:p>
        </p:txBody>
      </p:sp>
      <p:sp>
        <p:nvSpPr>
          <p:cNvPr id="57" name="椭圆 56"/>
          <p:cNvSpPr/>
          <p:nvPr/>
        </p:nvSpPr>
        <p:spPr bwMode="auto">
          <a:xfrm>
            <a:off x="6384033" y="4293096"/>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4</a:t>
            </a:r>
            <a:endParaRPr lang="zh-CN" altLang="en-US" b="1" dirty="0">
              <a:solidFill>
                <a:prstClr val="white"/>
              </a:solidFill>
              <a:latin typeface="Tahoma" panose="020B0604030504040204" pitchFamily="34" charset="0"/>
            </a:endParaRPr>
          </a:p>
        </p:txBody>
      </p:sp>
      <p:sp>
        <p:nvSpPr>
          <p:cNvPr id="58" name="椭圆 57"/>
          <p:cNvSpPr/>
          <p:nvPr/>
        </p:nvSpPr>
        <p:spPr bwMode="auto">
          <a:xfrm>
            <a:off x="6605806" y="5589240"/>
            <a:ext cx="426299" cy="3600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dirty="0">
                <a:solidFill>
                  <a:prstClr val="white"/>
                </a:solidFill>
              </a:rPr>
              <a:t>5</a:t>
            </a:r>
            <a:endParaRPr lang="zh-CN" altLang="en-US" b="1" dirty="0">
              <a:solidFill>
                <a:prstClr val="white"/>
              </a:solidFill>
              <a:latin typeface="Tahoma" panose="020B0604030504040204" pitchFamily="34" charset="0"/>
            </a:endParaRPr>
          </a:p>
        </p:txBody>
      </p:sp>
      <p:sp>
        <p:nvSpPr>
          <p:cNvPr id="41" name="Text Box 4"/>
          <p:cNvSpPr txBox="1">
            <a:spLocks noChangeArrowheads="1"/>
          </p:cNvSpPr>
          <p:nvPr/>
        </p:nvSpPr>
        <p:spPr bwMode="auto">
          <a:xfrm>
            <a:off x="1775381" y="23654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5.3.3 </a:t>
            </a:r>
            <a:r>
              <a:rPr kumimoji="0" lang="zh-CN" altLang="en-US" sz="3600" dirty="0">
                <a:solidFill>
                  <a:srgbClr val="04617B"/>
                </a:solidFill>
                <a:latin typeface="隶书" pitchFamily="49" charset="-122"/>
                <a:ea typeface="隶书" pitchFamily="49" charset="-122"/>
              </a:rPr>
              <a:t>向量模型</a:t>
            </a:r>
            <a:endParaRPr kumimoji="0" lang="zh-CN" altLang="en-US" sz="3600" dirty="0">
              <a:solidFill>
                <a:srgbClr val="04617B"/>
              </a:solidFill>
              <a:latin typeface="隶书" pitchFamily="49" charset="-122"/>
              <a:ea typeface="隶书" pitchFamily="49" charset="-122"/>
            </a:endParaRPr>
          </a:p>
        </p:txBody>
      </p:sp>
      <p:sp>
        <p:nvSpPr>
          <p:cNvPr id="17" name="灯片编号占位符 16"/>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24744"/>
            <a:ext cx="7772400" cy="4971256"/>
          </a:xfrm>
        </p:spPr>
        <p:txBody>
          <a:bodyPr/>
          <a:lstStyle/>
          <a:p>
            <a:pPr marL="0" indent="0">
              <a:lnSpc>
                <a:spcPct val="150000"/>
              </a:lnSpc>
              <a:buNone/>
            </a:pPr>
            <a:r>
              <a:rPr lang="zh-CN" altLang="en-US" dirty="0"/>
              <a:t>向量模型特点：</a:t>
            </a:r>
            <a:endParaRPr lang="en-US" altLang="zh-CN" dirty="0"/>
          </a:p>
          <a:p>
            <a:pPr marL="246380" lvl="1">
              <a:lnSpc>
                <a:spcPct val="150000"/>
              </a:lnSpc>
              <a:buFont typeface="Wingdings" panose="05000000000000000000" pitchFamily="2" charset="2"/>
              <a:buChar char="Ø"/>
            </a:pPr>
            <a:r>
              <a:rPr lang="zh-CN" altLang="en-US" dirty="0"/>
              <a:t>介于火山模型和物化模型之间；</a:t>
            </a:r>
            <a:endParaRPr lang="en-US" altLang="zh-CN" dirty="0"/>
          </a:p>
          <a:p>
            <a:pPr marL="246380" lvl="1">
              <a:lnSpc>
                <a:spcPct val="150000"/>
              </a:lnSpc>
              <a:buFont typeface="Wingdings" panose="05000000000000000000" pitchFamily="2" charset="2"/>
              <a:buChar char="Ø"/>
            </a:pPr>
            <a:r>
              <a:rPr lang="zh-CN" altLang="en-US" dirty="0"/>
              <a:t>适用于</a:t>
            </a:r>
            <a:r>
              <a:rPr lang="en-US" altLang="zh-CN" dirty="0"/>
              <a:t>OLAP</a:t>
            </a:r>
            <a:r>
              <a:rPr lang="zh-CN" altLang="en-US" dirty="0"/>
              <a:t>和</a:t>
            </a:r>
            <a:r>
              <a:rPr lang="en-US" altLang="zh-CN" dirty="0"/>
              <a:t>OLTP</a:t>
            </a:r>
            <a:r>
              <a:rPr lang="zh-CN" altLang="en-US" dirty="0"/>
              <a:t>；</a:t>
            </a:r>
            <a:endParaRPr lang="en-US" altLang="zh-CN" dirty="0"/>
          </a:p>
          <a:p>
            <a:pPr marL="246380" lvl="1">
              <a:lnSpc>
                <a:spcPct val="150000"/>
              </a:lnSpc>
              <a:buFont typeface="Wingdings" panose="05000000000000000000" pitchFamily="2" charset="2"/>
              <a:buChar char="Ø"/>
            </a:pPr>
            <a:r>
              <a:rPr lang="zh-CN" altLang="en-US" dirty="0"/>
              <a:t>允许用户使用向量化的</a:t>
            </a:r>
            <a:r>
              <a:rPr lang="en-US" altLang="zh-CN" dirty="0"/>
              <a:t>SIMD</a:t>
            </a:r>
            <a:r>
              <a:rPr lang="zh-CN" altLang="en-US" dirty="0"/>
              <a:t>指令处理批量元组。</a:t>
            </a:r>
            <a:endParaRPr lang="en-US" altLang="zh-CN" dirty="0"/>
          </a:p>
          <a:p>
            <a:pPr lvl="1">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2178197"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5.3.3 </a:t>
            </a:r>
            <a:r>
              <a:rPr kumimoji="0" lang="zh-CN" altLang="en-US" sz="3600" dirty="0">
                <a:solidFill>
                  <a:srgbClr val="04617B"/>
                </a:solidFill>
                <a:latin typeface="隶书" pitchFamily="49" charset="-122"/>
                <a:ea typeface="隶书" pitchFamily="49" charset="-122"/>
              </a:rPr>
              <a:t>向量模型</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63552" y="1340768"/>
            <a:ext cx="7772400" cy="4611216"/>
          </a:xfrm>
        </p:spPr>
        <p:txBody>
          <a:bodyPr/>
          <a:lstStyle/>
          <a:p>
            <a:pPr marL="246380" lvl="1">
              <a:lnSpc>
                <a:spcPct val="150000"/>
              </a:lnSpc>
              <a:buFont typeface="Wingdings" panose="05000000000000000000" pitchFamily="2" charset="2"/>
              <a:buChar char="Ø"/>
            </a:pPr>
            <a:r>
              <a:rPr lang="zh-CN" altLang="en-US" dirty="0"/>
              <a:t>自顶而下：从根节点开始不断的向子节点</a:t>
            </a:r>
            <a:r>
              <a:rPr lang="zh-CN" altLang="en-US" dirty="0">
                <a:solidFill>
                  <a:srgbClr val="FF0000"/>
                </a:solidFill>
              </a:rPr>
              <a:t>拉</a:t>
            </a:r>
            <a:r>
              <a:rPr lang="zh-CN" altLang="en-US" dirty="0"/>
              <a:t>取数据。</a:t>
            </a:r>
            <a:endParaRPr lang="en-US" altLang="zh-CN" dirty="0"/>
          </a:p>
          <a:p>
            <a:pPr marL="0" lvl="1" indent="0">
              <a:lnSpc>
                <a:spcPct val="150000"/>
              </a:lnSpc>
              <a:buNone/>
            </a:pPr>
            <a:r>
              <a:rPr lang="zh-CN" altLang="en-US" dirty="0"/>
              <a:t>   元组通过函数调用传递。</a:t>
            </a:r>
            <a:endParaRPr lang="en-US" altLang="zh-CN" dirty="0"/>
          </a:p>
          <a:p>
            <a:pPr marL="246380" lvl="1">
              <a:lnSpc>
                <a:spcPct val="150000"/>
              </a:lnSpc>
              <a:buFont typeface="Wingdings" panose="05000000000000000000" pitchFamily="2" charset="2"/>
              <a:buChar char="Ø"/>
            </a:pPr>
            <a:r>
              <a:rPr lang="zh-CN" altLang="en-US" dirty="0"/>
              <a:t>自底而上：从叶子点开始获取数据不断的向父节点</a:t>
            </a:r>
            <a:r>
              <a:rPr lang="zh-CN" altLang="en-US" dirty="0">
                <a:solidFill>
                  <a:srgbClr val="FF0000"/>
                </a:solidFill>
              </a:rPr>
              <a:t>推</a:t>
            </a:r>
            <a:r>
              <a:rPr lang="zh-CN" altLang="en-US" dirty="0"/>
              <a:t>送数据</a:t>
            </a:r>
            <a:r>
              <a:rPr lang="en-US" altLang="zh-CN" dirty="0"/>
              <a:t>(</a:t>
            </a:r>
            <a:r>
              <a:rPr lang="zh-CN" altLang="en-US" dirty="0"/>
              <a:t>本章不讨论</a:t>
            </a:r>
            <a:r>
              <a:rPr lang="en-US" altLang="zh-CN" dirty="0"/>
              <a:t>)</a:t>
            </a:r>
            <a:r>
              <a:rPr lang="zh-CN" altLang="en-US" dirty="0"/>
              <a:t>。</a:t>
            </a:r>
            <a:endParaRPr lang="en-US" altLang="zh-CN"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5" name="Text Box 4"/>
          <p:cNvSpPr txBox="1">
            <a:spLocks noChangeArrowheads="1"/>
          </p:cNvSpPr>
          <p:nvPr/>
        </p:nvSpPr>
        <p:spPr bwMode="auto">
          <a:xfrm>
            <a:off x="1919536" y="62068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zh-CN" altLang="en-US" sz="3600" dirty="0">
                <a:solidFill>
                  <a:srgbClr val="04617B"/>
                </a:solidFill>
                <a:latin typeface="隶书" pitchFamily="49" charset="-122"/>
                <a:ea typeface="隶书" pitchFamily="49" charset="-122"/>
              </a:rPr>
              <a:t>查询树处理的方向</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24744"/>
            <a:ext cx="4750296" cy="4978896"/>
          </a:xfrm>
        </p:spPr>
        <p:txBody>
          <a:bodyPr/>
          <a:lstStyle/>
          <a:p>
            <a:pPr marL="0" indent="0">
              <a:buNone/>
            </a:pPr>
            <a:r>
              <a:rPr lang="zh-CN" altLang="en-US" dirty="0"/>
              <a:t>数据存取方法</a:t>
            </a:r>
            <a:r>
              <a:rPr lang="en-US" altLang="zh-CN" dirty="0"/>
              <a:t>(access method)</a:t>
            </a:r>
            <a:r>
              <a:rPr lang="zh-CN" altLang="en-US" dirty="0"/>
              <a:t>：</a:t>
            </a:r>
            <a:endParaRPr lang="en-US" altLang="zh-CN" dirty="0"/>
          </a:p>
          <a:p>
            <a:pPr marL="0" indent="0">
              <a:buNone/>
            </a:pPr>
            <a:r>
              <a:rPr lang="en-US" altLang="zh-CN" dirty="0" smtClean="0"/>
              <a:t>      </a:t>
            </a:r>
            <a:r>
              <a:rPr lang="zh-CN" altLang="en-US" dirty="0" smtClean="0"/>
              <a:t>访问存储在表</a:t>
            </a:r>
            <a:r>
              <a:rPr lang="en-US" altLang="zh-CN" dirty="0" smtClean="0"/>
              <a:t>(table)</a:t>
            </a:r>
            <a:r>
              <a:rPr lang="zh-CN" altLang="en-US" dirty="0" smtClean="0"/>
              <a:t>中的数据</a:t>
            </a:r>
            <a:r>
              <a:rPr lang="zh-CN" altLang="en-US" dirty="0"/>
              <a:t>的方法</a:t>
            </a:r>
            <a:r>
              <a:rPr lang="zh-CN" altLang="en-US" dirty="0" smtClean="0"/>
              <a:t>。</a:t>
            </a:r>
            <a:endParaRPr lang="en-US" altLang="zh-CN" dirty="0"/>
          </a:p>
          <a:p>
            <a:pPr marL="0" indent="0">
              <a:buNone/>
            </a:pPr>
            <a:endParaRPr lang="en-US" altLang="zh-CN" dirty="0"/>
          </a:p>
          <a:p>
            <a:pPr marL="0" indent="0">
              <a:buNone/>
            </a:pPr>
            <a:r>
              <a:rPr lang="zh-CN" altLang="en-US" dirty="0"/>
              <a:t>三种基本方法：</a:t>
            </a:r>
            <a:endParaRPr lang="en-US" altLang="zh-CN" dirty="0"/>
          </a:p>
          <a:p>
            <a:pPr marL="263525" lvl="1">
              <a:buFont typeface="Wingdings" panose="05000000000000000000" pitchFamily="2" charset="2"/>
              <a:buChar char="Ø"/>
            </a:pPr>
            <a:r>
              <a:rPr lang="zh-CN" altLang="en-US" dirty="0"/>
              <a:t>顺序扫描</a:t>
            </a:r>
            <a:endParaRPr lang="en-US" altLang="zh-CN" dirty="0"/>
          </a:p>
          <a:p>
            <a:pPr marL="263525" lvl="1">
              <a:buFont typeface="Wingdings" panose="05000000000000000000" pitchFamily="2" charset="2"/>
              <a:buChar char="Ø"/>
            </a:pPr>
            <a:r>
              <a:rPr lang="zh-CN" altLang="en-US" dirty="0"/>
              <a:t>索引扫描</a:t>
            </a:r>
            <a:endParaRPr lang="en-US" altLang="zh-CN" dirty="0"/>
          </a:p>
          <a:p>
            <a:pPr marL="263525" lvl="1">
              <a:buFont typeface="Wingdings" panose="05000000000000000000" pitchFamily="2" charset="2"/>
              <a:buChar char="Ø"/>
            </a:pPr>
            <a:r>
              <a:rPr lang="zh-CN" altLang="en-US" dirty="0"/>
              <a:t>多索引扫描</a:t>
            </a:r>
            <a:r>
              <a:rPr lang="en-US" altLang="zh-CN" dirty="0"/>
              <a:t>(</a:t>
            </a:r>
            <a:r>
              <a:rPr lang="zh-CN" altLang="en-US" dirty="0"/>
              <a:t>位图扫描</a:t>
            </a:r>
            <a:r>
              <a:rPr lang="en-US" altLang="zh-CN" dirty="0"/>
              <a:t>)</a:t>
            </a:r>
            <a:endParaRPr lang="en-US" altLang="zh-CN" dirty="0"/>
          </a:p>
        </p:txBody>
      </p:sp>
      <p:sp>
        <p:nvSpPr>
          <p:cNvPr id="4" name="灯片编号占位符 3"/>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7" name="矩形 6"/>
          <p:cNvSpPr/>
          <p:nvPr/>
        </p:nvSpPr>
        <p:spPr bwMode="auto">
          <a:xfrm>
            <a:off x="6990184" y="1143980"/>
            <a:ext cx="3600400" cy="155788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新宋体" panose="02010609030101010101" pitchFamily="49" charset="-122"/>
                <a:ea typeface="新宋体" panose="02010609030101010101" pitchFamily="49" charset="-122"/>
              </a:rPr>
              <a:t>Select </a:t>
            </a:r>
            <a:r>
              <a:rPr lang="en-US" altLang="zh-CN" b="1" dirty="0" err="1">
                <a:solidFill>
                  <a:prstClr val="black"/>
                </a:solidFill>
                <a:latin typeface="新宋体" panose="02010609030101010101" pitchFamily="49" charset="-122"/>
                <a:ea typeface="新宋体" panose="02010609030101010101" pitchFamily="49" charset="-122"/>
              </a:rPr>
              <a:t>R.id,S.cdate</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From R join S</a:t>
            </a:r>
            <a:endParaRPr lang="en-US" altLang="zh-CN" dirty="0">
              <a:solidFill>
                <a:prstClr val="black"/>
              </a:solidFill>
              <a:latin typeface="新宋体" panose="02010609030101010101" pitchFamily="49" charset="-122"/>
              <a:ea typeface="新宋体" panose="02010609030101010101" pitchFamily="49" charset="-122"/>
            </a:endParaRPr>
          </a:p>
          <a:p>
            <a:pPr algn="ctr"/>
            <a:r>
              <a:rPr lang="en-US" altLang="zh-CN" b="1" dirty="0">
                <a:solidFill>
                  <a:prstClr val="black"/>
                </a:solidFill>
                <a:latin typeface="新宋体" panose="02010609030101010101" pitchFamily="49" charset="-122"/>
                <a:ea typeface="新宋体" panose="02010609030101010101" pitchFamily="49" charset="-122"/>
              </a:rPr>
              <a:t>ON R.id=S.id</a:t>
            </a:r>
            <a:endParaRPr lang="en-US" altLang="zh-CN" b="1" dirty="0">
              <a:solidFill>
                <a:prstClr val="black"/>
              </a:solidFill>
              <a:latin typeface="新宋体" panose="02010609030101010101" pitchFamily="49" charset="-122"/>
              <a:ea typeface="新宋体" panose="02010609030101010101" pitchFamily="49" charset="-122"/>
            </a:endParaRPr>
          </a:p>
          <a:p>
            <a:pPr algn="ctr"/>
            <a:r>
              <a:rPr lang="en-US" altLang="zh-CN" dirty="0">
                <a:solidFill>
                  <a:prstClr val="black"/>
                </a:solidFill>
                <a:latin typeface="新宋体" panose="02010609030101010101" pitchFamily="49" charset="-122"/>
                <a:ea typeface="新宋体" panose="02010609030101010101" pitchFamily="49" charset="-122"/>
              </a:rPr>
              <a:t>Where </a:t>
            </a:r>
            <a:r>
              <a:rPr lang="en-US" altLang="zh-CN" dirty="0" err="1">
                <a:solidFill>
                  <a:prstClr val="black"/>
                </a:solidFill>
                <a:latin typeface="新宋体" panose="02010609030101010101" pitchFamily="49" charset="-122"/>
                <a:ea typeface="新宋体" panose="02010609030101010101" pitchFamily="49" charset="-122"/>
              </a:rPr>
              <a:t>S.value</a:t>
            </a:r>
            <a:r>
              <a:rPr lang="en-US" altLang="zh-CN" dirty="0">
                <a:solidFill>
                  <a:prstClr val="black"/>
                </a:solidFill>
                <a:latin typeface="新宋体" panose="02010609030101010101" pitchFamily="49" charset="-122"/>
                <a:ea typeface="新宋体" panose="02010609030101010101" pitchFamily="49" charset="-122"/>
              </a:rPr>
              <a:t>&gt;100</a:t>
            </a:r>
            <a:endParaRPr lang="zh-CN" altLang="en-US" b="1" dirty="0">
              <a:solidFill>
                <a:prstClr val="black"/>
              </a:solidFill>
              <a:latin typeface="新宋体" panose="02010609030101010101" pitchFamily="49" charset="-122"/>
              <a:ea typeface="新宋体" panose="02010609030101010101" pitchFamily="49" charset="-122"/>
            </a:endParaRPr>
          </a:p>
        </p:txBody>
      </p:sp>
      <p:sp>
        <p:nvSpPr>
          <p:cNvPr id="8" name="AutoShape 4"/>
          <p:cNvSpPr>
            <a:spLocks noChangeArrowheads="1"/>
          </p:cNvSpPr>
          <p:nvPr/>
        </p:nvSpPr>
        <p:spPr bwMode="auto">
          <a:xfrm rot="5400000">
            <a:off x="8396436" y="4110980"/>
            <a:ext cx="228600" cy="304800"/>
          </a:xfrm>
          <a:prstGeom prst="flowChartCollate">
            <a:avLst/>
          </a:prstGeom>
          <a:noFill/>
          <a:ln w="38100" cmpd="sng">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cxnSp>
        <p:nvCxnSpPr>
          <p:cNvPr id="9" name="直接箭头连接符 8"/>
          <p:cNvCxnSpPr/>
          <p:nvPr/>
        </p:nvCxnSpPr>
        <p:spPr bwMode="auto">
          <a:xfrm flipV="1">
            <a:off x="8143420" y="4475144"/>
            <a:ext cx="288032" cy="430696"/>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flipH="1" flipV="1">
            <a:off x="8574360" y="4510472"/>
            <a:ext cx="288032" cy="502704"/>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1" name="直接箭头连接符 10"/>
          <p:cNvCxnSpPr/>
          <p:nvPr/>
        </p:nvCxnSpPr>
        <p:spPr bwMode="auto">
          <a:xfrm flipV="1">
            <a:off x="8502352" y="3789040"/>
            <a:ext cx="0" cy="288032"/>
          </a:xfrm>
          <a:prstGeom prst="straightConnector1">
            <a:avLst/>
          </a:prstGeom>
          <a:solidFill>
            <a:schemeClr val="bg1"/>
          </a:solidFill>
          <a:ln w="9525" cap="flat" cmpd="sng" algn="ctr">
            <a:solidFill>
              <a:schemeClr val="tx1"/>
            </a:solidFill>
            <a:prstDash val="solid"/>
            <a:round/>
            <a:headEnd type="none" w="med" len="med"/>
            <a:tailEnd type="triangle"/>
          </a:ln>
          <a:effectLst/>
        </p:spPr>
      </p:cxnSp>
      <p:cxnSp>
        <p:nvCxnSpPr>
          <p:cNvPr id="12" name="直接箭头连接符 11"/>
          <p:cNvCxnSpPr/>
          <p:nvPr/>
        </p:nvCxnSpPr>
        <p:spPr bwMode="auto">
          <a:xfrm flipH="1" flipV="1">
            <a:off x="8986936" y="5313784"/>
            <a:ext cx="235496" cy="36274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13" name="文本框 12"/>
          <p:cNvSpPr txBox="1"/>
          <p:nvPr/>
        </p:nvSpPr>
        <p:spPr>
          <a:xfrm>
            <a:off x="7803976" y="4941169"/>
            <a:ext cx="338336" cy="461665"/>
          </a:xfrm>
          <a:prstGeom prst="rect">
            <a:avLst/>
          </a:prstGeom>
          <a:noFill/>
        </p:spPr>
        <p:txBody>
          <a:bodyPr wrap="square" rtlCol="0">
            <a:spAutoFit/>
          </a:bodyPr>
          <a:lstStyle/>
          <a:p>
            <a:r>
              <a:rPr lang="en-US" altLang="zh-CN" dirty="0">
                <a:solidFill>
                  <a:prstClr val="black"/>
                </a:solidFill>
              </a:rPr>
              <a:t>R</a:t>
            </a:r>
            <a:endParaRPr lang="zh-CN" altLang="en-US" dirty="0">
              <a:solidFill>
                <a:prstClr val="black"/>
              </a:solidFill>
            </a:endParaRPr>
          </a:p>
        </p:txBody>
      </p:sp>
      <p:sp>
        <p:nvSpPr>
          <p:cNvPr id="14" name="文本框 13"/>
          <p:cNvSpPr txBox="1"/>
          <p:nvPr/>
        </p:nvSpPr>
        <p:spPr>
          <a:xfrm>
            <a:off x="9100120" y="5589241"/>
            <a:ext cx="338336" cy="461665"/>
          </a:xfrm>
          <a:prstGeom prst="rect">
            <a:avLst/>
          </a:prstGeom>
          <a:noFill/>
        </p:spPr>
        <p:txBody>
          <a:bodyPr wrap="square" rtlCol="0">
            <a:spAutoFit/>
          </a:bodyPr>
          <a:lstStyle/>
          <a:p>
            <a:r>
              <a:rPr lang="en-US" altLang="zh-CN" dirty="0">
                <a:solidFill>
                  <a:prstClr val="black"/>
                </a:solidFill>
              </a:rPr>
              <a:t>S</a:t>
            </a:r>
            <a:endParaRPr lang="zh-CN" altLang="en-US" dirty="0">
              <a:solidFill>
                <a:prstClr val="black"/>
              </a:solidFill>
            </a:endParaRPr>
          </a:p>
        </p:txBody>
      </p:sp>
      <p:graphicFrame>
        <p:nvGraphicFramePr>
          <p:cNvPr id="15" name="Object 12"/>
          <p:cNvGraphicFramePr>
            <a:graphicFrameLocks noChangeAspect="1"/>
          </p:cNvGraphicFramePr>
          <p:nvPr/>
        </p:nvGraphicFramePr>
        <p:xfrm>
          <a:off x="8380040" y="3429000"/>
          <a:ext cx="304800" cy="342900"/>
        </p:xfrm>
        <a:graphic>
          <a:graphicData uri="http://schemas.openxmlformats.org/presentationml/2006/ole">
            <mc:AlternateContent xmlns:mc="http://schemas.openxmlformats.org/markup-compatibility/2006">
              <mc:Choice xmlns:v="urn:schemas-microsoft-com:vml" Requires="v">
                <p:oleObj spid="_x0000_s10372" name="" r:id="rId1" imgW="305435" imgH="343535" progId="Equation.3">
                  <p:embed/>
                </p:oleObj>
              </mc:Choice>
              <mc:Fallback>
                <p:oleObj name="" r:id="rId1" imgW="305435" imgH="343535" progId="Equation.3">
                  <p:embed/>
                  <p:pic>
                    <p:nvPicPr>
                      <p:cNvPr id="0" name="Object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040" y="3429000"/>
                        <a:ext cx="304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0"/>
          <p:cNvGraphicFramePr>
            <a:graphicFrameLocks noChangeAspect="1"/>
          </p:cNvGraphicFramePr>
          <p:nvPr/>
        </p:nvGraphicFramePr>
        <p:xfrm>
          <a:off x="8811716" y="5078958"/>
          <a:ext cx="266700" cy="222250"/>
        </p:xfrm>
        <a:graphic>
          <a:graphicData uri="http://schemas.openxmlformats.org/presentationml/2006/ole">
            <mc:AlternateContent xmlns:mc="http://schemas.openxmlformats.org/markup-compatibility/2006">
              <mc:Choice xmlns:v="urn:schemas-microsoft-com:vml" Requires="v">
                <p:oleObj spid="_x0000_s10373" name="" r:id="rId3" imgW="267335" imgH="215900" progId="Equation.3">
                  <p:embed/>
                </p:oleObj>
              </mc:Choice>
              <mc:Fallback>
                <p:oleObj name="" r:id="rId3" imgW="267335" imgH="2159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1716" y="5078958"/>
                        <a:ext cx="266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文本框 16"/>
          <p:cNvSpPr txBox="1"/>
          <p:nvPr/>
        </p:nvSpPr>
        <p:spPr>
          <a:xfrm>
            <a:off x="8790384" y="4160114"/>
            <a:ext cx="1914128" cy="276999"/>
          </a:xfrm>
          <a:prstGeom prst="rect">
            <a:avLst/>
          </a:prstGeom>
          <a:noFill/>
        </p:spPr>
        <p:txBody>
          <a:bodyPr wrap="square" rtlCol="0">
            <a:spAutoFit/>
          </a:bodyPr>
          <a:lstStyle/>
          <a:p>
            <a:r>
              <a:rPr lang="en-US" altLang="zh-CN" sz="1200" dirty="0">
                <a:solidFill>
                  <a:srgbClr val="FF0000"/>
                </a:solidFill>
              </a:rPr>
              <a:t>R.id=S.id</a:t>
            </a:r>
            <a:endParaRPr lang="zh-CN" altLang="en-US" sz="1200" dirty="0">
              <a:solidFill>
                <a:srgbClr val="FF0000"/>
              </a:solidFill>
            </a:endParaRPr>
          </a:p>
        </p:txBody>
      </p:sp>
      <p:sp>
        <p:nvSpPr>
          <p:cNvPr id="18" name="文本框 17"/>
          <p:cNvSpPr txBox="1"/>
          <p:nvPr/>
        </p:nvSpPr>
        <p:spPr>
          <a:xfrm>
            <a:off x="8676456" y="3512042"/>
            <a:ext cx="1914128" cy="276999"/>
          </a:xfrm>
          <a:prstGeom prst="rect">
            <a:avLst/>
          </a:prstGeom>
          <a:noFill/>
        </p:spPr>
        <p:txBody>
          <a:bodyPr wrap="square" rtlCol="0">
            <a:spAutoFit/>
          </a:bodyPr>
          <a:lstStyle/>
          <a:p>
            <a:r>
              <a:rPr lang="en-US" altLang="zh-CN" sz="1200" dirty="0" err="1">
                <a:solidFill>
                  <a:srgbClr val="FF0000"/>
                </a:solidFill>
              </a:rPr>
              <a:t>R.id,S.cdate</a:t>
            </a:r>
            <a:endParaRPr lang="zh-CN" altLang="en-US" sz="1200" dirty="0">
              <a:solidFill>
                <a:srgbClr val="FF0000"/>
              </a:solidFill>
            </a:endParaRPr>
          </a:p>
        </p:txBody>
      </p:sp>
      <p:sp>
        <p:nvSpPr>
          <p:cNvPr id="19" name="矩形 18"/>
          <p:cNvSpPr/>
          <p:nvPr/>
        </p:nvSpPr>
        <p:spPr bwMode="auto">
          <a:xfrm>
            <a:off x="7422232" y="3284984"/>
            <a:ext cx="2808312" cy="2811016"/>
          </a:xfrm>
          <a:prstGeom prst="rect">
            <a:avLst/>
          </a:prstGeom>
          <a:solidFill>
            <a:schemeClr val="bg1">
              <a:alpha val="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 name="矩形 1"/>
          <p:cNvSpPr/>
          <p:nvPr/>
        </p:nvSpPr>
        <p:spPr bwMode="auto">
          <a:xfrm>
            <a:off x="7680176" y="4905841"/>
            <a:ext cx="751276" cy="496993"/>
          </a:xfrm>
          <a:prstGeom prst="rect">
            <a:avLst/>
          </a:prstGeom>
          <a:noFill/>
          <a:ln w="412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2" name="矩形 21"/>
          <p:cNvSpPr/>
          <p:nvPr/>
        </p:nvSpPr>
        <p:spPr bwMode="auto">
          <a:xfrm>
            <a:off x="8945066" y="5589241"/>
            <a:ext cx="751334" cy="461665"/>
          </a:xfrm>
          <a:prstGeom prst="rect">
            <a:avLst/>
          </a:prstGeom>
          <a:noFill/>
          <a:ln w="476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Text Box 4"/>
          <p:cNvSpPr txBox="1">
            <a:spLocks noChangeArrowheads="1"/>
          </p:cNvSpPr>
          <p:nvPr/>
        </p:nvSpPr>
        <p:spPr bwMode="auto">
          <a:xfrm>
            <a:off x="1800944" y="412632"/>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 </a:t>
            </a:r>
            <a:r>
              <a:rPr kumimoji="0" lang="zh-CN" altLang="en-US" sz="3600" dirty="0">
                <a:solidFill>
                  <a:srgbClr val="04617B"/>
                </a:solidFill>
                <a:latin typeface="隶书" pitchFamily="49" charset="-122"/>
                <a:ea typeface="隶书" pitchFamily="49" charset="-122"/>
              </a:rPr>
              <a:t>数据存取</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67508" y="1052736"/>
            <a:ext cx="8314692" cy="5616624"/>
          </a:xfrm>
        </p:spPr>
        <p:txBody>
          <a:bodyPr/>
          <a:lstStyle/>
          <a:p>
            <a:pPr marL="0" indent="0">
              <a:buNone/>
            </a:pPr>
            <a:r>
              <a:rPr lang="en-US" altLang="zh-CN" b="1" dirty="0" smtClean="0">
                <a:latin typeface="微软雅黑" panose="020B0503020204020204" pitchFamily="34" charset="-122"/>
                <a:ea typeface="微软雅黑" panose="020B0503020204020204" pitchFamily="34" charset="-122"/>
              </a:rPr>
              <a:t>5.4.1 </a:t>
            </a:r>
            <a:r>
              <a:rPr lang="zh-CN" altLang="en-US" b="1" dirty="0">
                <a:latin typeface="微软雅黑" panose="020B0503020204020204" pitchFamily="34" charset="-122"/>
                <a:ea typeface="微软雅黑" panose="020B0503020204020204" pitchFamily="34" charset="-122"/>
              </a:rPr>
              <a:t>顺序扫描</a:t>
            </a:r>
            <a:endParaRPr lang="en-US" altLang="zh-CN" b="1" dirty="0">
              <a:latin typeface="微软雅黑" panose="020B0503020204020204" pitchFamily="34" charset="-122"/>
              <a:ea typeface="微软雅黑" panose="020B0503020204020204" pitchFamily="34" charset="-122"/>
            </a:endParaRPr>
          </a:p>
          <a:p>
            <a:pPr marL="0" lvl="1" indent="0">
              <a:buNone/>
            </a:pPr>
            <a:r>
              <a:rPr lang="zh-CN" altLang="en-US" dirty="0"/>
              <a:t>对于表的每一个</a:t>
            </a:r>
            <a:r>
              <a:rPr lang="en-US" altLang="zh-CN" dirty="0"/>
              <a:t>Page</a:t>
            </a:r>
            <a:endParaRPr lang="en-US" altLang="zh-CN" dirty="0"/>
          </a:p>
          <a:p>
            <a:pPr marL="263525" lvl="1" indent="-263525">
              <a:buFont typeface="Wingdings" panose="05000000000000000000" pitchFamily="2" charset="2"/>
              <a:buChar char="Ø"/>
            </a:pPr>
            <a:r>
              <a:rPr lang="zh-CN" altLang="en-US" dirty="0"/>
              <a:t>加载到</a:t>
            </a:r>
            <a:r>
              <a:rPr lang="en-US" altLang="zh-CN" dirty="0" err="1"/>
              <a:t>BufferPool</a:t>
            </a:r>
            <a:r>
              <a:rPr lang="zh-CN" altLang="en-US" dirty="0"/>
              <a:t>中；</a:t>
            </a:r>
            <a:endParaRPr lang="en-US" altLang="zh-CN" dirty="0"/>
          </a:p>
          <a:p>
            <a:pPr marL="246380" lvl="1">
              <a:buFont typeface="Wingdings" panose="05000000000000000000" pitchFamily="2" charset="2"/>
              <a:buChar char="Ø"/>
            </a:pPr>
            <a:r>
              <a:rPr lang="zh-CN" altLang="en-US" dirty="0"/>
              <a:t>对</a:t>
            </a:r>
            <a:r>
              <a:rPr lang="en-US" altLang="zh-CN" dirty="0" err="1"/>
              <a:t>BufferPool</a:t>
            </a:r>
            <a:r>
              <a:rPr lang="zh-CN" altLang="en-US" dirty="0"/>
              <a:t>的</a:t>
            </a:r>
            <a:r>
              <a:rPr lang="en-US" altLang="zh-CN" dirty="0"/>
              <a:t>Page</a:t>
            </a:r>
            <a:r>
              <a:rPr lang="zh-CN" altLang="en-US" dirty="0"/>
              <a:t>中符合条件</a:t>
            </a:r>
            <a:endParaRPr lang="en-US" altLang="zh-CN" dirty="0"/>
          </a:p>
          <a:p>
            <a:pPr marL="0" lvl="1" indent="0">
              <a:buNone/>
            </a:pPr>
            <a:r>
              <a:rPr lang="en-US" altLang="zh-CN" dirty="0"/>
              <a:t>   </a:t>
            </a:r>
            <a:r>
              <a:rPr lang="zh-CN" altLang="en-US" dirty="0"/>
              <a:t>的</a:t>
            </a:r>
            <a:r>
              <a:rPr lang="en-US" altLang="zh-CN" dirty="0"/>
              <a:t>tuple</a:t>
            </a:r>
            <a:r>
              <a:rPr lang="zh-CN" altLang="en-US" dirty="0"/>
              <a:t>依次进行处理。</a:t>
            </a:r>
            <a:endParaRPr lang="en-US" altLang="zh-CN" dirty="0"/>
          </a:p>
          <a:p>
            <a:pPr marL="0" lvl="1" indent="0">
              <a:buNone/>
            </a:pPr>
            <a:endParaRPr lang="en-US" altLang="zh-CN" dirty="0"/>
          </a:p>
          <a:p>
            <a:pPr marL="0" lvl="1" indent="0">
              <a:buNone/>
            </a:pPr>
            <a:r>
              <a:rPr lang="en-US" altLang="zh-CN" dirty="0"/>
              <a:t>DBMS</a:t>
            </a:r>
            <a:r>
              <a:rPr lang="zh-CN" altLang="en-US" dirty="0"/>
              <a:t>内部维持一个游标指向上次访问的</a:t>
            </a:r>
            <a:r>
              <a:rPr lang="en-US" altLang="zh-CN" dirty="0"/>
              <a:t>page/slot</a:t>
            </a:r>
            <a:r>
              <a:rPr lang="zh-CN" altLang="en-US" dirty="0"/>
              <a:t>。</a:t>
            </a:r>
            <a:endParaRPr lang="en-US" altLang="zh-CN" dirty="0"/>
          </a:p>
          <a:p>
            <a:pPr marL="0" indent="0">
              <a:buNone/>
            </a:pPr>
            <a:endParaRPr lang="en-US" altLang="zh-CN" dirty="0"/>
          </a:p>
          <a:p>
            <a:pPr marL="0" indent="0">
              <a:buNone/>
            </a:pPr>
            <a:r>
              <a:rPr lang="zh-CN" altLang="en-US" dirty="0"/>
              <a:t>顺序扫描的优化：</a:t>
            </a:r>
            <a:endParaRPr lang="en-US" altLang="zh-CN" dirty="0"/>
          </a:p>
          <a:p>
            <a:pPr marL="263525" lvl="1">
              <a:buFont typeface="Wingdings" panose="05000000000000000000" pitchFamily="2" charset="2"/>
              <a:buChar char="Ø"/>
            </a:pPr>
            <a:r>
              <a:rPr lang="en-US" altLang="zh-CN" dirty="0"/>
              <a:t>Prefetching, buffer pool bypass, </a:t>
            </a:r>
            <a:r>
              <a:rPr lang="en-US" altLang="zh-CN" dirty="0" err="1"/>
              <a:t>Paralleization</a:t>
            </a:r>
            <a:r>
              <a:rPr lang="en-US" altLang="zh-CN" dirty="0"/>
              <a:t>, Heap Clustering</a:t>
            </a:r>
            <a:endParaRPr lang="en-US" altLang="zh-CN" dirty="0"/>
          </a:p>
          <a:p>
            <a:pPr marL="263525" lvl="1">
              <a:buFont typeface="Wingdings" panose="05000000000000000000" pitchFamily="2" charset="2"/>
              <a:buChar char="Ø"/>
            </a:pPr>
            <a:r>
              <a:rPr lang="en-US" altLang="zh-CN" dirty="0">
                <a:solidFill>
                  <a:srgbClr val="FF0000"/>
                </a:solidFill>
              </a:rPr>
              <a:t>Zone map</a:t>
            </a:r>
            <a:endParaRPr lang="en-US" altLang="zh-CN" dirty="0">
              <a:solidFill>
                <a:srgbClr val="FF0000"/>
              </a:solidFill>
            </a:endParaRPr>
          </a:p>
          <a:p>
            <a:pPr marL="263525" lvl="1">
              <a:buFont typeface="Wingdings" panose="05000000000000000000" pitchFamily="2" charset="2"/>
              <a:buChar char="Ø"/>
            </a:pPr>
            <a:r>
              <a:rPr lang="en-US" altLang="zh-CN" dirty="0"/>
              <a:t>Late Materialization</a:t>
            </a:r>
            <a:r>
              <a:rPr lang="zh-CN" altLang="en-US" dirty="0"/>
              <a:t>（迟物化）</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矩形 3"/>
          <p:cNvSpPr/>
          <p:nvPr/>
        </p:nvSpPr>
        <p:spPr bwMode="auto">
          <a:xfrm>
            <a:off x="6314256" y="1268760"/>
            <a:ext cx="4102224" cy="1800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b="1" dirty="0">
                <a:solidFill>
                  <a:prstClr val="black"/>
                </a:solidFill>
                <a:latin typeface="Tahoma" panose="020B0604030504040204" pitchFamily="34" charset="0"/>
              </a:rPr>
              <a:t>For Page in </a:t>
            </a:r>
            <a:r>
              <a:rPr lang="en-US" altLang="zh-CN" b="1" dirty="0" err="1">
                <a:solidFill>
                  <a:prstClr val="black"/>
                </a:solidFill>
                <a:latin typeface="Tahoma" panose="020B0604030504040204" pitchFamily="34" charset="0"/>
              </a:rPr>
              <a:t>Table</a:t>
            </a:r>
            <a:r>
              <a:rPr lang="en-US" altLang="zh-CN" dirty="0" err="1">
                <a:solidFill>
                  <a:prstClr val="black"/>
                </a:solidFill>
              </a:rPr>
              <a:t>.Pages</a:t>
            </a:r>
            <a:r>
              <a:rPr lang="en-US" altLang="zh-CN" dirty="0">
                <a:solidFill>
                  <a:prstClr val="black"/>
                </a:solidFill>
              </a:rPr>
              <a:t>:</a:t>
            </a:r>
            <a:endParaRPr lang="en-US" altLang="zh-CN" dirty="0">
              <a:solidFill>
                <a:prstClr val="black"/>
              </a:solidFill>
            </a:endParaRPr>
          </a:p>
          <a:p>
            <a:r>
              <a:rPr lang="en-US" altLang="zh-CN" dirty="0">
                <a:solidFill>
                  <a:prstClr val="black"/>
                </a:solidFill>
              </a:rPr>
              <a:t>  For t in </a:t>
            </a:r>
            <a:r>
              <a:rPr lang="en-US" altLang="zh-CN" dirty="0" err="1">
                <a:solidFill>
                  <a:prstClr val="black"/>
                </a:solidFill>
              </a:rPr>
              <a:t>Page.tuples</a:t>
            </a:r>
            <a:r>
              <a:rPr lang="en-US" altLang="zh-CN" dirty="0">
                <a:solidFill>
                  <a:prstClr val="black"/>
                </a:solidFill>
              </a:rPr>
              <a:t>:</a:t>
            </a:r>
            <a:endParaRPr lang="en-US" altLang="zh-CN" dirty="0">
              <a:solidFill>
                <a:prstClr val="black"/>
              </a:solidFill>
            </a:endParaRPr>
          </a:p>
          <a:p>
            <a:r>
              <a:rPr lang="en-US" altLang="zh-CN" dirty="0">
                <a:solidFill>
                  <a:prstClr val="black"/>
                </a:solidFill>
              </a:rPr>
              <a:t>      If </a:t>
            </a:r>
            <a:r>
              <a:rPr lang="en-US" altLang="zh-CN" dirty="0" err="1">
                <a:solidFill>
                  <a:prstClr val="black"/>
                </a:solidFill>
              </a:rPr>
              <a:t>evalPred</a:t>
            </a:r>
            <a:r>
              <a:rPr lang="en-US" altLang="zh-CN" dirty="0">
                <a:solidFill>
                  <a:prstClr val="black"/>
                </a:solidFill>
              </a:rPr>
              <a:t>(t):</a:t>
            </a:r>
            <a:endParaRPr lang="en-US" altLang="zh-CN" dirty="0">
              <a:solidFill>
                <a:prstClr val="black"/>
              </a:solidFill>
            </a:endParaRPr>
          </a:p>
          <a:p>
            <a:r>
              <a:rPr lang="en-US" altLang="zh-CN" dirty="0">
                <a:solidFill>
                  <a:prstClr val="black"/>
                </a:solidFill>
              </a:rPr>
              <a:t>          Do </a:t>
            </a:r>
            <a:r>
              <a:rPr lang="en-US" altLang="zh-CN" dirty="0" err="1">
                <a:solidFill>
                  <a:prstClr val="black"/>
                </a:solidFill>
              </a:rPr>
              <a:t>Somthing</a:t>
            </a:r>
            <a:r>
              <a:rPr lang="en-US" altLang="zh-CN" b="1" dirty="0">
                <a:solidFill>
                  <a:prstClr val="black"/>
                </a:solidFill>
                <a:latin typeface="Tahoma" panose="020B0604030504040204" pitchFamily="34" charset="0"/>
              </a:rPr>
              <a:t> </a:t>
            </a:r>
            <a:endParaRPr lang="zh-CN" altLang="en-US" b="1" dirty="0">
              <a:solidFill>
                <a:prstClr val="black"/>
              </a:solidFill>
              <a:latin typeface="Tahoma" panose="020B0604030504040204" pitchFamily="34" charset="0"/>
            </a:endParaRPr>
          </a:p>
        </p:txBody>
      </p:sp>
      <p:sp>
        <p:nvSpPr>
          <p:cNvPr id="5" name="Text Box 4"/>
          <p:cNvSpPr txBox="1">
            <a:spLocks noChangeArrowheads="1"/>
          </p:cNvSpPr>
          <p:nvPr/>
        </p:nvSpPr>
        <p:spPr bwMode="auto">
          <a:xfrm>
            <a:off x="1667508" y="298394"/>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 </a:t>
            </a:r>
            <a:r>
              <a:rPr kumimoji="0" lang="zh-CN" altLang="en-US" sz="3600" dirty="0">
                <a:solidFill>
                  <a:srgbClr val="04617B"/>
                </a:solidFill>
                <a:latin typeface="隶书" pitchFamily="49" charset="-122"/>
                <a:ea typeface="隶书" pitchFamily="49" charset="-122"/>
              </a:rPr>
              <a:t>数据存取</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51384"/>
            <a:ext cx="7772400" cy="4971256"/>
          </a:xfrm>
        </p:spPr>
        <p:txBody>
          <a:bodyPr/>
          <a:lstStyle/>
          <a:p>
            <a:pPr marL="0" indent="0">
              <a:buNone/>
            </a:pPr>
            <a:r>
              <a:rPr lang="en-US" altLang="zh-CN" b="1" dirty="0">
                <a:latin typeface="微软雅黑" panose="020B0503020204020204" pitchFamily="34" charset="-122"/>
                <a:ea typeface="微软雅黑" panose="020B0503020204020204" pitchFamily="34" charset="-122"/>
              </a:rPr>
              <a:t>Zone Maps</a:t>
            </a:r>
            <a:endParaRPr lang="en-US" altLang="zh-CN" b="1" dirty="0">
              <a:latin typeface="微软雅黑" panose="020B0503020204020204" pitchFamily="34" charset="-122"/>
              <a:ea typeface="微软雅黑" panose="020B0503020204020204" pitchFamily="34" charset="-122"/>
            </a:endParaRPr>
          </a:p>
          <a:p>
            <a:pPr marL="263525" lvl="1" indent="-263525">
              <a:buFont typeface="Wingdings" panose="05000000000000000000" pitchFamily="2" charset="2"/>
              <a:buChar char="Ø"/>
            </a:pPr>
            <a:r>
              <a:rPr lang="zh-CN" altLang="en-US" dirty="0"/>
              <a:t>预先计算</a:t>
            </a:r>
            <a:r>
              <a:rPr lang="zh-CN" altLang="en-US" dirty="0">
                <a:solidFill>
                  <a:srgbClr val="FF0000"/>
                </a:solidFill>
              </a:rPr>
              <a:t>一个页</a:t>
            </a:r>
            <a:r>
              <a:rPr lang="zh-CN" altLang="en-US" dirty="0"/>
              <a:t>中的属性统计值；</a:t>
            </a:r>
            <a:endParaRPr lang="en-US" altLang="zh-CN" dirty="0"/>
          </a:p>
          <a:p>
            <a:pPr marL="263525" lvl="1" indent="-263525">
              <a:buFont typeface="Wingdings" panose="05000000000000000000" pitchFamily="2" charset="2"/>
              <a:buChar char="Ø"/>
            </a:pPr>
            <a:r>
              <a:rPr lang="zh-CN" altLang="en-US" dirty="0"/>
              <a:t>在顺序扫描中根据</a:t>
            </a:r>
            <a:r>
              <a:rPr lang="en-US" altLang="zh-CN" dirty="0"/>
              <a:t>zone map</a:t>
            </a:r>
            <a:r>
              <a:rPr lang="zh-CN" altLang="en-US" dirty="0"/>
              <a:t>来决定</a:t>
            </a:r>
            <a:r>
              <a:rPr lang="zh-CN" altLang="en-US" dirty="0">
                <a:solidFill>
                  <a:srgbClr val="FF0000"/>
                </a:solidFill>
              </a:rPr>
              <a:t>是否读取</a:t>
            </a:r>
            <a:r>
              <a:rPr lang="zh-CN" altLang="en-US" dirty="0"/>
              <a:t>该页。</a:t>
            </a:r>
            <a:endParaRPr lang="zh-CN" altLang="en-US" dirty="0"/>
          </a:p>
        </p:txBody>
      </p:sp>
      <p:sp>
        <p:nvSpPr>
          <p:cNvPr id="4" name="灯片编号占位符 3"/>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2" name="矩形 1"/>
          <p:cNvSpPr/>
          <p:nvPr/>
        </p:nvSpPr>
        <p:spPr bwMode="auto">
          <a:xfrm>
            <a:off x="1847529" y="4365104"/>
            <a:ext cx="2995815"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b="1" dirty="0">
                <a:solidFill>
                  <a:prstClr val="black"/>
                </a:solidFill>
                <a:latin typeface="Tahoma" panose="020B0604030504040204" pitchFamily="34" charset="0"/>
              </a:rPr>
              <a:t>Select  * from table</a:t>
            </a:r>
            <a:endParaRPr lang="en-US" altLang="zh-CN" sz="2000" b="1" dirty="0">
              <a:solidFill>
                <a:prstClr val="black"/>
              </a:solidFill>
              <a:latin typeface="Tahoma" panose="020B0604030504040204" pitchFamily="34" charset="0"/>
            </a:endParaRPr>
          </a:p>
          <a:p>
            <a:pPr algn="ctr"/>
            <a:r>
              <a:rPr lang="en-US" altLang="zh-CN" sz="2000" dirty="0">
                <a:solidFill>
                  <a:prstClr val="black"/>
                </a:solidFill>
              </a:rPr>
              <a:t>Where </a:t>
            </a:r>
            <a:r>
              <a:rPr lang="en-US" altLang="zh-CN" sz="2000" dirty="0" err="1">
                <a:solidFill>
                  <a:prstClr val="black"/>
                </a:solidFill>
              </a:rPr>
              <a:t>val</a:t>
            </a:r>
            <a:r>
              <a:rPr lang="en-US" altLang="zh-CN" sz="2000" dirty="0">
                <a:solidFill>
                  <a:prstClr val="black"/>
                </a:solidFill>
              </a:rPr>
              <a:t>&gt;600</a:t>
            </a:r>
            <a:r>
              <a:rPr lang="en-US" altLang="zh-CN" b="1" dirty="0">
                <a:solidFill>
                  <a:prstClr val="black"/>
                </a:solidFill>
                <a:latin typeface="Tahoma" panose="020B0604030504040204" pitchFamily="34" charset="0"/>
              </a:rPr>
              <a:t> </a:t>
            </a:r>
            <a:endParaRPr lang="zh-CN" altLang="en-US" b="1" dirty="0">
              <a:solidFill>
                <a:prstClr val="black"/>
              </a:solidFill>
              <a:latin typeface="Tahoma" panose="020B0604030504040204" pitchFamily="34" charset="0"/>
            </a:endParaRPr>
          </a:p>
        </p:txBody>
      </p:sp>
      <p:graphicFrame>
        <p:nvGraphicFramePr>
          <p:cNvPr id="7" name="表格 7"/>
          <p:cNvGraphicFramePr>
            <a:graphicFrameLocks noGrp="1"/>
          </p:cNvGraphicFramePr>
          <p:nvPr/>
        </p:nvGraphicFramePr>
        <p:xfrm>
          <a:off x="5284091" y="3913624"/>
          <a:ext cx="861864" cy="2225040"/>
        </p:xfrm>
        <a:graphic>
          <a:graphicData uri="http://schemas.openxmlformats.org/drawingml/2006/table">
            <a:tbl>
              <a:tblPr firstRow="1" bandRow="1">
                <a:tableStyleId>{073A0DAA-6AF3-43AB-8588-CEC1D06C72B9}</a:tableStyleId>
              </a:tblPr>
              <a:tblGrid>
                <a:gridCol w="861864"/>
              </a:tblGrid>
              <a:tr h="370840">
                <a:tc>
                  <a:txBody>
                    <a:bodyPr/>
                    <a:lstStyle/>
                    <a:p>
                      <a:r>
                        <a:rPr lang="en-US" altLang="zh-CN" dirty="0">
                          <a:latin typeface="+mn-ea"/>
                          <a:ea typeface="+mn-ea"/>
                        </a:rPr>
                        <a:t>Val</a:t>
                      </a:r>
                      <a:endParaRPr lang="zh-CN" altLang="en-US" dirty="0">
                        <a:latin typeface="+mn-ea"/>
                        <a:ea typeface="+mn-ea"/>
                      </a:endParaRPr>
                    </a:p>
                  </a:txBody>
                  <a:tcPr/>
                </a:tc>
              </a:tr>
              <a:tr h="370840">
                <a:tc>
                  <a:txBody>
                    <a:bodyPr/>
                    <a:lstStyle/>
                    <a:p>
                      <a:r>
                        <a:rPr lang="en-US" altLang="zh-CN" dirty="0">
                          <a:latin typeface="+mn-ea"/>
                          <a:ea typeface="+mn-ea"/>
                        </a:rPr>
                        <a:t>100</a:t>
                      </a:r>
                      <a:endParaRPr lang="zh-CN" altLang="en-US" dirty="0">
                        <a:latin typeface="+mn-ea"/>
                        <a:ea typeface="+mn-ea"/>
                      </a:endParaRPr>
                    </a:p>
                  </a:txBody>
                  <a:tcPr/>
                </a:tc>
              </a:tr>
              <a:tr h="370840">
                <a:tc>
                  <a:txBody>
                    <a:bodyPr/>
                    <a:lstStyle/>
                    <a:p>
                      <a:r>
                        <a:rPr lang="en-US" altLang="zh-CN" dirty="0">
                          <a:latin typeface="+mn-ea"/>
                          <a:ea typeface="+mn-ea"/>
                        </a:rPr>
                        <a:t>200</a:t>
                      </a:r>
                      <a:endParaRPr lang="zh-CN" altLang="en-US" dirty="0">
                        <a:latin typeface="+mn-ea"/>
                        <a:ea typeface="+mn-ea"/>
                      </a:endParaRPr>
                    </a:p>
                  </a:txBody>
                  <a:tcPr/>
                </a:tc>
              </a:tr>
              <a:tr h="370840">
                <a:tc>
                  <a:txBody>
                    <a:bodyPr/>
                    <a:lstStyle/>
                    <a:p>
                      <a:r>
                        <a:rPr lang="en-US" altLang="zh-CN" dirty="0">
                          <a:latin typeface="+mn-ea"/>
                          <a:ea typeface="+mn-ea"/>
                        </a:rPr>
                        <a:t>300</a:t>
                      </a:r>
                      <a:endParaRPr lang="zh-CN" altLang="en-US" dirty="0">
                        <a:latin typeface="+mn-ea"/>
                        <a:ea typeface="+mn-ea"/>
                      </a:endParaRPr>
                    </a:p>
                  </a:txBody>
                  <a:tcPr/>
                </a:tc>
              </a:tr>
              <a:tr h="370840">
                <a:tc>
                  <a:txBody>
                    <a:bodyPr/>
                    <a:lstStyle/>
                    <a:p>
                      <a:r>
                        <a:rPr lang="en-US" altLang="zh-CN" dirty="0">
                          <a:latin typeface="+mn-ea"/>
                          <a:ea typeface="+mn-ea"/>
                        </a:rPr>
                        <a:t>400</a:t>
                      </a:r>
                      <a:endParaRPr lang="zh-CN" altLang="en-US" dirty="0">
                        <a:latin typeface="+mn-ea"/>
                        <a:ea typeface="+mn-ea"/>
                      </a:endParaRPr>
                    </a:p>
                  </a:txBody>
                  <a:tcPr/>
                </a:tc>
              </a:tr>
              <a:tr h="370840">
                <a:tc>
                  <a:txBody>
                    <a:bodyPr/>
                    <a:lstStyle/>
                    <a:p>
                      <a:r>
                        <a:rPr lang="en-US" altLang="zh-CN" dirty="0">
                          <a:latin typeface="+mn-ea"/>
                          <a:ea typeface="+mn-ea"/>
                        </a:rPr>
                        <a:t>400</a:t>
                      </a:r>
                      <a:endParaRPr lang="zh-CN" altLang="en-US" dirty="0">
                        <a:latin typeface="+mn-ea"/>
                        <a:ea typeface="+mn-ea"/>
                      </a:endParaRPr>
                    </a:p>
                  </a:txBody>
                  <a:tcPr/>
                </a:tc>
              </a:tr>
            </a:tbl>
          </a:graphicData>
        </a:graphic>
      </p:graphicFrame>
      <p:graphicFrame>
        <p:nvGraphicFramePr>
          <p:cNvPr id="8" name="表格 8"/>
          <p:cNvGraphicFramePr>
            <a:graphicFrameLocks noGrp="1"/>
          </p:cNvGraphicFramePr>
          <p:nvPr/>
        </p:nvGraphicFramePr>
        <p:xfrm>
          <a:off x="7440488" y="3868256"/>
          <a:ext cx="1535832" cy="2225040"/>
        </p:xfrm>
        <a:graphic>
          <a:graphicData uri="http://schemas.openxmlformats.org/drawingml/2006/table">
            <a:tbl>
              <a:tblPr firstRow="1" bandRow="1">
                <a:tableStyleId>{5C22544A-7EE6-4342-B048-85BDC9FD1C3A}</a:tableStyleId>
              </a:tblPr>
              <a:tblGrid>
                <a:gridCol w="857353"/>
                <a:gridCol w="678479"/>
              </a:tblGrid>
              <a:tr h="370840">
                <a:tc>
                  <a:txBody>
                    <a:bodyPr/>
                    <a:lstStyle/>
                    <a:p>
                      <a:r>
                        <a:rPr lang="en-US" altLang="zh-CN" dirty="0">
                          <a:latin typeface="+mn-ea"/>
                          <a:ea typeface="+mn-ea"/>
                        </a:rPr>
                        <a:t>type</a:t>
                      </a:r>
                      <a:endParaRPr lang="zh-CN" altLang="en-US" dirty="0">
                        <a:latin typeface="+mn-ea"/>
                        <a:ea typeface="+mn-ea"/>
                      </a:endParaRPr>
                    </a:p>
                  </a:txBody>
                  <a:tcPr/>
                </a:tc>
                <a:tc>
                  <a:txBody>
                    <a:bodyPr/>
                    <a:lstStyle/>
                    <a:p>
                      <a:r>
                        <a:rPr lang="en-US" altLang="zh-CN" dirty="0">
                          <a:latin typeface="+mn-ea"/>
                          <a:ea typeface="+mn-ea"/>
                        </a:rPr>
                        <a:t>Val</a:t>
                      </a:r>
                      <a:endParaRPr lang="zh-CN" altLang="en-US" dirty="0">
                        <a:latin typeface="+mn-ea"/>
                        <a:ea typeface="+mn-ea"/>
                      </a:endParaRPr>
                    </a:p>
                  </a:txBody>
                  <a:tcPr/>
                </a:tc>
              </a:tr>
              <a:tr h="370840">
                <a:tc>
                  <a:txBody>
                    <a:bodyPr/>
                    <a:lstStyle/>
                    <a:p>
                      <a:r>
                        <a:rPr lang="en-US" altLang="zh-CN" dirty="0">
                          <a:latin typeface="+mn-ea"/>
                          <a:ea typeface="+mn-ea"/>
                        </a:rPr>
                        <a:t>MIN</a:t>
                      </a:r>
                      <a:endParaRPr lang="zh-CN" altLang="en-US" dirty="0">
                        <a:latin typeface="+mn-ea"/>
                        <a:ea typeface="+mn-ea"/>
                      </a:endParaRPr>
                    </a:p>
                  </a:txBody>
                  <a:tcPr/>
                </a:tc>
                <a:tc>
                  <a:txBody>
                    <a:bodyPr/>
                    <a:lstStyle/>
                    <a:p>
                      <a:r>
                        <a:rPr lang="en-US" altLang="zh-CN" dirty="0">
                          <a:latin typeface="+mn-ea"/>
                          <a:ea typeface="+mn-ea"/>
                        </a:rPr>
                        <a:t>100</a:t>
                      </a:r>
                      <a:endParaRPr lang="zh-CN" altLang="en-US" dirty="0">
                        <a:latin typeface="+mn-ea"/>
                        <a:ea typeface="+mn-ea"/>
                      </a:endParaRPr>
                    </a:p>
                  </a:txBody>
                  <a:tcPr/>
                </a:tc>
              </a:tr>
              <a:tr h="370840">
                <a:tc>
                  <a:txBody>
                    <a:bodyPr/>
                    <a:lstStyle/>
                    <a:p>
                      <a:r>
                        <a:rPr lang="en-US" altLang="zh-CN" dirty="0">
                          <a:latin typeface="+mn-ea"/>
                          <a:ea typeface="+mn-ea"/>
                        </a:rPr>
                        <a:t>MAX</a:t>
                      </a:r>
                      <a:endParaRPr lang="zh-CN" altLang="en-US" dirty="0">
                        <a:latin typeface="+mn-ea"/>
                        <a:ea typeface="+mn-ea"/>
                      </a:endParaRPr>
                    </a:p>
                  </a:txBody>
                  <a:tcPr/>
                </a:tc>
                <a:tc>
                  <a:txBody>
                    <a:bodyPr/>
                    <a:lstStyle/>
                    <a:p>
                      <a:r>
                        <a:rPr lang="en-US" altLang="zh-CN" dirty="0">
                          <a:latin typeface="+mn-ea"/>
                          <a:ea typeface="+mn-ea"/>
                        </a:rPr>
                        <a:t>400</a:t>
                      </a:r>
                      <a:endParaRPr lang="zh-CN" altLang="en-US" dirty="0">
                        <a:latin typeface="+mn-ea"/>
                        <a:ea typeface="+mn-ea"/>
                      </a:endParaRPr>
                    </a:p>
                  </a:txBody>
                  <a:tcPr/>
                </a:tc>
              </a:tr>
              <a:tr h="370840">
                <a:tc>
                  <a:txBody>
                    <a:bodyPr/>
                    <a:lstStyle/>
                    <a:p>
                      <a:r>
                        <a:rPr lang="en-US" altLang="zh-CN" dirty="0">
                          <a:latin typeface="+mn-ea"/>
                          <a:ea typeface="+mn-ea"/>
                        </a:rPr>
                        <a:t>AVG</a:t>
                      </a:r>
                      <a:endParaRPr lang="zh-CN" altLang="en-US" dirty="0">
                        <a:latin typeface="+mn-ea"/>
                        <a:ea typeface="+mn-ea"/>
                      </a:endParaRPr>
                    </a:p>
                  </a:txBody>
                  <a:tcPr/>
                </a:tc>
                <a:tc>
                  <a:txBody>
                    <a:bodyPr/>
                    <a:lstStyle/>
                    <a:p>
                      <a:r>
                        <a:rPr lang="en-US" altLang="zh-CN" dirty="0">
                          <a:latin typeface="+mn-ea"/>
                          <a:ea typeface="+mn-ea"/>
                        </a:rPr>
                        <a:t>280</a:t>
                      </a:r>
                      <a:endParaRPr lang="zh-CN" altLang="en-US" dirty="0">
                        <a:latin typeface="+mn-ea"/>
                        <a:ea typeface="+mn-ea"/>
                      </a:endParaRPr>
                    </a:p>
                  </a:txBody>
                  <a:tcPr/>
                </a:tc>
              </a:tr>
              <a:tr h="370840">
                <a:tc>
                  <a:txBody>
                    <a:bodyPr/>
                    <a:lstStyle/>
                    <a:p>
                      <a:r>
                        <a:rPr lang="en-US" altLang="zh-CN" dirty="0">
                          <a:latin typeface="+mn-ea"/>
                          <a:ea typeface="+mn-ea"/>
                        </a:rPr>
                        <a:t>SUM</a:t>
                      </a:r>
                      <a:endParaRPr lang="zh-CN" altLang="en-US" dirty="0">
                        <a:latin typeface="+mn-ea"/>
                        <a:ea typeface="+mn-ea"/>
                      </a:endParaRPr>
                    </a:p>
                  </a:txBody>
                  <a:tcPr/>
                </a:tc>
                <a:tc>
                  <a:txBody>
                    <a:bodyPr/>
                    <a:lstStyle/>
                    <a:p>
                      <a:r>
                        <a:rPr lang="en-US" altLang="zh-CN" dirty="0">
                          <a:latin typeface="+mn-ea"/>
                          <a:ea typeface="+mn-ea"/>
                        </a:rPr>
                        <a:t>1400</a:t>
                      </a:r>
                      <a:endParaRPr lang="zh-CN" altLang="en-US" dirty="0">
                        <a:latin typeface="+mn-ea"/>
                        <a:ea typeface="+mn-ea"/>
                      </a:endParaRPr>
                    </a:p>
                  </a:txBody>
                  <a:tcPr/>
                </a:tc>
              </a:tr>
              <a:tr h="370840">
                <a:tc>
                  <a:txBody>
                    <a:bodyPr/>
                    <a:lstStyle/>
                    <a:p>
                      <a:r>
                        <a:rPr lang="en-US" altLang="zh-CN" dirty="0">
                          <a:latin typeface="+mn-ea"/>
                          <a:ea typeface="+mn-ea"/>
                        </a:rPr>
                        <a:t>count</a:t>
                      </a:r>
                      <a:endParaRPr lang="zh-CN" altLang="en-US" dirty="0">
                        <a:latin typeface="+mn-ea"/>
                        <a:ea typeface="+mn-ea"/>
                      </a:endParaRPr>
                    </a:p>
                  </a:txBody>
                  <a:tcPr/>
                </a:tc>
                <a:tc>
                  <a:txBody>
                    <a:bodyPr/>
                    <a:lstStyle/>
                    <a:p>
                      <a:r>
                        <a:rPr lang="en-US" altLang="zh-CN" dirty="0">
                          <a:latin typeface="+mn-ea"/>
                          <a:ea typeface="+mn-ea"/>
                        </a:rPr>
                        <a:t>5</a:t>
                      </a:r>
                      <a:endParaRPr lang="zh-CN" altLang="en-US" dirty="0">
                        <a:latin typeface="+mn-ea"/>
                        <a:ea typeface="+mn-ea"/>
                      </a:endParaRPr>
                    </a:p>
                  </a:txBody>
                  <a:tcPr/>
                </a:tc>
              </a:tr>
            </a:tbl>
          </a:graphicData>
        </a:graphic>
      </p:graphicFrame>
      <p:sp>
        <p:nvSpPr>
          <p:cNvPr id="9" name="箭头: 右 8"/>
          <p:cNvSpPr/>
          <p:nvPr/>
        </p:nvSpPr>
        <p:spPr bwMode="auto">
          <a:xfrm>
            <a:off x="6242248" y="4980776"/>
            <a:ext cx="861864" cy="320432"/>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文本框 9"/>
          <p:cNvSpPr txBox="1"/>
          <p:nvPr/>
        </p:nvSpPr>
        <p:spPr>
          <a:xfrm flipH="1">
            <a:off x="5231905" y="3034556"/>
            <a:ext cx="914051" cy="830997"/>
          </a:xfrm>
          <a:prstGeom prst="rect">
            <a:avLst/>
          </a:prstGeom>
          <a:noFill/>
        </p:spPr>
        <p:txBody>
          <a:bodyPr wrap="square" rtlCol="0">
            <a:spAutoFit/>
          </a:bodyPr>
          <a:lstStyle/>
          <a:p>
            <a:r>
              <a:rPr lang="zh-CN" altLang="en-US" dirty="0">
                <a:solidFill>
                  <a:prstClr val="black"/>
                </a:solidFill>
              </a:rPr>
              <a:t>原始数据</a:t>
            </a:r>
            <a:endParaRPr lang="zh-CN" altLang="en-US" dirty="0">
              <a:solidFill>
                <a:prstClr val="black"/>
              </a:solidFill>
            </a:endParaRPr>
          </a:p>
        </p:txBody>
      </p:sp>
      <p:sp>
        <p:nvSpPr>
          <p:cNvPr id="11" name="文本框 10"/>
          <p:cNvSpPr txBox="1"/>
          <p:nvPr/>
        </p:nvSpPr>
        <p:spPr>
          <a:xfrm flipH="1">
            <a:off x="7702229" y="3068961"/>
            <a:ext cx="1636363" cy="830997"/>
          </a:xfrm>
          <a:prstGeom prst="rect">
            <a:avLst/>
          </a:prstGeom>
          <a:noFill/>
        </p:spPr>
        <p:txBody>
          <a:bodyPr wrap="square" rtlCol="0">
            <a:spAutoFit/>
          </a:bodyPr>
          <a:lstStyle/>
          <a:p>
            <a:r>
              <a:rPr lang="en-US" altLang="zh-CN" dirty="0">
                <a:solidFill>
                  <a:prstClr val="black"/>
                </a:solidFill>
              </a:rPr>
              <a:t>Zone Maps</a:t>
            </a:r>
            <a:endParaRPr lang="zh-CN" altLang="en-US" dirty="0">
              <a:solidFill>
                <a:prstClr val="black"/>
              </a:solidFill>
            </a:endParaRPr>
          </a:p>
        </p:txBody>
      </p:sp>
      <p:sp>
        <p:nvSpPr>
          <p:cNvPr id="12" name="Text Box 4"/>
          <p:cNvSpPr txBox="1">
            <a:spLocks noChangeArrowheads="1"/>
          </p:cNvSpPr>
          <p:nvPr/>
        </p:nvSpPr>
        <p:spPr bwMode="auto">
          <a:xfrm>
            <a:off x="1847528"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5.4.1 </a:t>
            </a:r>
            <a:r>
              <a:rPr kumimoji="0" lang="zh-CN" altLang="en-US" sz="3600" dirty="0">
                <a:solidFill>
                  <a:srgbClr val="04617B"/>
                </a:solidFill>
                <a:latin typeface="隶书" pitchFamily="49" charset="-122"/>
                <a:ea typeface="隶书" pitchFamily="49" charset="-122"/>
              </a:rPr>
              <a:t>顺序扫描</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51384"/>
            <a:ext cx="7772400" cy="1485528"/>
          </a:xfrm>
        </p:spPr>
        <p:txBody>
          <a:bodyPr/>
          <a:lstStyle/>
          <a:p>
            <a:pPr marL="0" indent="0">
              <a:buNone/>
            </a:pPr>
            <a:r>
              <a:rPr lang="en-US" altLang="zh-CN" b="1" dirty="0">
                <a:latin typeface="微软雅黑" panose="020B0503020204020204" pitchFamily="34" charset="-122"/>
                <a:ea typeface="微软雅黑" panose="020B0503020204020204" pitchFamily="34" charset="-122"/>
              </a:rPr>
              <a:t>Late Materialization</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dirty="0">
                <a:latin typeface="+mn-ea"/>
              </a:rPr>
              <a:t>    延迟缝合元组，直到查询计划的上层才缝合。</a:t>
            </a:r>
            <a:endParaRPr lang="en-US" altLang="zh-CN" dirty="0">
              <a:latin typeface="+mn-ea"/>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12" name="Text Box 4"/>
          <p:cNvSpPr txBox="1">
            <a:spLocks noChangeArrowheads="1"/>
          </p:cNvSpPr>
          <p:nvPr/>
        </p:nvSpPr>
        <p:spPr bwMode="auto">
          <a:xfrm>
            <a:off x="1847528"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5.4.1 </a:t>
            </a:r>
            <a:r>
              <a:rPr kumimoji="0" lang="zh-CN" altLang="en-US" sz="3600" dirty="0">
                <a:solidFill>
                  <a:srgbClr val="04617B"/>
                </a:solidFill>
                <a:latin typeface="隶书" pitchFamily="49" charset="-122"/>
                <a:ea typeface="隶书" pitchFamily="49" charset="-122"/>
              </a:rPr>
              <a:t>顺序扫描</a:t>
            </a:r>
            <a:endParaRPr kumimoji="0" lang="zh-CN" altLang="en-US" sz="3600" dirty="0">
              <a:solidFill>
                <a:srgbClr val="04617B"/>
              </a:solidFill>
              <a:latin typeface="隶书" pitchFamily="49" charset="-122"/>
              <a:ea typeface="隶书" pitchFamily="49" charset="-122"/>
            </a:endParaRPr>
          </a:p>
        </p:txBody>
      </p:sp>
      <p:pic>
        <p:nvPicPr>
          <p:cNvPr id="4" name="图片 3"/>
          <p:cNvPicPr>
            <a:picLocks noChangeAspect="1"/>
          </p:cNvPicPr>
          <p:nvPr/>
        </p:nvPicPr>
        <p:blipFill>
          <a:blip r:embed="rId1"/>
          <a:stretch>
            <a:fillRect/>
          </a:stretch>
        </p:blipFill>
        <p:spPr>
          <a:xfrm>
            <a:off x="2135561" y="2420889"/>
            <a:ext cx="6331275" cy="2540131"/>
          </a:xfrm>
          <a:prstGeom prst="rect">
            <a:avLst/>
          </a:prstGeom>
          <a:ln>
            <a:solidFill>
              <a:schemeClr val="tx2"/>
            </a:solidFill>
          </a:ln>
        </p:spPr>
      </p:pic>
      <p:pic>
        <p:nvPicPr>
          <p:cNvPr id="5" name="图片 4"/>
          <p:cNvPicPr>
            <a:picLocks noChangeAspect="1"/>
          </p:cNvPicPr>
          <p:nvPr/>
        </p:nvPicPr>
        <p:blipFill>
          <a:blip r:embed="rId2"/>
          <a:stretch>
            <a:fillRect/>
          </a:stretch>
        </p:blipFill>
        <p:spPr>
          <a:xfrm>
            <a:off x="3631874" y="4221090"/>
            <a:ext cx="6350326" cy="2546481"/>
          </a:xfrm>
          <a:prstGeom prst="rect">
            <a:avLst/>
          </a:prstGeom>
          <a:ln>
            <a:solidFill>
              <a:schemeClr val="tx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799" y="980727"/>
            <a:ext cx="8734865" cy="5546681"/>
          </a:xfrm>
        </p:spPr>
        <p:txBody>
          <a:bodyPr>
            <a:normAutofit lnSpcReduction="10000"/>
          </a:bodyPr>
          <a:lstStyle/>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5.4.2 </a:t>
            </a:r>
            <a:r>
              <a:rPr lang="zh-CN" altLang="en-US" b="1" dirty="0">
                <a:latin typeface="微软雅黑" panose="020B0503020204020204" pitchFamily="34" charset="-122"/>
                <a:ea typeface="微软雅黑" panose="020B0503020204020204" pitchFamily="34" charset="-122"/>
              </a:rPr>
              <a:t>索引扫描</a:t>
            </a:r>
            <a:endParaRPr lang="en-US" altLang="zh-CN" b="1" dirty="0">
              <a:latin typeface="微软雅黑" panose="020B0503020204020204" pitchFamily="34" charset="-122"/>
              <a:ea typeface="微软雅黑" panose="020B0503020204020204" pitchFamily="34" charset="-122"/>
            </a:endParaRPr>
          </a:p>
          <a:p>
            <a:pPr marL="0" lvl="1" indent="0">
              <a:lnSpc>
                <a:spcPct val="150000"/>
              </a:lnSpc>
              <a:buNone/>
            </a:pPr>
            <a:r>
              <a:rPr lang="zh-CN" altLang="en-US" dirty="0"/>
              <a:t>        通过索引来访问查询所需要的数据页。</a:t>
            </a:r>
            <a:endParaRPr lang="en-US" altLang="zh-CN" dirty="0"/>
          </a:p>
          <a:p>
            <a:pPr marL="0" lvl="1" indent="0">
              <a:lnSpc>
                <a:spcPct val="150000"/>
              </a:lnSpc>
              <a:buNone/>
            </a:pPr>
            <a:r>
              <a:rPr lang="zh-CN" altLang="en-US" dirty="0" smtClean="0"/>
              <a:t>问题</a:t>
            </a:r>
            <a:r>
              <a:rPr lang="zh-CN" altLang="en-US" dirty="0"/>
              <a:t>：应该使用哪个索引进行访问？</a:t>
            </a:r>
            <a:endParaRPr lang="en-US" altLang="zh-CN" dirty="0"/>
          </a:p>
          <a:p>
            <a:pPr lvl="2">
              <a:lnSpc>
                <a:spcPct val="150000"/>
              </a:lnSpc>
              <a:buFont typeface="Wingdings" panose="05000000000000000000" pitchFamily="2" charset="2"/>
              <a:buChar char="n"/>
            </a:pPr>
            <a:r>
              <a:rPr lang="zh-CN" altLang="en-US" sz="2400" dirty="0"/>
              <a:t>索引包含哪些属性？</a:t>
            </a:r>
            <a:endParaRPr lang="en-US" altLang="zh-CN" sz="2400" dirty="0"/>
          </a:p>
          <a:p>
            <a:pPr lvl="2">
              <a:lnSpc>
                <a:spcPct val="150000"/>
              </a:lnSpc>
              <a:buFont typeface="Wingdings" panose="05000000000000000000" pitchFamily="2" charset="2"/>
              <a:buChar char="n"/>
            </a:pPr>
            <a:r>
              <a:rPr lang="zh-CN" altLang="en-US" sz="2400" dirty="0"/>
              <a:t>查询访问哪些属性？</a:t>
            </a:r>
            <a:endParaRPr lang="en-US" altLang="zh-CN" sz="2400" dirty="0"/>
          </a:p>
          <a:p>
            <a:pPr lvl="2">
              <a:lnSpc>
                <a:spcPct val="150000"/>
              </a:lnSpc>
              <a:buFont typeface="Wingdings" panose="05000000000000000000" pitchFamily="2" charset="2"/>
              <a:buChar char="n"/>
            </a:pPr>
            <a:r>
              <a:rPr lang="zh-CN" altLang="en-US" sz="2400" dirty="0"/>
              <a:t>属性值域？</a:t>
            </a:r>
            <a:endParaRPr lang="en-US" altLang="zh-CN" sz="2400" dirty="0"/>
          </a:p>
          <a:p>
            <a:pPr lvl="2">
              <a:lnSpc>
                <a:spcPct val="150000"/>
              </a:lnSpc>
              <a:buFont typeface="Wingdings" panose="05000000000000000000" pitchFamily="2" charset="2"/>
              <a:buChar char="n"/>
            </a:pPr>
            <a:r>
              <a:rPr lang="zh-CN" altLang="en-US" sz="2400" dirty="0"/>
              <a:t>谓词？</a:t>
            </a:r>
            <a:endParaRPr lang="en-US" altLang="zh-CN" sz="2400" dirty="0"/>
          </a:p>
          <a:p>
            <a:pPr lvl="2">
              <a:lnSpc>
                <a:spcPct val="150000"/>
              </a:lnSpc>
              <a:buFont typeface="Wingdings" panose="05000000000000000000" pitchFamily="2" charset="2"/>
              <a:buChar char="n"/>
            </a:pPr>
            <a:r>
              <a:rPr lang="zh-CN" altLang="en-US" sz="2400" dirty="0"/>
              <a:t>索引是否包含唯一键？</a:t>
            </a:r>
            <a:endParaRPr lang="en-US" altLang="zh-CN" sz="2400" dirty="0"/>
          </a:p>
          <a:p>
            <a:pPr marL="914400" lvl="2" indent="0">
              <a:lnSpc>
                <a:spcPct val="150000"/>
              </a:lnSpc>
              <a:buNone/>
            </a:pPr>
            <a:r>
              <a:rPr lang="zh-CN" altLang="en-US" sz="2400" dirty="0"/>
              <a:t>参见数据库系统概念</a:t>
            </a:r>
            <a:r>
              <a:rPr lang="en-US" altLang="zh-CN" sz="2400" dirty="0"/>
              <a:t>(</a:t>
            </a:r>
            <a:r>
              <a:rPr lang="zh-CN" altLang="en-US" sz="2400" dirty="0"/>
              <a:t>中文版第六版</a:t>
            </a:r>
            <a:r>
              <a:rPr lang="en-US" altLang="zh-CN" sz="2400" dirty="0"/>
              <a:t>)A1-A10</a:t>
            </a:r>
            <a:endParaRPr lang="en-US" altLang="zh-CN" sz="2400" dirty="0"/>
          </a:p>
          <a:p>
            <a:pPr lvl="2">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03512" y="260649"/>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 </a:t>
            </a:r>
            <a:r>
              <a:rPr kumimoji="0" lang="zh-CN" altLang="en-US" sz="3600" dirty="0">
                <a:solidFill>
                  <a:srgbClr val="04617B"/>
                </a:solidFill>
                <a:latin typeface="隶书" pitchFamily="49" charset="-122"/>
                <a:ea typeface="隶书" pitchFamily="49" charset="-122"/>
              </a:rPr>
              <a:t>数据存取</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23699"/>
          </a:xfrm>
        </p:spPr>
        <p:txBody>
          <a:bodyPr/>
          <a:lstStyle/>
          <a:p>
            <a:r>
              <a:rPr lang="en-US" altLang="zh-CN" dirty="0"/>
              <a:t>1.1.4 </a:t>
            </a:r>
            <a:r>
              <a:rPr lang="zh-CN" altLang="en-US" dirty="0"/>
              <a:t>面向磁盘的</a:t>
            </a:r>
            <a:r>
              <a:rPr lang="en-US" altLang="zh-CN" dirty="0"/>
              <a:t>DBMS VS. OS</a:t>
            </a:r>
            <a:endParaRPr lang="en-US" altLang="zh-CN" dirty="0"/>
          </a:p>
        </p:txBody>
      </p:sp>
      <p:sp>
        <p:nvSpPr>
          <p:cNvPr id="3" name="内容占位符 2"/>
          <p:cNvSpPr>
            <a:spLocks noGrp="1"/>
          </p:cNvSpPr>
          <p:nvPr>
            <p:ph idx="1"/>
          </p:nvPr>
        </p:nvSpPr>
        <p:spPr>
          <a:xfrm>
            <a:off x="609600" y="1690688"/>
            <a:ext cx="5702300" cy="4351338"/>
          </a:xfrm>
        </p:spPr>
        <p:txBody>
          <a:bodyPr>
            <a:normAutofit/>
          </a:bodyPr>
          <a:lstStyle/>
          <a:p>
            <a:pPr marL="0" indent="0">
              <a:buNone/>
            </a:pPr>
            <a:r>
              <a:rPr lang="zh-CN" altLang="en-US" sz="2800" b="1" dirty="0"/>
              <a:t>  </a:t>
            </a:r>
            <a:r>
              <a:rPr lang="zh-CN" altLang="en-US" sz="2800" b="1" dirty="0" smtClean="0"/>
              <a:t>从</a:t>
            </a:r>
            <a:r>
              <a:rPr lang="zh-CN" altLang="en-US" sz="2800" b="1" dirty="0"/>
              <a:t>效率、安全等角度出发，主流</a:t>
            </a:r>
            <a:r>
              <a:rPr lang="en-US" altLang="zh-CN" sz="2800" b="1" dirty="0"/>
              <a:t>DBMS</a:t>
            </a:r>
            <a:r>
              <a:rPr lang="zh-CN" altLang="en-US" sz="2800" b="1" dirty="0"/>
              <a:t>都倾向于自己来进行页面的管理，可更好的支持：</a:t>
            </a:r>
            <a:endParaRPr lang="en-US" altLang="zh-CN" sz="2800" b="1" dirty="0"/>
          </a:p>
          <a:p>
            <a:r>
              <a:rPr lang="zh-CN" altLang="en-US" sz="2400" dirty="0"/>
              <a:t>按正确顺序将“脏”页刷新到磁盘；</a:t>
            </a:r>
            <a:endParaRPr lang="en-US" altLang="zh-CN" sz="2400" dirty="0"/>
          </a:p>
          <a:p>
            <a:r>
              <a:rPr lang="zh-CN" altLang="en-US" sz="2400" dirty="0"/>
              <a:t>更为可靠的数据预读取；</a:t>
            </a:r>
            <a:endParaRPr lang="en-US" altLang="zh-CN" sz="2400" dirty="0"/>
          </a:p>
          <a:p>
            <a:r>
              <a:rPr lang="zh-CN" altLang="en-US" sz="2400" dirty="0"/>
              <a:t>缓冲区替换策略；</a:t>
            </a:r>
            <a:endParaRPr lang="en-US" altLang="zh-CN" sz="2400" dirty="0"/>
          </a:p>
          <a:p>
            <a:r>
              <a:rPr lang="zh-CN" altLang="en-US" sz="2400" dirty="0"/>
              <a:t>线程</a:t>
            </a:r>
            <a:r>
              <a:rPr lang="en-US" altLang="zh-CN" sz="2400" dirty="0"/>
              <a:t>/</a:t>
            </a:r>
            <a:r>
              <a:rPr lang="zh-CN" altLang="en-US" sz="2400" dirty="0"/>
              <a:t>进程调度。</a:t>
            </a:r>
            <a:endParaRPr lang="zh-CN" altLang="en-US"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40500" y="1690688"/>
            <a:ext cx="5486136" cy="4938712"/>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775520" y="334398"/>
            <a:ext cx="718599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5.4.2 </a:t>
            </a:r>
            <a:r>
              <a:rPr kumimoji="0" lang="zh-CN" altLang="en-US" sz="3600" dirty="0">
                <a:solidFill>
                  <a:srgbClr val="04617B"/>
                </a:solidFill>
                <a:latin typeface="隶书" pitchFamily="49" charset="-122"/>
                <a:ea typeface="隶书" pitchFamily="49" charset="-122"/>
              </a:rPr>
              <a:t>索引扫描</a:t>
            </a:r>
            <a:endParaRPr kumimoji="0" lang="zh-CN" altLang="en-US" sz="3600" dirty="0">
              <a:solidFill>
                <a:srgbClr val="04617B"/>
              </a:solidFill>
              <a:latin typeface="隶书" pitchFamily="49" charset="-122"/>
              <a:ea typeface="隶书" pitchFamily="49" charset="-122"/>
            </a:endParaRPr>
          </a:p>
          <a:p>
            <a:pPr>
              <a:spcBef>
                <a:spcPct val="0"/>
              </a:spcBef>
              <a:buClrTx/>
              <a:buNone/>
            </a:pPr>
            <a:endParaRPr kumimoji="0" lang="zh-CN" altLang="en-US" sz="3600" dirty="0">
              <a:solidFill>
                <a:srgbClr val="04617B"/>
              </a:solidFill>
              <a:latin typeface="隶书" pitchFamily="49" charset="-122"/>
              <a:ea typeface="隶书" pitchFamily="49" charset="-122"/>
            </a:endParaRPr>
          </a:p>
        </p:txBody>
      </p:sp>
      <p:sp>
        <p:nvSpPr>
          <p:cNvPr id="5" name="内容占位符 2"/>
          <p:cNvSpPr>
            <a:spLocks noGrp="1"/>
          </p:cNvSpPr>
          <p:nvPr>
            <p:ph idx="1"/>
          </p:nvPr>
        </p:nvSpPr>
        <p:spPr>
          <a:xfrm>
            <a:off x="2209800" y="980728"/>
            <a:ext cx="5254352" cy="5115272"/>
          </a:xfrm>
        </p:spPr>
        <p:txBody>
          <a:bodyPr/>
          <a:lstStyle/>
          <a:p>
            <a:pPr marL="0" indent="0">
              <a:buNone/>
            </a:pPr>
            <a:r>
              <a:rPr lang="zh-CN" altLang="en-US" sz="2400" b="1" dirty="0">
                <a:latin typeface="微软雅黑" panose="020B0503020204020204" pitchFamily="34" charset="-122"/>
                <a:ea typeface="微软雅黑" panose="020B0503020204020204" pitchFamily="34" charset="-122"/>
              </a:rPr>
              <a:t>索引扫描</a:t>
            </a:r>
            <a:r>
              <a:rPr lang="zh-CN" altLang="en-US" sz="2400" dirty="0"/>
              <a:t>（只用一个索引）</a:t>
            </a:r>
            <a:endParaRPr lang="en-US" altLang="zh-CN" sz="2400" dirty="0"/>
          </a:p>
          <a:p>
            <a:pPr marL="0" indent="0">
              <a:buNone/>
            </a:pPr>
            <a:r>
              <a:rPr lang="zh-CN" altLang="en-US" sz="2400" dirty="0"/>
              <a:t>例：</a:t>
            </a:r>
            <a:r>
              <a:rPr lang="zh-CN" altLang="en-US" dirty="0"/>
              <a:t>假设</a:t>
            </a:r>
            <a:r>
              <a:rPr lang="en-US" altLang="zh-CN" dirty="0"/>
              <a:t>students</a:t>
            </a:r>
            <a:r>
              <a:rPr lang="zh-CN" altLang="en-US" dirty="0"/>
              <a:t>表包含</a:t>
            </a:r>
            <a:r>
              <a:rPr lang="en-US" altLang="zh-CN" dirty="0"/>
              <a:t>100</a:t>
            </a:r>
            <a:r>
              <a:rPr lang="zh-CN" altLang="en-US" dirty="0"/>
              <a:t>个元组和两个索引。</a:t>
            </a:r>
            <a:endParaRPr lang="en-US" altLang="zh-CN" dirty="0"/>
          </a:p>
          <a:p>
            <a:pPr lvl="2">
              <a:buFont typeface="Wingdings" panose="05000000000000000000" pitchFamily="2" charset="2"/>
              <a:buChar char="n"/>
            </a:pPr>
            <a:r>
              <a:rPr lang="zh-CN" altLang="en-US" sz="2400" dirty="0"/>
              <a:t>索引 </a:t>
            </a:r>
            <a:r>
              <a:rPr lang="en-US" altLang="zh-CN" sz="2400" dirty="0"/>
              <a:t>1:  </a:t>
            </a:r>
            <a:r>
              <a:rPr lang="en-US" altLang="zh-CN" sz="2400" dirty="0">
                <a:solidFill>
                  <a:srgbClr val="3333FF"/>
                </a:solidFill>
              </a:rPr>
              <a:t>age</a:t>
            </a:r>
            <a:endParaRPr lang="en-US" altLang="zh-CN" sz="2400" dirty="0">
              <a:solidFill>
                <a:srgbClr val="3333FF"/>
              </a:solidFill>
            </a:endParaRPr>
          </a:p>
          <a:p>
            <a:pPr lvl="2">
              <a:buFont typeface="Wingdings" panose="05000000000000000000" pitchFamily="2" charset="2"/>
              <a:buChar char="n"/>
            </a:pPr>
            <a:r>
              <a:rPr lang="zh-CN" altLang="en-US" sz="2400" dirty="0"/>
              <a:t>索引 </a:t>
            </a:r>
            <a:r>
              <a:rPr lang="en-US" altLang="zh-CN" sz="2400" dirty="0"/>
              <a:t>2:  </a:t>
            </a:r>
            <a:r>
              <a:rPr lang="en-US" altLang="zh-CN" sz="2400" dirty="0">
                <a:solidFill>
                  <a:srgbClr val="FF0000"/>
                </a:solidFill>
              </a:rPr>
              <a:t>dept</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6" name="矩形 5"/>
          <p:cNvSpPr/>
          <p:nvPr/>
        </p:nvSpPr>
        <p:spPr bwMode="auto">
          <a:xfrm>
            <a:off x="7320137" y="1511074"/>
            <a:ext cx="3240359"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2000" b="1" dirty="0">
                <a:solidFill>
                  <a:prstClr val="black"/>
                </a:solidFill>
                <a:latin typeface="Tahoma" panose="020B0604030504040204" pitchFamily="34" charset="0"/>
              </a:rPr>
              <a:t>Select </a:t>
            </a:r>
            <a:r>
              <a:rPr lang="zh-CN" altLang="en-US" sz="2000" b="1" dirty="0">
                <a:solidFill>
                  <a:prstClr val="black"/>
                </a:solidFill>
                <a:latin typeface="Tahoma" panose="020B0604030504040204" pitchFamily="34" charset="0"/>
              </a:rPr>
              <a:t>* </a:t>
            </a:r>
            <a:r>
              <a:rPr lang="en-US" altLang="zh-CN" sz="2000" b="1" dirty="0">
                <a:solidFill>
                  <a:prstClr val="black"/>
                </a:solidFill>
                <a:latin typeface="Tahoma" panose="020B0604030504040204" pitchFamily="34" charset="0"/>
              </a:rPr>
              <a:t>from students</a:t>
            </a:r>
            <a:endParaRPr lang="en-US" altLang="zh-CN" sz="2000" b="1" dirty="0">
              <a:solidFill>
                <a:prstClr val="black"/>
              </a:solidFill>
              <a:latin typeface="Tahoma" panose="020B0604030504040204" pitchFamily="34" charset="0"/>
            </a:endParaRPr>
          </a:p>
          <a:p>
            <a:pPr algn="ctr"/>
            <a:r>
              <a:rPr lang="en-US" altLang="zh-CN" sz="2000" b="1" dirty="0">
                <a:solidFill>
                  <a:prstClr val="black"/>
                </a:solidFill>
                <a:latin typeface="Tahoma" panose="020B0604030504040204" pitchFamily="34" charset="0"/>
              </a:rPr>
              <a:t>Where </a:t>
            </a:r>
            <a:r>
              <a:rPr lang="en-US" altLang="zh-CN" sz="2000" b="1" dirty="0">
                <a:solidFill>
                  <a:srgbClr val="3333FF"/>
                </a:solidFill>
                <a:latin typeface="Tahoma" panose="020B0604030504040204" pitchFamily="34" charset="0"/>
              </a:rPr>
              <a:t>age&lt;30</a:t>
            </a:r>
            <a:endParaRPr lang="en-US" altLang="zh-CN" sz="2000" b="1" dirty="0">
              <a:solidFill>
                <a:srgbClr val="3333FF"/>
              </a:solidFill>
              <a:latin typeface="Tahoma" panose="020B0604030504040204" pitchFamily="34" charset="0"/>
            </a:endParaRPr>
          </a:p>
          <a:p>
            <a:pPr algn="ctr"/>
            <a:r>
              <a:rPr lang="en-US" altLang="zh-CN" sz="2000" b="1" dirty="0">
                <a:solidFill>
                  <a:srgbClr val="FF0000"/>
                </a:solidFill>
              </a:rPr>
              <a:t>And dept= ’ CS’</a:t>
            </a:r>
            <a:endParaRPr lang="en-US" altLang="zh-CN" sz="2000" b="1" dirty="0">
              <a:solidFill>
                <a:srgbClr val="FF0000"/>
              </a:solidFill>
            </a:endParaRPr>
          </a:p>
          <a:p>
            <a:pPr algn="ctr"/>
            <a:r>
              <a:rPr lang="en-US" altLang="zh-CN" sz="2000" dirty="0">
                <a:solidFill>
                  <a:prstClr val="black"/>
                </a:solidFill>
                <a:latin typeface="Tahoma" panose="020B0604030504040204" pitchFamily="34" charset="0"/>
              </a:rPr>
              <a:t>And Country=’US’</a:t>
            </a:r>
            <a:endParaRPr lang="zh-CN" altLang="en-US" sz="2000" dirty="0">
              <a:solidFill>
                <a:prstClr val="black"/>
              </a:solidFill>
              <a:latin typeface="Tahoma" panose="020B0604030504040204" pitchFamily="34" charset="0"/>
            </a:endParaRPr>
          </a:p>
        </p:txBody>
      </p:sp>
      <p:sp>
        <p:nvSpPr>
          <p:cNvPr id="7" name="矩形 6"/>
          <p:cNvSpPr/>
          <p:nvPr/>
        </p:nvSpPr>
        <p:spPr bwMode="auto">
          <a:xfrm>
            <a:off x="2279576" y="3933056"/>
            <a:ext cx="3456384" cy="20189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b="1" dirty="0">
                <a:solidFill>
                  <a:prstClr val="black"/>
                </a:solidFill>
                <a:latin typeface="Tahoma" panose="020B0604030504040204" pitchFamily="34" charset="0"/>
              </a:rPr>
              <a:t>场景</a:t>
            </a:r>
            <a:r>
              <a:rPr lang="en-US" altLang="zh-CN" b="1" dirty="0">
                <a:solidFill>
                  <a:prstClr val="black"/>
                </a:solidFill>
                <a:latin typeface="Tahoma" panose="020B0604030504040204" pitchFamily="34" charset="0"/>
              </a:rPr>
              <a:t>1</a:t>
            </a:r>
            <a:r>
              <a:rPr lang="zh-CN" altLang="en-US" b="1" dirty="0">
                <a:solidFill>
                  <a:prstClr val="black"/>
                </a:solidFill>
                <a:latin typeface="Tahoma" panose="020B0604030504040204" pitchFamily="34" charset="0"/>
              </a:rPr>
              <a:t>：</a:t>
            </a:r>
            <a:endParaRPr lang="en-US" altLang="zh-CN" b="1" dirty="0">
              <a:solidFill>
                <a:prstClr val="black"/>
              </a:solidFill>
              <a:latin typeface="Tahoma" panose="020B0604030504040204" pitchFamily="34" charset="0"/>
            </a:endParaRPr>
          </a:p>
          <a:p>
            <a:r>
              <a:rPr lang="en-US" altLang="zh-CN" dirty="0">
                <a:solidFill>
                  <a:prstClr val="black"/>
                </a:solidFill>
              </a:rPr>
              <a:t>  </a:t>
            </a:r>
            <a:r>
              <a:rPr lang="zh-CN" altLang="en-US" dirty="0">
                <a:solidFill>
                  <a:prstClr val="black"/>
                </a:solidFill>
              </a:rPr>
              <a:t>假设有</a:t>
            </a:r>
            <a:r>
              <a:rPr lang="en-US" altLang="zh-CN" dirty="0">
                <a:solidFill>
                  <a:prstClr val="black"/>
                </a:solidFill>
              </a:rPr>
              <a:t>99</a:t>
            </a:r>
            <a:r>
              <a:rPr lang="zh-CN" altLang="en-US" dirty="0">
                <a:solidFill>
                  <a:prstClr val="black"/>
                </a:solidFill>
              </a:rPr>
              <a:t>个学生年龄小</a:t>
            </a:r>
            <a:endParaRPr lang="en-US" altLang="zh-CN" dirty="0">
              <a:solidFill>
                <a:prstClr val="black"/>
              </a:solidFill>
            </a:endParaRPr>
          </a:p>
          <a:p>
            <a:r>
              <a:rPr lang="zh-CN" altLang="en-US" dirty="0">
                <a:solidFill>
                  <a:prstClr val="black"/>
                </a:solidFill>
              </a:rPr>
              <a:t>于</a:t>
            </a:r>
            <a:r>
              <a:rPr lang="en-US" altLang="zh-CN" dirty="0">
                <a:solidFill>
                  <a:prstClr val="black"/>
                </a:solidFill>
              </a:rPr>
              <a:t>30</a:t>
            </a:r>
            <a:r>
              <a:rPr lang="zh-CN" altLang="en-US" dirty="0">
                <a:solidFill>
                  <a:prstClr val="black"/>
                </a:solidFill>
              </a:rPr>
              <a:t>，但是只有</a:t>
            </a:r>
            <a:r>
              <a:rPr lang="en-US" altLang="zh-CN" dirty="0">
                <a:solidFill>
                  <a:prstClr val="black"/>
                </a:solidFill>
              </a:rPr>
              <a:t>2</a:t>
            </a:r>
            <a:r>
              <a:rPr lang="zh-CN" altLang="en-US" dirty="0">
                <a:solidFill>
                  <a:prstClr val="black"/>
                </a:solidFill>
              </a:rPr>
              <a:t>个学生</a:t>
            </a:r>
            <a:endParaRPr lang="en-US" altLang="zh-CN" dirty="0">
              <a:solidFill>
                <a:prstClr val="black"/>
              </a:solidFill>
            </a:endParaRPr>
          </a:p>
          <a:p>
            <a:r>
              <a:rPr lang="zh-CN" altLang="en-US" b="1" dirty="0">
                <a:solidFill>
                  <a:prstClr val="black"/>
                </a:solidFill>
                <a:latin typeface="Tahoma" panose="020B0604030504040204" pitchFamily="34" charset="0"/>
              </a:rPr>
              <a:t>是</a:t>
            </a:r>
            <a:r>
              <a:rPr lang="en-US" altLang="zh-CN" b="1" dirty="0">
                <a:solidFill>
                  <a:prstClr val="black"/>
                </a:solidFill>
                <a:latin typeface="Tahoma" panose="020B0604030504040204" pitchFamily="34" charset="0"/>
              </a:rPr>
              <a:t>CS</a:t>
            </a:r>
            <a:r>
              <a:rPr lang="zh-CN" altLang="en-US" b="1" dirty="0">
                <a:solidFill>
                  <a:prstClr val="black"/>
                </a:solidFill>
                <a:latin typeface="Tahoma" panose="020B0604030504040204" pitchFamily="34" charset="0"/>
              </a:rPr>
              <a:t>系的，那么应该选</a:t>
            </a:r>
            <a:endParaRPr lang="en-US" altLang="zh-CN" b="1" dirty="0">
              <a:solidFill>
                <a:prstClr val="black"/>
              </a:solidFill>
              <a:latin typeface="Tahoma" panose="020B0604030504040204" pitchFamily="34" charset="0"/>
            </a:endParaRPr>
          </a:p>
          <a:p>
            <a:r>
              <a:rPr lang="zh-CN" altLang="en-US" b="1" dirty="0">
                <a:solidFill>
                  <a:prstClr val="black"/>
                </a:solidFill>
                <a:latin typeface="Tahoma" panose="020B0604030504040204" pitchFamily="34" charset="0"/>
              </a:rPr>
              <a:t>择哪个属性索引呢？</a:t>
            </a:r>
            <a:endParaRPr lang="zh-CN" altLang="en-US" b="1" dirty="0">
              <a:solidFill>
                <a:prstClr val="black"/>
              </a:solidFill>
              <a:latin typeface="Tahoma" panose="020B0604030504040204" pitchFamily="34" charset="0"/>
            </a:endParaRPr>
          </a:p>
        </p:txBody>
      </p:sp>
      <p:sp>
        <p:nvSpPr>
          <p:cNvPr id="8" name="矩形 7"/>
          <p:cNvSpPr/>
          <p:nvPr/>
        </p:nvSpPr>
        <p:spPr bwMode="auto">
          <a:xfrm>
            <a:off x="6528048" y="3930352"/>
            <a:ext cx="3600400" cy="20189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zh-CN" altLang="en-US" b="1" dirty="0">
                <a:solidFill>
                  <a:prstClr val="black"/>
                </a:solidFill>
                <a:latin typeface="Tahoma" panose="020B0604030504040204" pitchFamily="34" charset="0"/>
              </a:rPr>
              <a:t>场景</a:t>
            </a:r>
            <a:r>
              <a:rPr lang="en-US" altLang="zh-CN" dirty="0">
                <a:solidFill>
                  <a:prstClr val="black"/>
                </a:solidFill>
              </a:rPr>
              <a:t>2</a:t>
            </a:r>
            <a:r>
              <a:rPr lang="zh-CN" altLang="en-US" b="1" dirty="0">
                <a:solidFill>
                  <a:prstClr val="black"/>
                </a:solidFill>
                <a:latin typeface="Tahoma" panose="020B0604030504040204" pitchFamily="34" charset="0"/>
              </a:rPr>
              <a:t>：</a:t>
            </a:r>
            <a:endParaRPr lang="en-US" altLang="zh-CN" b="1" dirty="0">
              <a:solidFill>
                <a:prstClr val="black"/>
              </a:solidFill>
              <a:latin typeface="Tahoma" panose="020B0604030504040204" pitchFamily="34" charset="0"/>
            </a:endParaRPr>
          </a:p>
          <a:p>
            <a:r>
              <a:rPr lang="en-US" altLang="zh-CN" dirty="0">
                <a:solidFill>
                  <a:prstClr val="black"/>
                </a:solidFill>
              </a:rPr>
              <a:t>  </a:t>
            </a:r>
            <a:r>
              <a:rPr lang="zh-CN" altLang="en-US" dirty="0">
                <a:solidFill>
                  <a:prstClr val="black"/>
                </a:solidFill>
              </a:rPr>
              <a:t>假设有</a:t>
            </a:r>
            <a:r>
              <a:rPr lang="en-US" altLang="zh-CN" dirty="0">
                <a:solidFill>
                  <a:prstClr val="black"/>
                </a:solidFill>
              </a:rPr>
              <a:t>99</a:t>
            </a:r>
            <a:r>
              <a:rPr lang="zh-CN" altLang="en-US" dirty="0">
                <a:solidFill>
                  <a:prstClr val="black"/>
                </a:solidFill>
              </a:rPr>
              <a:t>个学生是</a:t>
            </a:r>
            <a:r>
              <a:rPr lang="en-US" altLang="zh-CN" dirty="0">
                <a:solidFill>
                  <a:prstClr val="black"/>
                </a:solidFill>
              </a:rPr>
              <a:t>CS</a:t>
            </a:r>
            <a:r>
              <a:rPr lang="zh-CN" altLang="en-US" dirty="0">
                <a:solidFill>
                  <a:prstClr val="black"/>
                </a:solidFill>
              </a:rPr>
              <a:t>系</a:t>
            </a:r>
            <a:endParaRPr lang="en-US" altLang="zh-CN" dirty="0">
              <a:solidFill>
                <a:prstClr val="black"/>
              </a:solidFill>
            </a:endParaRPr>
          </a:p>
          <a:p>
            <a:r>
              <a:rPr lang="zh-CN" altLang="en-US" dirty="0">
                <a:solidFill>
                  <a:prstClr val="black"/>
                </a:solidFill>
              </a:rPr>
              <a:t>的，但是只有</a:t>
            </a:r>
            <a:r>
              <a:rPr lang="en-US" altLang="zh-CN" dirty="0">
                <a:solidFill>
                  <a:prstClr val="black"/>
                </a:solidFill>
              </a:rPr>
              <a:t>2</a:t>
            </a:r>
            <a:r>
              <a:rPr lang="zh-CN" altLang="en-US" dirty="0">
                <a:solidFill>
                  <a:prstClr val="black"/>
                </a:solidFill>
              </a:rPr>
              <a:t>个学生年</a:t>
            </a:r>
            <a:endParaRPr lang="en-US" altLang="zh-CN" dirty="0">
              <a:solidFill>
                <a:prstClr val="black"/>
              </a:solidFill>
            </a:endParaRPr>
          </a:p>
          <a:p>
            <a:r>
              <a:rPr lang="zh-CN" altLang="en-US" dirty="0">
                <a:solidFill>
                  <a:prstClr val="black"/>
                </a:solidFill>
              </a:rPr>
              <a:t>龄小于</a:t>
            </a:r>
            <a:r>
              <a:rPr lang="en-US" altLang="zh-CN" dirty="0">
                <a:solidFill>
                  <a:prstClr val="black"/>
                </a:solidFill>
              </a:rPr>
              <a:t>30</a:t>
            </a:r>
            <a:r>
              <a:rPr lang="zh-CN" altLang="en-US" dirty="0">
                <a:solidFill>
                  <a:prstClr val="black"/>
                </a:solidFill>
              </a:rPr>
              <a:t>，</a:t>
            </a:r>
            <a:r>
              <a:rPr lang="zh-CN" altLang="en-US" b="1" dirty="0">
                <a:solidFill>
                  <a:prstClr val="black"/>
                </a:solidFill>
                <a:latin typeface="Tahoma" panose="020B0604030504040204" pitchFamily="34" charset="0"/>
              </a:rPr>
              <a:t>那么应该选</a:t>
            </a:r>
            <a:endParaRPr lang="en-US" altLang="zh-CN" b="1" dirty="0">
              <a:solidFill>
                <a:prstClr val="black"/>
              </a:solidFill>
              <a:latin typeface="Tahoma" panose="020B0604030504040204" pitchFamily="34" charset="0"/>
            </a:endParaRPr>
          </a:p>
          <a:p>
            <a:r>
              <a:rPr lang="zh-CN" altLang="en-US" b="1" dirty="0">
                <a:solidFill>
                  <a:prstClr val="black"/>
                </a:solidFill>
                <a:latin typeface="Tahoma" panose="020B0604030504040204" pitchFamily="34" charset="0"/>
              </a:rPr>
              <a:t>择哪个属性索引呢？</a:t>
            </a:r>
            <a:endParaRPr lang="zh-CN" altLang="en-US" b="1" dirty="0">
              <a:solidFill>
                <a:prstClr val="black"/>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1124744"/>
            <a:ext cx="7772400" cy="4971256"/>
          </a:xfrm>
        </p:spPr>
        <p:txBody>
          <a:bodyPr/>
          <a:lstStyle/>
          <a:p>
            <a:pPr marL="0" indent="0">
              <a:lnSpc>
                <a:spcPct val="150000"/>
              </a:lnSpc>
              <a:buNone/>
            </a:pPr>
            <a:r>
              <a:rPr lang="zh-CN" altLang="en-US" b="1" dirty="0">
                <a:latin typeface="微软雅黑" panose="020B0503020204020204" pitchFamily="34" charset="-122"/>
                <a:ea typeface="微软雅黑" panose="020B0503020204020204" pitchFamily="34" charset="-122"/>
              </a:rPr>
              <a:t>多索引扫描</a:t>
            </a:r>
            <a:endParaRPr lang="en-US" altLang="zh-CN" b="1" dirty="0">
              <a:latin typeface="微软雅黑" panose="020B0503020204020204" pitchFamily="34" charset="-122"/>
              <a:ea typeface="微软雅黑" panose="020B0503020204020204" pitchFamily="34" charset="-122"/>
            </a:endParaRPr>
          </a:p>
          <a:p>
            <a:pPr marL="355600" lvl="1" indent="-355600">
              <a:lnSpc>
                <a:spcPct val="150000"/>
              </a:lnSpc>
              <a:buFont typeface="Wingdings" panose="05000000000000000000" pitchFamily="2" charset="2"/>
              <a:buChar char="Ø"/>
            </a:pPr>
            <a:r>
              <a:rPr lang="zh-CN" altLang="en-US" dirty="0"/>
              <a:t>对每个索引进行扫描，获取那些指向满足单个条件的元组</a:t>
            </a:r>
            <a:r>
              <a:rPr lang="en-US" altLang="zh-CN" dirty="0"/>
              <a:t>ID</a:t>
            </a:r>
            <a:r>
              <a:rPr lang="zh-CN" altLang="en-US" dirty="0"/>
              <a:t>（或元组指针）；</a:t>
            </a:r>
            <a:endParaRPr lang="en-US" altLang="zh-CN" dirty="0"/>
          </a:p>
          <a:p>
            <a:pPr marL="355600" lvl="1" indent="-355600">
              <a:lnSpc>
                <a:spcPct val="150000"/>
              </a:lnSpc>
              <a:buFont typeface="Wingdings" panose="05000000000000000000" pitchFamily="2" charset="2"/>
              <a:buChar char="Ø"/>
            </a:pPr>
            <a:r>
              <a:rPr lang="zh-CN" altLang="en-US" dirty="0"/>
              <a:t>根据谓词求取这些元组</a:t>
            </a:r>
            <a:r>
              <a:rPr lang="en-US" altLang="zh-CN" dirty="0"/>
              <a:t>ID</a:t>
            </a:r>
            <a:r>
              <a:rPr lang="zh-CN" altLang="en-US" dirty="0"/>
              <a:t>集合的并集或交集；</a:t>
            </a:r>
            <a:endParaRPr lang="en-US" altLang="zh-CN" dirty="0"/>
          </a:p>
          <a:p>
            <a:pPr marL="355600" lvl="1" indent="-355600">
              <a:lnSpc>
                <a:spcPct val="150000"/>
              </a:lnSpc>
              <a:buFont typeface="Wingdings" panose="05000000000000000000" pitchFamily="2" charset="2"/>
              <a:buChar char="Ø"/>
            </a:pPr>
            <a:r>
              <a:rPr lang="zh-CN" altLang="en-US" dirty="0" smtClean="0"/>
              <a:t>最后根据</a:t>
            </a:r>
            <a:r>
              <a:rPr lang="zh-CN" altLang="en-US" dirty="0"/>
              <a:t>剩余的谓词（没有索引）过滤这些元组。</a:t>
            </a:r>
            <a:endParaRPr lang="en-US" altLang="zh-CN" dirty="0"/>
          </a:p>
          <a:p>
            <a:pPr marL="355600" lvl="1" indent="-355600">
              <a:lnSpc>
                <a:spcPct val="150000"/>
              </a:lnSpc>
              <a:buFont typeface="Wingdings" panose="05000000000000000000" pitchFamily="2" charset="2"/>
              <a:buChar char="Ø"/>
            </a:pPr>
            <a:endParaRPr lang="en-US" altLang="zh-CN" dirty="0"/>
          </a:p>
          <a:p>
            <a:pPr lvl="1">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75520"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5.4.2 </a:t>
            </a:r>
            <a:r>
              <a:rPr kumimoji="0" lang="zh-CN" altLang="en-US" sz="3600" dirty="0">
                <a:solidFill>
                  <a:srgbClr val="04617B"/>
                </a:solidFill>
                <a:latin typeface="隶书" pitchFamily="49" charset="-122"/>
                <a:ea typeface="隶书" pitchFamily="49" charset="-122"/>
              </a:rPr>
              <a:t>索引扫描</a:t>
            </a:r>
            <a:endParaRPr kumimoji="0" lang="zh-CN" altLang="en-US" sz="3600" dirty="0">
              <a:solidFill>
                <a:srgbClr val="04617B"/>
              </a:solidFill>
              <a:latin typeface="隶书" pitchFamily="49" charset="-122"/>
              <a:ea typeface="隶书" pitchFamily="49"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38720" y="1196752"/>
            <a:ext cx="5509408" cy="5115272"/>
          </a:xfrm>
        </p:spPr>
        <p:txBody>
          <a:bodyPr>
            <a:normAutofit lnSpcReduction="10000"/>
          </a:bodyPr>
          <a:lstStyle/>
          <a:p>
            <a:pPr marL="0" indent="0">
              <a:lnSpc>
                <a:spcPct val="150000"/>
              </a:lnSpc>
              <a:buNone/>
            </a:pPr>
            <a:r>
              <a:rPr lang="zh-CN" altLang="en-US" sz="2400" dirty="0"/>
              <a:t>多索引扫描举例</a:t>
            </a:r>
            <a:endParaRPr lang="en-US" altLang="zh-CN" sz="2400" dirty="0"/>
          </a:p>
          <a:p>
            <a:pPr marL="0" lvl="1" indent="0">
              <a:lnSpc>
                <a:spcPct val="150000"/>
              </a:lnSpc>
              <a:buNone/>
            </a:pPr>
            <a:r>
              <a:rPr lang="zh-CN" altLang="en-US" dirty="0"/>
              <a:t>（假设在</a:t>
            </a:r>
            <a:r>
              <a:rPr lang="en-US" altLang="zh-CN" dirty="0"/>
              <a:t>age</a:t>
            </a:r>
            <a:r>
              <a:rPr lang="zh-CN" altLang="en-US" dirty="0"/>
              <a:t>和</a:t>
            </a:r>
            <a:r>
              <a:rPr lang="en-US" altLang="zh-CN" dirty="0"/>
              <a:t>dept</a:t>
            </a:r>
            <a:r>
              <a:rPr lang="zh-CN" altLang="en-US" dirty="0"/>
              <a:t>上有索引）</a:t>
            </a:r>
            <a:endParaRPr lang="en-US" altLang="zh-CN" dirty="0"/>
          </a:p>
          <a:p>
            <a:pPr marL="457200" lvl="1" indent="-457200">
              <a:lnSpc>
                <a:spcPct val="150000"/>
              </a:lnSpc>
              <a:buFont typeface="+mj-ea"/>
              <a:buAutoNum type="circleNumDbPlain"/>
            </a:pPr>
            <a:r>
              <a:rPr lang="zh-CN" altLang="en-US" dirty="0"/>
              <a:t>利用</a:t>
            </a:r>
            <a:r>
              <a:rPr lang="en-US" altLang="zh-CN" dirty="0"/>
              <a:t>age</a:t>
            </a:r>
            <a:r>
              <a:rPr lang="zh-CN" altLang="en-US" dirty="0"/>
              <a:t>的索引求</a:t>
            </a:r>
            <a:r>
              <a:rPr lang="en-US" altLang="zh-CN" dirty="0"/>
              <a:t>age&lt;30</a:t>
            </a:r>
            <a:r>
              <a:rPr lang="zh-CN" altLang="en-US" dirty="0"/>
              <a:t>的元组指针集和（或元组</a:t>
            </a:r>
            <a:r>
              <a:rPr lang="en-US" altLang="zh-CN" dirty="0"/>
              <a:t>ID</a:t>
            </a:r>
            <a:r>
              <a:rPr lang="zh-CN" altLang="en-US" dirty="0"/>
              <a:t>集和）；</a:t>
            </a:r>
            <a:endParaRPr lang="en-US" altLang="zh-CN" dirty="0"/>
          </a:p>
          <a:p>
            <a:pPr marL="457200" lvl="1" indent="-457200">
              <a:lnSpc>
                <a:spcPct val="150000"/>
              </a:lnSpc>
              <a:buFont typeface="+mj-ea"/>
              <a:buAutoNum type="circleNumDbPlain"/>
            </a:pPr>
            <a:r>
              <a:rPr lang="zh-CN" altLang="en-US" dirty="0"/>
              <a:t>利用</a:t>
            </a:r>
            <a:r>
              <a:rPr lang="en-US" altLang="zh-CN" dirty="0"/>
              <a:t>dept</a:t>
            </a:r>
            <a:r>
              <a:rPr lang="zh-CN" altLang="en-US" dirty="0"/>
              <a:t>的索引求</a:t>
            </a:r>
            <a:r>
              <a:rPr lang="en-US" altLang="zh-CN" dirty="0"/>
              <a:t>dept= ’ CS’</a:t>
            </a:r>
            <a:r>
              <a:rPr lang="zh-CN" altLang="en-US" dirty="0"/>
              <a:t>的元组指针（或元组</a:t>
            </a:r>
            <a:r>
              <a:rPr lang="en-US" altLang="zh-CN" dirty="0"/>
              <a:t>ID</a:t>
            </a:r>
            <a:r>
              <a:rPr lang="zh-CN" altLang="en-US" dirty="0"/>
              <a:t>）；</a:t>
            </a:r>
            <a:endParaRPr lang="en-US" altLang="zh-CN" dirty="0"/>
          </a:p>
          <a:p>
            <a:pPr marL="457200" lvl="1" indent="-457200">
              <a:lnSpc>
                <a:spcPct val="150000"/>
              </a:lnSpc>
              <a:buFont typeface="+mj-ea"/>
              <a:buAutoNum type="circleNumDbPlain"/>
            </a:pPr>
            <a:r>
              <a:rPr lang="zh-CN" altLang="en-US" dirty="0"/>
              <a:t>求两个</a:t>
            </a:r>
            <a:r>
              <a:rPr lang="zh-CN" altLang="en-US" dirty="0" smtClean="0"/>
              <a:t>集合的</a:t>
            </a:r>
            <a:r>
              <a:rPr lang="zh-CN" altLang="en-US" dirty="0"/>
              <a:t>交集；</a:t>
            </a:r>
            <a:endParaRPr lang="en-US" altLang="zh-CN" dirty="0"/>
          </a:p>
          <a:p>
            <a:pPr marL="457200" lvl="1" indent="-457200">
              <a:lnSpc>
                <a:spcPct val="150000"/>
              </a:lnSpc>
              <a:buFont typeface="+mj-ea"/>
              <a:buAutoNum type="circleNumDbPlain"/>
            </a:pPr>
            <a:r>
              <a:rPr lang="zh-CN" altLang="en-US" dirty="0"/>
              <a:t>根据交集检索数据并查看元组是否满足谓词</a:t>
            </a:r>
            <a:r>
              <a:rPr kumimoji="1" lang="en-US" altLang="zh-CN" b="1" i="0" u="none" strike="noStrike" cap="none" normalizeH="0" baseline="0" dirty="0">
                <a:ln>
                  <a:noFill/>
                </a:ln>
                <a:solidFill>
                  <a:schemeClr val="tx1"/>
                </a:solidFill>
                <a:effectLst/>
                <a:latin typeface="Tahoma" panose="020B0604030504040204" pitchFamily="34" charset="0"/>
                <a:ea typeface="宋体" pitchFamily="2" charset="-122"/>
              </a:rPr>
              <a:t>Country=’US’</a:t>
            </a:r>
            <a:r>
              <a:rPr kumimoji="1" lang="zh-CN" altLang="en-US" b="1" i="0" u="none" strike="noStrike" cap="none" normalizeH="0" baseline="0" dirty="0">
                <a:ln>
                  <a:noFill/>
                </a:ln>
                <a:solidFill>
                  <a:schemeClr val="tx1"/>
                </a:solidFill>
                <a:effectLst/>
                <a:latin typeface="Tahoma" panose="020B0604030504040204" pitchFamily="34" charset="0"/>
                <a:ea typeface="宋体" pitchFamily="2" charset="-122"/>
              </a:rPr>
              <a:t>。</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03512" y="438835"/>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5.4.2 </a:t>
            </a:r>
            <a:r>
              <a:rPr kumimoji="0" lang="zh-CN" altLang="en-US" sz="3600" dirty="0">
                <a:solidFill>
                  <a:srgbClr val="04617B"/>
                </a:solidFill>
                <a:latin typeface="隶书" pitchFamily="49" charset="-122"/>
                <a:ea typeface="隶书" pitchFamily="49" charset="-122"/>
              </a:rPr>
              <a:t>索引扫描</a:t>
            </a:r>
            <a:endParaRPr kumimoji="0" lang="zh-CN" altLang="en-US" sz="3600" dirty="0">
              <a:solidFill>
                <a:srgbClr val="04617B"/>
              </a:solidFill>
              <a:latin typeface="隶书" pitchFamily="49" charset="-122"/>
              <a:ea typeface="隶书" pitchFamily="49" charset="-122"/>
            </a:endParaRPr>
          </a:p>
        </p:txBody>
      </p:sp>
      <p:sp>
        <p:nvSpPr>
          <p:cNvPr id="6" name="矩形 5"/>
          <p:cNvSpPr/>
          <p:nvPr/>
        </p:nvSpPr>
        <p:spPr bwMode="auto">
          <a:xfrm>
            <a:off x="8218004" y="2128151"/>
            <a:ext cx="3528392" cy="162623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b="1" dirty="0">
                <a:solidFill>
                  <a:prstClr val="black"/>
                </a:solidFill>
                <a:latin typeface="Tahoma" panose="020B0604030504040204" pitchFamily="34" charset="0"/>
              </a:rPr>
              <a:t>Select </a:t>
            </a:r>
            <a:r>
              <a:rPr lang="zh-CN" altLang="en-US" b="1" dirty="0">
                <a:solidFill>
                  <a:prstClr val="black"/>
                </a:solidFill>
                <a:latin typeface="Tahoma" panose="020B0604030504040204" pitchFamily="34" charset="0"/>
              </a:rPr>
              <a:t>* </a:t>
            </a:r>
            <a:r>
              <a:rPr lang="en-US" altLang="zh-CN" b="1" dirty="0">
                <a:solidFill>
                  <a:prstClr val="black"/>
                </a:solidFill>
                <a:latin typeface="Tahoma" panose="020B0604030504040204" pitchFamily="34" charset="0"/>
              </a:rPr>
              <a:t>from students</a:t>
            </a:r>
            <a:endParaRPr lang="en-US" altLang="zh-CN" b="1" dirty="0">
              <a:solidFill>
                <a:prstClr val="black"/>
              </a:solidFill>
              <a:latin typeface="Tahoma" panose="020B0604030504040204" pitchFamily="34" charset="0"/>
            </a:endParaRPr>
          </a:p>
          <a:p>
            <a:pPr algn="ctr"/>
            <a:r>
              <a:rPr lang="en-US" altLang="zh-CN" b="1" dirty="0">
                <a:solidFill>
                  <a:prstClr val="black"/>
                </a:solidFill>
                <a:latin typeface="Tahoma" panose="020B0604030504040204" pitchFamily="34" charset="0"/>
              </a:rPr>
              <a:t>Where age&lt;30</a:t>
            </a:r>
            <a:endParaRPr lang="en-US" altLang="zh-CN" b="1" dirty="0">
              <a:solidFill>
                <a:prstClr val="black"/>
              </a:solidFill>
              <a:latin typeface="Tahoma" panose="020B0604030504040204" pitchFamily="34" charset="0"/>
            </a:endParaRPr>
          </a:p>
          <a:p>
            <a:pPr algn="ctr"/>
            <a:r>
              <a:rPr lang="en-US" altLang="zh-CN" dirty="0">
                <a:solidFill>
                  <a:prstClr val="black"/>
                </a:solidFill>
              </a:rPr>
              <a:t>And dept= ’ CS’</a:t>
            </a:r>
            <a:endParaRPr lang="en-US" altLang="zh-CN" dirty="0">
              <a:solidFill>
                <a:prstClr val="black"/>
              </a:solidFill>
            </a:endParaRPr>
          </a:p>
          <a:p>
            <a:pPr algn="ctr"/>
            <a:r>
              <a:rPr lang="en-US" altLang="zh-CN" b="1" dirty="0">
                <a:solidFill>
                  <a:prstClr val="black"/>
                </a:solidFill>
                <a:latin typeface="Tahoma" panose="020B0604030504040204" pitchFamily="34" charset="0"/>
              </a:rPr>
              <a:t>And Country=’US’</a:t>
            </a:r>
            <a:endParaRPr lang="zh-CN" altLang="en-US" b="1" dirty="0">
              <a:solidFill>
                <a:prstClr val="black"/>
              </a:solidFill>
              <a:latin typeface="Tahoma" panose="020B0604030504040204" pitchFamily="34"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2304256"/>
          </a:xfrm>
        </p:spPr>
        <p:txBody>
          <a:bodyPr/>
          <a:lstStyle/>
          <a:p>
            <a:pPr marL="0" indent="0">
              <a:buNone/>
            </a:pPr>
            <a:r>
              <a:rPr lang="zh-CN" altLang="en-US" dirty="0"/>
              <a:t>多索引扫描（续）</a:t>
            </a:r>
            <a:endParaRPr lang="en-US" altLang="zh-CN" dirty="0"/>
          </a:p>
          <a:p>
            <a:pPr lvl="1"/>
            <a:r>
              <a:rPr lang="zh-CN" altLang="en-US" dirty="0"/>
              <a:t>交（并）集的运算可以使用</a:t>
            </a:r>
            <a:endParaRPr lang="en-US" altLang="zh-CN" dirty="0"/>
          </a:p>
          <a:p>
            <a:pPr marL="457200" lvl="1" indent="0">
              <a:buNone/>
            </a:pPr>
            <a:r>
              <a:rPr lang="en-US" altLang="zh-CN" dirty="0"/>
              <a:t>  </a:t>
            </a:r>
            <a:r>
              <a:rPr lang="zh-CN" altLang="en-US" dirty="0"/>
              <a:t> 辅助数据库结构帮助我们计</a:t>
            </a:r>
            <a:endParaRPr lang="en-US" altLang="zh-CN" dirty="0"/>
          </a:p>
          <a:p>
            <a:pPr marL="457200" lvl="1" indent="0">
              <a:buNone/>
            </a:pPr>
            <a:r>
              <a:rPr lang="en-US" altLang="zh-CN" dirty="0"/>
              <a:t>   </a:t>
            </a:r>
            <a:r>
              <a:rPr lang="zh-CN" altLang="en-US" dirty="0"/>
              <a:t>算如</a:t>
            </a:r>
            <a:r>
              <a:rPr lang="en-US" altLang="zh-CN" dirty="0"/>
              <a:t>Hash Table, bitmaps, Bloom filters</a:t>
            </a:r>
            <a:endParaRPr lang="en-US" altLang="zh-CN" dirty="0"/>
          </a:p>
          <a:p>
            <a:pPr lvl="1"/>
            <a:endParaRPr lang="en-US" altLang="zh-CN" dirty="0"/>
          </a:p>
          <a:p>
            <a:pPr lvl="2" indent="0">
              <a:buNone/>
            </a:pPr>
            <a:endParaRPr lang="en-US" altLang="zh-CN" dirty="0"/>
          </a:p>
          <a:p>
            <a:pPr lvl="2" indent="0">
              <a:buNone/>
            </a:pPr>
            <a:endParaRPr lang="en-US" altLang="zh-CN" dirty="0"/>
          </a:p>
          <a:p>
            <a:pPr marL="457200" lvl="1" indent="0">
              <a:buNone/>
            </a:pPr>
            <a:endParaRPr kumimoji="1" lang="en-US" altLang="zh-CN" b="1" dirty="0">
              <a:latin typeface="Tahoma" panose="020B0604030504040204" pitchFamily="34" charset="0"/>
              <a:ea typeface="宋体" pitchFamily="2" charset="-122"/>
            </a:endParaRPr>
          </a:p>
        </p:txBody>
      </p:sp>
      <p:sp>
        <p:nvSpPr>
          <p:cNvPr id="5" name="灯片编号占位符 4"/>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678968" y="362274"/>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5.4.2 </a:t>
            </a:r>
            <a:r>
              <a:rPr kumimoji="0" lang="zh-CN" altLang="en-US" sz="3600" dirty="0">
                <a:solidFill>
                  <a:srgbClr val="04617B"/>
                </a:solidFill>
                <a:latin typeface="隶书" pitchFamily="49" charset="-122"/>
                <a:ea typeface="隶书" pitchFamily="49" charset="-122"/>
              </a:rPr>
              <a:t>索引扫描</a:t>
            </a:r>
            <a:endParaRPr kumimoji="0" lang="zh-CN" altLang="en-US" sz="3600" dirty="0">
              <a:solidFill>
                <a:srgbClr val="04617B"/>
              </a:solidFill>
              <a:latin typeface="隶书" pitchFamily="49" charset="-122"/>
              <a:ea typeface="隶书" pitchFamily="49" charset="-122"/>
            </a:endParaRPr>
          </a:p>
        </p:txBody>
      </p:sp>
      <p:sp>
        <p:nvSpPr>
          <p:cNvPr id="6" name="矩形 5"/>
          <p:cNvSpPr/>
          <p:nvPr/>
        </p:nvSpPr>
        <p:spPr bwMode="auto">
          <a:xfrm>
            <a:off x="7778474" y="1196753"/>
            <a:ext cx="2565999"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600" b="1" dirty="0">
                <a:solidFill>
                  <a:prstClr val="black"/>
                </a:solidFill>
                <a:latin typeface="Tahoma" panose="020B0604030504040204" pitchFamily="34" charset="0"/>
              </a:rPr>
              <a:t>Select </a:t>
            </a:r>
            <a:r>
              <a:rPr lang="zh-CN" altLang="en-US" sz="1600" b="1" dirty="0">
                <a:solidFill>
                  <a:prstClr val="black"/>
                </a:solidFill>
                <a:latin typeface="Tahoma" panose="020B0604030504040204" pitchFamily="34" charset="0"/>
              </a:rPr>
              <a:t>* </a:t>
            </a:r>
            <a:r>
              <a:rPr lang="en-US" altLang="zh-CN" sz="1600" b="1" dirty="0">
                <a:solidFill>
                  <a:prstClr val="black"/>
                </a:solidFill>
                <a:latin typeface="Tahoma" panose="020B0604030504040204" pitchFamily="34" charset="0"/>
              </a:rPr>
              <a:t>from students</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Where age&lt;30</a:t>
            </a:r>
            <a:endParaRPr lang="en-US" altLang="zh-CN" sz="1600" b="1" dirty="0">
              <a:solidFill>
                <a:prstClr val="black"/>
              </a:solidFill>
              <a:latin typeface="Tahoma" panose="020B0604030504040204" pitchFamily="34" charset="0"/>
            </a:endParaRPr>
          </a:p>
          <a:p>
            <a:pPr algn="ctr"/>
            <a:r>
              <a:rPr lang="en-US" altLang="zh-CN" sz="1600" dirty="0">
                <a:solidFill>
                  <a:prstClr val="black"/>
                </a:solidFill>
              </a:rPr>
              <a:t>And dept= ’ CS’</a:t>
            </a:r>
            <a:endParaRPr lang="en-US" altLang="zh-CN" sz="1600" dirty="0">
              <a:solidFill>
                <a:prstClr val="black"/>
              </a:solidFill>
            </a:endParaRPr>
          </a:p>
          <a:p>
            <a:pPr algn="ctr"/>
            <a:r>
              <a:rPr lang="en-US" altLang="zh-CN" sz="1600" b="1" dirty="0">
                <a:solidFill>
                  <a:prstClr val="black"/>
                </a:solidFill>
                <a:latin typeface="Tahoma" panose="020B0604030504040204" pitchFamily="34" charset="0"/>
              </a:rPr>
              <a:t>And Country=’US’</a:t>
            </a:r>
            <a:endParaRPr lang="zh-CN" altLang="en-US" sz="1600" b="1" dirty="0">
              <a:solidFill>
                <a:prstClr val="black"/>
              </a:solidFill>
              <a:latin typeface="Tahoma" panose="020B0604030504040204" pitchFamily="34" charset="0"/>
            </a:endParaRPr>
          </a:p>
        </p:txBody>
      </p:sp>
      <p:sp>
        <p:nvSpPr>
          <p:cNvPr id="2" name="等腰三角形 1"/>
          <p:cNvSpPr/>
          <p:nvPr/>
        </p:nvSpPr>
        <p:spPr bwMode="auto">
          <a:xfrm>
            <a:off x="2713856" y="3429000"/>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3" name="组合 12"/>
          <p:cNvGrpSpPr/>
          <p:nvPr/>
        </p:nvGrpSpPr>
        <p:grpSpPr>
          <a:xfrm>
            <a:off x="2713856" y="4437112"/>
            <a:ext cx="427584" cy="144016"/>
            <a:chOff x="1189856" y="4437112"/>
            <a:chExt cx="427584" cy="144016"/>
          </a:xfrm>
        </p:grpSpPr>
        <p:sp>
          <p:nvSpPr>
            <p:cNvPr id="7" name="矩形 6"/>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8" name="矩形 7"/>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9" name="矩形 8"/>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4" name="组合 13"/>
          <p:cNvGrpSpPr/>
          <p:nvPr/>
        </p:nvGrpSpPr>
        <p:grpSpPr>
          <a:xfrm>
            <a:off x="3292152" y="4437112"/>
            <a:ext cx="427584" cy="144016"/>
            <a:chOff x="1768152" y="4509120"/>
            <a:chExt cx="427584" cy="144016"/>
          </a:xfrm>
        </p:grpSpPr>
        <p:sp>
          <p:nvSpPr>
            <p:cNvPr id="10" name="矩形 9"/>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1" name="矩形 10"/>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2" name="矩形 11"/>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5" name="组合 14"/>
          <p:cNvGrpSpPr/>
          <p:nvPr/>
        </p:nvGrpSpPr>
        <p:grpSpPr>
          <a:xfrm>
            <a:off x="3796208" y="4437112"/>
            <a:ext cx="427584" cy="144016"/>
            <a:chOff x="1768152" y="4509120"/>
            <a:chExt cx="427584" cy="144016"/>
          </a:xfrm>
        </p:grpSpPr>
        <p:sp>
          <p:nvSpPr>
            <p:cNvPr id="16" name="矩形 15"/>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7" name="矩形 16"/>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8" name="矩形 17"/>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36" name="组合 35"/>
          <p:cNvGrpSpPr/>
          <p:nvPr/>
        </p:nvGrpSpPr>
        <p:grpSpPr>
          <a:xfrm>
            <a:off x="7859080" y="3429000"/>
            <a:ext cx="1509936" cy="1152128"/>
            <a:chOff x="6302424" y="3501008"/>
            <a:chExt cx="1509936" cy="1152128"/>
          </a:xfrm>
        </p:grpSpPr>
        <p:sp>
          <p:nvSpPr>
            <p:cNvPr id="23" name="等腰三角形 22"/>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24" name="组合 23"/>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28" name="组合 27"/>
            <p:cNvGrpSpPr/>
            <p:nvPr/>
          </p:nvGrpSpPr>
          <p:grpSpPr>
            <a:xfrm>
              <a:off x="6880720" y="4509120"/>
              <a:ext cx="427584" cy="144016"/>
              <a:chOff x="1768152" y="4509120"/>
              <a:chExt cx="427584" cy="144016"/>
            </a:xfrm>
          </p:grpSpPr>
          <p:sp>
            <p:nvSpPr>
              <p:cNvPr id="29" name="矩形 2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0" name="矩形 2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1" name="矩形 3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32" name="组合 31"/>
            <p:cNvGrpSpPr/>
            <p:nvPr/>
          </p:nvGrpSpPr>
          <p:grpSpPr>
            <a:xfrm>
              <a:off x="7384776" y="4509120"/>
              <a:ext cx="427584" cy="144016"/>
              <a:chOff x="1768152" y="4509120"/>
              <a:chExt cx="427584" cy="144016"/>
            </a:xfrm>
          </p:grpSpPr>
          <p:sp>
            <p:nvSpPr>
              <p:cNvPr id="33" name="矩形 32"/>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4" name="矩形 33"/>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5" name="矩形 34"/>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37" name="文本框 36"/>
          <p:cNvSpPr txBox="1"/>
          <p:nvPr/>
        </p:nvSpPr>
        <p:spPr>
          <a:xfrm flipH="1">
            <a:off x="3029279" y="4725144"/>
            <a:ext cx="1026018" cy="338554"/>
          </a:xfrm>
          <a:prstGeom prst="rect">
            <a:avLst/>
          </a:prstGeom>
          <a:noFill/>
        </p:spPr>
        <p:txBody>
          <a:bodyPr wrap="square" rtlCol="0">
            <a:spAutoFit/>
          </a:bodyPr>
          <a:lstStyle/>
          <a:p>
            <a:r>
              <a:rPr lang="en-US" altLang="zh-CN" sz="1600" dirty="0">
                <a:solidFill>
                  <a:prstClr val="black"/>
                </a:solidFill>
              </a:rPr>
              <a:t>age&lt;30</a:t>
            </a:r>
            <a:endParaRPr lang="zh-CN" altLang="en-US" sz="1600" dirty="0">
              <a:solidFill>
                <a:prstClr val="black"/>
              </a:solidFill>
            </a:endParaRPr>
          </a:p>
        </p:txBody>
      </p:sp>
      <p:sp>
        <p:nvSpPr>
          <p:cNvPr id="38" name="文本框 37"/>
          <p:cNvSpPr txBox="1"/>
          <p:nvPr/>
        </p:nvSpPr>
        <p:spPr>
          <a:xfrm flipH="1">
            <a:off x="7968208" y="4653136"/>
            <a:ext cx="1386058" cy="338554"/>
          </a:xfrm>
          <a:prstGeom prst="rect">
            <a:avLst/>
          </a:prstGeom>
          <a:noFill/>
        </p:spPr>
        <p:txBody>
          <a:bodyPr wrap="square" rtlCol="0">
            <a:spAutoFit/>
          </a:bodyPr>
          <a:lstStyle/>
          <a:p>
            <a:r>
              <a:rPr lang="en-US" altLang="zh-CN" sz="1600" dirty="0">
                <a:solidFill>
                  <a:prstClr val="black"/>
                </a:solidFill>
              </a:rPr>
              <a:t>dept= ’ CS’</a:t>
            </a:r>
            <a:endParaRPr lang="zh-CN" altLang="en-US" sz="1600" dirty="0">
              <a:solidFill>
                <a:prstClr val="black"/>
              </a:solidFill>
            </a:endParaRPr>
          </a:p>
        </p:txBody>
      </p:sp>
      <p:grpSp>
        <p:nvGrpSpPr>
          <p:cNvPr id="46" name="组合 45"/>
          <p:cNvGrpSpPr/>
          <p:nvPr/>
        </p:nvGrpSpPr>
        <p:grpSpPr>
          <a:xfrm>
            <a:off x="4585890" y="5157192"/>
            <a:ext cx="2662238" cy="1143000"/>
            <a:chOff x="2819400" y="3581400"/>
            <a:chExt cx="2662238" cy="1143000"/>
          </a:xfrm>
        </p:grpSpPr>
        <p:sp>
          <p:nvSpPr>
            <p:cNvPr id="41" name="Oval 6"/>
            <p:cNvSpPr>
              <a:spLocks noChangeArrowheads="1"/>
            </p:cNvSpPr>
            <p:nvPr/>
          </p:nvSpPr>
          <p:spPr bwMode="auto">
            <a:xfrm>
              <a:off x="2819400" y="3581400"/>
              <a:ext cx="1747838" cy="1143000"/>
            </a:xfrm>
            <a:prstGeom prst="ellipse">
              <a:avLst/>
            </a:prstGeom>
            <a:noFill/>
            <a:ln w="9525" cmpd="sng">
              <a:solidFill>
                <a:schemeClr val="tx1"/>
              </a:solidFill>
              <a:round/>
            </a:ln>
            <a:effectLst/>
            <a:extLst>
              <a:ext uri="{909E8E84-426E-40DD-AFC4-6F175D3DCCD1}">
                <a14:hiddenFill xmlns:a14="http://schemas.microsoft.com/office/drawing/2010/main">
                  <a:blipFill dpi="0" rotWithShape="0">
                    <a:blip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2" name="Oval 7"/>
            <p:cNvSpPr>
              <a:spLocks noChangeArrowheads="1"/>
            </p:cNvSpPr>
            <p:nvPr/>
          </p:nvSpPr>
          <p:spPr bwMode="auto">
            <a:xfrm>
              <a:off x="3733800" y="3581400"/>
              <a:ext cx="1747838" cy="1143000"/>
            </a:xfrm>
            <a:prstGeom prst="ellipse">
              <a:avLst/>
            </a:prstGeom>
            <a:noFill/>
            <a:ln w="9525" cmpd="sng">
              <a:solidFill>
                <a:schemeClr val="tx1"/>
              </a:solidFill>
              <a:round/>
            </a:ln>
            <a:effectLst/>
            <a:extLst>
              <a:ext uri="{909E8E84-426E-40DD-AFC4-6F175D3DCCD1}">
                <a14:hiddenFill xmlns:a14="http://schemas.microsoft.com/office/drawing/2010/main">
                  <a:blipFill dpi="0" rotWithShape="0">
                    <a:blip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43" name="Oval 8"/>
            <p:cNvSpPr>
              <a:spLocks noChangeArrowheads="1"/>
            </p:cNvSpPr>
            <p:nvPr/>
          </p:nvSpPr>
          <p:spPr bwMode="auto">
            <a:xfrm>
              <a:off x="3733800" y="3657600"/>
              <a:ext cx="836613" cy="990600"/>
            </a:xfrm>
            <a:prstGeom prst="ellipse">
              <a:avLst/>
            </a:prstGeom>
            <a:blipFill dpi="0" rotWithShape="0">
              <a:blip r:embed="rId2"/>
              <a:srcRect/>
              <a:tile tx="0" ty="0" sx="100000" sy="100000" flip="none" algn="tl"/>
            </a:blipFill>
            <a:ln w="952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cxnSp>
        <p:nvCxnSpPr>
          <p:cNvPr id="50" name="连接符: 曲线 49"/>
          <p:cNvCxnSpPr>
            <a:stCxn id="37" idx="2"/>
            <a:endCxn id="41" idx="2"/>
          </p:cNvCxnSpPr>
          <p:nvPr/>
        </p:nvCxnSpPr>
        <p:spPr bwMode="auto">
          <a:xfrm rot="16200000" flipH="1">
            <a:off x="3731592" y="4874394"/>
            <a:ext cx="664994" cy="1043602"/>
          </a:xfrm>
          <a:prstGeom prst="curvedConnector2">
            <a:avLst/>
          </a:prstGeom>
          <a:solidFill>
            <a:schemeClr val="bg1"/>
          </a:solidFill>
          <a:ln w="9525" cap="flat" cmpd="sng" algn="ctr">
            <a:solidFill>
              <a:schemeClr val="tx1"/>
            </a:solidFill>
            <a:prstDash val="solid"/>
            <a:round/>
            <a:headEnd type="none" w="med" len="med"/>
            <a:tailEnd type="triangle"/>
          </a:ln>
          <a:effectLst/>
        </p:spPr>
      </p:cxnSp>
      <p:cxnSp>
        <p:nvCxnSpPr>
          <p:cNvPr id="52" name="连接符: 曲线 51"/>
          <p:cNvCxnSpPr>
            <a:stCxn id="38" idx="2"/>
            <a:endCxn id="42" idx="6"/>
          </p:cNvCxnSpPr>
          <p:nvPr/>
        </p:nvCxnSpPr>
        <p:spPr bwMode="auto">
          <a:xfrm rot="5400000">
            <a:off x="7586182" y="4653638"/>
            <a:ext cx="737002" cy="1413109"/>
          </a:xfrm>
          <a:prstGeom prst="curvedConnector2">
            <a:avLst/>
          </a:prstGeom>
          <a:solidFill>
            <a:schemeClr val="bg1"/>
          </a:solidFill>
          <a:ln w="9525" cap="flat" cmpd="sng" algn="ctr">
            <a:solidFill>
              <a:schemeClr val="tx1"/>
            </a:solidFill>
            <a:prstDash val="solid"/>
            <a:round/>
            <a:headEnd type="none" w="med" len="med"/>
            <a:tailEnd type="triangle"/>
          </a:ln>
          <a:effectLst/>
        </p:spPr>
      </p:cxnSp>
      <p:sp>
        <p:nvSpPr>
          <p:cNvPr id="53" name="文本框 52"/>
          <p:cNvSpPr txBox="1"/>
          <p:nvPr/>
        </p:nvSpPr>
        <p:spPr>
          <a:xfrm>
            <a:off x="2973152" y="5415607"/>
            <a:ext cx="982961" cy="369332"/>
          </a:xfrm>
          <a:prstGeom prst="rect">
            <a:avLst/>
          </a:prstGeom>
          <a:noFill/>
        </p:spPr>
        <p:txBody>
          <a:bodyPr wrap="none" rtlCol="0">
            <a:spAutoFit/>
          </a:bodyPr>
          <a:lstStyle/>
          <a:p>
            <a:r>
              <a:rPr lang="zh-CN" altLang="en-US" sz="1800" dirty="0">
                <a:solidFill>
                  <a:prstClr val="black"/>
                </a:solidFill>
              </a:rPr>
              <a:t>元组</a:t>
            </a:r>
            <a:r>
              <a:rPr lang="en-US" altLang="zh-CN" sz="1800" dirty="0">
                <a:solidFill>
                  <a:prstClr val="black"/>
                </a:solidFill>
              </a:rPr>
              <a:t>ids</a:t>
            </a:r>
            <a:endParaRPr lang="zh-CN" altLang="en-US" sz="1800" dirty="0">
              <a:solidFill>
                <a:prstClr val="black"/>
              </a:solidFill>
            </a:endParaRPr>
          </a:p>
        </p:txBody>
      </p:sp>
      <p:sp>
        <p:nvSpPr>
          <p:cNvPr id="54" name="文本框 53"/>
          <p:cNvSpPr txBox="1"/>
          <p:nvPr/>
        </p:nvSpPr>
        <p:spPr>
          <a:xfrm>
            <a:off x="8353400" y="5568007"/>
            <a:ext cx="982961" cy="369332"/>
          </a:xfrm>
          <a:prstGeom prst="rect">
            <a:avLst/>
          </a:prstGeom>
          <a:noFill/>
        </p:spPr>
        <p:txBody>
          <a:bodyPr wrap="none" rtlCol="0">
            <a:spAutoFit/>
          </a:bodyPr>
          <a:lstStyle/>
          <a:p>
            <a:r>
              <a:rPr lang="zh-CN" altLang="en-US" sz="1800" dirty="0">
                <a:solidFill>
                  <a:prstClr val="black"/>
                </a:solidFill>
              </a:rPr>
              <a:t>元组</a:t>
            </a:r>
            <a:r>
              <a:rPr lang="en-US" altLang="zh-CN" sz="1800" dirty="0">
                <a:solidFill>
                  <a:prstClr val="black"/>
                </a:solidFill>
              </a:rPr>
              <a:t>ids</a:t>
            </a:r>
            <a:endParaRPr lang="zh-CN" altLang="en-US" sz="1800" dirty="0">
              <a:solidFill>
                <a:prstClr val="black"/>
              </a:solidFill>
            </a:endParaRPr>
          </a:p>
        </p:txBody>
      </p:sp>
      <p:sp>
        <p:nvSpPr>
          <p:cNvPr id="55" name="文本框 54"/>
          <p:cNvSpPr txBox="1"/>
          <p:nvPr/>
        </p:nvSpPr>
        <p:spPr>
          <a:xfrm flipH="1">
            <a:off x="6176608" y="6465694"/>
            <a:ext cx="2437441" cy="369332"/>
          </a:xfrm>
          <a:prstGeom prst="rect">
            <a:avLst/>
          </a:prstGeom>
          <a:noFill/>
        </p:spPr>
        <p:txBody>
          <a:bodyPr wrap="square" rtlCol="0">
            <a:spAutoFit/>
          </a:bodyPr>
          <a:lstStyle/>
          <a:p>
            <a:r>
              <a:rPr lang="en-US" altLang="zh-CN" sz="1800" b="1" dirty="0">
                <a:solidFill>
                  <a:prstClr val="black"/>
                </a:solidFill>
                <a:latin typeface="Tahoma" panose="020B0604030504040204" pitchFamily="34" charset="0"/>
              </a:rPr>
              <a:t>Country=’US’</a:t>
            </a:r>
            <a:endParaRPr lang="zh-CN" altLang="en-US" sz="1800" dirty="0">
              <a:solidFill>
                <a:prstClr val="black"/>
              </a:solidFill>
            </a:endParaRPr>
          </a:p>
        </p:txBody>
      </p:sp>
      <p:cxnSp>
        <p:nvCxnSpPr>
          <p:cNvPr id="59" name="直接箭头连接符 58"/>
          <p:cNvCxnSpPr>
            <a:stCxn id="43" idx="4"/>
          </p:cNvCxnSpPr>
          <p:nvPr/>
        </p:nvCxnSpPr>
        <p:spPr bwMode="auto">
          <a:xfrm flipH="1">
            <a:off x="5918597" y="6223992"/>
            <a:ext cx="1" cy="611034"/>
          </a:xfrm>
          <a:prstGeom prst="straightConnector1">
            <a:avLst/>
          </a:prstGeom>
          <a:solidFill>
            <a:schemeClr val="bg1"/>
          </a:solidFill>
          <a:ln w="9525" cap="flat" cmpd="sng" algn="ctr">
            <a:solidFill>
              <a:schemeClr val="tx1"/>
            </a:solidFill>
            <a:prstDash val="solid"/>
            <a:round/>
            <a:headEnd type="none" w="med" len="med"/>
            <a:tailEnd type="triangle"/>
          </a:ln>
          <a:effectLst/>
        </p:spPr>
      </p:cxnSp>
      <p:sp>
        <p:nvSpPr>
          <p:cNvPr id="60" name="文本框 59"/>
          <p:cNvSpPr txBox="1"/>
          <p:nvPr/>
        </p:nvSpPr>
        <p:spPr>
          <a:xfrm>
            <a:off x="3493988" y="6453336"/>
            <a:ext cx="3168566" cy="369332"/>
          </a:xfrm>
          <a:prstGeom prst="rect">
            <a:avLst/>
          </a:prstGeom>
          <a:noFill/>
        </p:spPr>
        <p:txBody>
          <a:bodyPr wrap="square" rtlCol="0">
            <a:spAutoFit/>
          </a:bodyPr>
          <a:lstStyle/>
          <a:p>
            <a:r>
              <a:rPr lang="zh-CN" altLang="en-US" sz="1800" dirty="0">
                <a:solidFill>
                  <a:prstClr val="black"/>
                </a:solidFill>
              </a:rPr>
              <a:t>提取（</a:t>
            </a:r>
            <a:r>
              <a:rPr lang="en-US" altLang="zh-CN" sz="1800" dirty="0">
                <a:solidFill>
                  <a:prstClr val="black"/>
                </a:solidFill>
              </a:rPr>
              <a:t> fetch </a:t>
            </a:r>
            <a:r>
              <a:rPr lang="zh-CN" altLang="en-US" sz="1800" dirty="0">
                <a:solidFill>
                  <a:prstClr val="black"/>
                </a:solidFill>
              </a:rPr>
              <a:t>）元组</a:t>
            </a:r>
            <a:endParaRPr lang="zh-CN" altLang="en-US" sz="1800" dirty="0">
              <a:solidFill>
                <a:prstClr val="black"/>
              </a:solidFill>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33378" y="1052736"/>
            <a:ext cx="9453490" cy="5043264"/>
          </a:xfrm>
        </p:spPr>
        <p:txBody>
          <a:bodyPr/>
          <a:lstStyle/>
          <a:p>
            <a:pPr marL="0" indent="0">
              <a:buNone/>
            </a:pPr>
            <a:r>
              <a:rPr lang="zh-CN" altLang="en-US" b="1" dirty="0">
                <a:latin typeface="微软雅黑" panose="020B0503020204020204" pitchFamily="34" charset="-122"/>
                <a:ea typeface="微软雅黑" panose="020B0503020204020204" pitchFamily="34" charset="-122"/>
              </a:rPr>
              <a:t>修改操作</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latin typeface="微软雅黑" panose="020B0503020204020204" pitchFamily="34" charset="-122"/>
                <a:ea typeface="微软雅黑" panose="020B0503020204020204" pitchFamily="34" charset="-122"/>
              </a:rPr>
              <a:t>      </a:t>
            </a:r>
            <a:r>
              <a:rPr lang="zh-CN" altLang="en-US" dirty="0"/>
              <a:t>对于数据库的修改操作，需要进行约束检查和索引更新。</a:t>
            </a: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r>
              <a:rPr lang="en-US" altLang="zh-CN" dirty="0"/>
              <a:t>INSERT</a:t>
            </a:r>
            <a:r>
              <a:rPr lang="zh-CN" altLang="en-US" dirty="0"/>
              <a:t>操作</a:t>
            </a:r>
            <a:endParaRPr lang="en-US" altLang="zh-CN" dirty="0"/>
          </a:p>
          <a:p>
            <a:pPr lvl="2">
              <a:buFont typeface="Wingdings" panose="05000000000000000000" pitchFamily="2" charset="2"/>
              <a:buChar char="Ø"/>
            </a:pPr>
            <a:r>
              <a:rPr lang="zh-CN" altLang="en-US" sz="2400" dirty="0">
                <a:latin typeface="+mn-ea"/>
              </a:rPr>
              <a:t>情况</a:t>
            </a:r>
            <a:r>
              <a:rPr lang="en-US" altLang="zh-CN" sz="2400" dirty="0">
                <a:latin typeface="+mn-ea"/>
              </a:rPr>
              <a:t>1</a:t>
            </a:r>
            <a:r>
              <a:rPr lang="zh-CN" altLang="en-US" sz="2400" dirty="0">
                <a:latin typeface="+mn-ea"/>
              </a:rPr>
              <a:t>：先物化插入的元组，再执行插入操作；</a:t>
            </a:r>
            <a:endParaRPr lang="en-US" altLang="zh-CN" sz="2400" dirty="0">
              <a:latin typeface="+mn-ea"/>
            </a:endParaRPr>
          </a:p>
          <a:p>
            <a:pPr lvl="2">
              <a:buFont typeface="Wingdings" panose="05000000000000000000" pitchFamily="2" charset="2"/>
              <a:buChar char="Ø"/>
            </a:pPr>
            <a:r>
              <a:rPr lang="zh-CN" altLang="en-US" sz="2400" dirty="0">
                <a:latin typeface="+mn-ea"/>
              </a:rPr>
              <a:t>情况</a:t>
            </a:r>
            <a:r>
              <a:rPr lang="en-US" altLang="zh-CN" sz="2400" dirty="0">
                <a:latin typeface="+mn-ea"/>
              </a:rPr>
              <a:t>2</a:t>
            </a:r>
            <a:r>
              <a:rPr lang="zh-CN" altLang="en-US" sz="2400" dirty="0">
                <a:latin typeface="+mn-ea"/>
              </a:rPr>
              <a:t>：子算子返回要插入的元组，由</a:t>
            </a:r>
            <a:r>
              <a:rPr lang="en-US" altLang="zh-CN" sz="2400" dirty="0">
                <a:latin typeface="+mn-ea"/>
              </a:rPr>
              <a:t>insert</a:t>
            </a:r>
            <a:r>
              <a:rPr lang="zh-CN" altLang="en-US" sz="2400" dirty="0">
                <a:latin typeface="+mn-ea"/>
              </a:rPr>
              <a:t>执行插入。</a:t>
            </a:r>
            <a:endParaRPr lang="en-US" altLang="zh-CN" sz="2400" dirty="0">
              <a:latin typeface="+mn-ea"/>
            </a:endParaRPr>
          </a:p>
          <a:p>
            <a:pPr lvl="1">
              <a:buFont typeface="Wingdings" panose="05000000000000000000" pitchFamily="2" charset="2"/>
              <a:buChar char="Ø"/>
            </a:pPr>
            <a:endParaRPr lang="en-US" altLang="zh-CN" dirty="0"/>
          </a:p>
          <a:p>
            <a:pPr lvl="1">
              <a:buFont typeface="Wingdings" panose="05000000000000000000" pitchFamily="2" charset="2"/>
              <a:buChar char="Ø"/>
            </a:pPr>
            <a:r>
              <a:rPr lang="en-US" altLang="zh-CN" dirty="0"/>
              <a:t>UPDATE/DELETE</a:t>
            </a:r>
            <a:r>
              <a:rPr lang="zh-CN" altLang="en-US" dirty="0"/>
              <a:t>操作</a:t>
            </a:r>
            <a:endParaRPr lang="en-US" altLang="zh-CN" dirty="0"/>
          </a:p>
          <a:p>
            <a:pPr lvl="2">
              <a:buFont typeface="Wingdings" panose="05000000000000000000" pitchFamily="2" charset="2"/>
              <a:buChar char="Ø"/>
            </a:pPr>
            <a:r>
              <a:rPr lang="zh-CN" altLang="en-US" sz="2400" dirty="0"/>
              <a:t>子算子返回要操作的（更新</a:t>
            </a:r>
            <a:r>
              <a:rPr lang="en-US" altLang="zh-CN" sz="2400" dirty="0"/>
              <a:t>/</a:t>
            </a:r>
            <a:r>
              <a:rPr lang="zh-CN" altLang="en-US" sz="2400" dirty="0"/>
              <a:t>删除）的元组</a:t>
            </a:r>
            <a:r>
              <a:rPr lang="en-US" altLang="zh-CN" sz="2400" dirty="0"/>
              <a:t>ID</a:t>
            </a:r>
            <a:r>
              <a:rPr lang="zh-CN" altLang="en-US" sz="2400" dirty="0"/>
              <a:t>；</a:t>
            </a:r>
            <a:endParaRPr lang="en-US" altLang="zh-CN" sz="2400" dirty="0"/>
          </a:p>
          <a:p>
            <a:pPr lvl="2">
              <a:buFont typeface="Wingdings" panose="05000000000000000000" pitchFamily="2" charset="2"/>
              <a:buChar char="Ø"/>
            </a:pPr>
            <a:r>
              <a:rPr lang="zh-CN" altLang="en-US" sz="2400" dirty="0"/>
              <a:t>需要“</a:t>
            </a:r>
            <a:r>
              <a:rPr lang="zh-CN" altLang="en-US" sz="2400" dirty="0">
                <a:solidFill>
                  <a:srgbClr val="FF0000"/>
                </a:solidFill>
              </a:rPr>
              <a:t>记住</a:t>
            </a:r>
            <a:r>
              <a:rPr lang="zh-CN" altLang="en-US" sz="2400" dirty="0"/>
              <a:t>” 对于所有已操作的（更新</a:t>
            </a:r>
            <a:r>
              <a:rPr lang="en-US" altLang="zh-CN" sz="2400" dirty="0"/>
              <a:t>/</a:t>
            </a:r>
            <a:r>
              <a:rPr lang="zh-CN" altLang="en-US" sz="2400" dirty="0"/>
              <a:t>删除）元组。</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03512" y="387014"/>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90327" y="308386"/>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salary&gt;10000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11" name="灯片编号占位符 10"/>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91999" y="230130"/>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 &gt; 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2" name="文本框 1"/>
          <p:cNvSpPr txBox="1"/>
          <p:nvPr/>
        </p:nvSpPr>
        <p:spPr>
          <a:xfrm>
            <a:off x="7513240" y="5653112"/>
            <a:ext cx="2212776" cy="369332"/>
          </a:xfrm>
          <a:prstGeom prst="rect">
            <a:avLst/>
          </a:prstGeom>
          <a:noFill/>
        </p:spPr>
        <p:txBody>
          <a:bodyPr wrap="square" rtlCol="0">
            <a:spAutoFit/>
          </a:bodyPr>
          <a:lstStyle/>
          <a:p>
            <a:r>
              <a:rPr lang="en-US" altLang="zh-CN" sz="1800" dirty="0">
                <a:solidFill>
                  <a:srgbClr val="FF0000"/>
                </a:solidFill>
              </a:rPr>
              <a:t>(10001,Andy)</a:t>
            </a:r>
            <a:endParaRPr lang="zh-CN" altLang="en-US" sz="1800" dirty="0">
              <a:solidFill>
                <a:srgbClr val="FF0000"/>
              </a:solidFill>
            </a:endParaRPr>
          </a:p>
        </p:txBody>
      </p:sp>
      <p:sp>
        <p:nvSpPr>
          <p:cNvPr id="13" name="箭头: 下 12"/>
          <p:cNvSpPr/>
          <p:nvPr/>
        </p:nvSpPr>
        <p:spPr bwMode="auto">
          <a:xfrm rot="10800000">
            <a:off x="7970440" y="5301208"/>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30" name="灯片编号占位符 29"/>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19436" y="230130"/>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 &gt; 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2" name="文本框 1"/>
          <p:cNvSpPr txBox="1"/>
          <p:nvPr/>
        </p:nvSpPr>
        <p:spPr>
          <a:xfrm>
            <a:off x="7513240" y="5653112"/>
            <a:ext cx="2212776" cy="369332"/>
          </a:xfrm>
          <a:prstGeom prst="rect">
            <a:avLst/>
          </a:prstGeom>
          <a:noFill/>
        </p:spPr>
        <p:txBody>
          <a:bodyPr wrap="square" rtlCol="0">
            <a:spAutoFit/>
          </a:bodyPr>
          <a:lstStyle/>
          <a:p>
            <a:r>
              <a:rPr lang="en-US" altLang="zh-CN" sz="1800" dirty="0">
                <a:solidFill>
                  <a:srgbClr val="FF0000"/>
                </a:solidFill>
              </a:rPr>
              <a:t>(10001,Andy)</a:t>
            </a:r>
            <a:endParaRPr lang="zh-CN" altLang="en-US" sz="1800" dirty="0">
              <a:solidFill>
                <a:srgbClr val="FF0000"/>
              </a:solidFill>
            </a:endParaRPr>
          </a:p>
        </p:txBody>
      </p:sp>
      <p:sp>
        <p:nvSpPr>
          <p:cNvPr id="13" name="箭头: 下 12"/>
          <p:cNvSpPr/>
          <p:nvPr/>
        </p:nvSpPr>
        <p:spPr bwMode="auto">
          <a:xfrm rot="10800000">
            <a:off x="7970440" y="5301208"/>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31" name="连接符: 曲线 30"/>
          <p:cNvCxnSpPr>
            <a:stCxn id="29" idx="3"/>
            <a:endCxn id="11" idx="3"/>
          </p:cNvCxnSpPr>
          <p:nvPr/>
        </p:nvCxnSpPr>
        <p:spPr bwMode="auto">
          <a:xfrm flipV="1">
            <a:off x="4570060" y="2402377"/>
            <a:ext cx="12700" cy="2175173"/>
          </a:xfrm>
          <a:prstGeom prst="curvedConnector3">
            <a:avLst>
              <a:gd name="adj1" fmla="val 1800000"/>
            </a:avLst>
          </a:prstGeom>
          <a:solidFill>
            <a:schemeClr val="bg1"/>
          </a:solidFill>
          <a:ln w="9525" cap="flat" cmpd="sng" algn="ctr">
            <a:solidFill>
              <a:schemeClr val="tx1"/>
            </a:solidFill>
            <a:prstDash val="solid"/>
            <a:round/>
            <a:headEnd type="none" w="med" len="med"/>
            <a:tailEnd type="triangle"/>
          </a:ln>
          <a:effectLst/>
        </p:spPr>
      </p:cxn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(10001,Andy)</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35708" y="259688"/>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 &gt; 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(10001,Andy)</a:t>
            </a:r>
            <a:endParaRPr lang="zh-CN" altLang="en-US" sz="1800" dirty="0">
              <a:solidFill>
                <a:srgbClr val="FF0000"/>
              </a:solidFill>
            </a:endParaRPr>
          </a:p>
        </p:txBody>
      </p:sp>
      <p:sp>
        <p:nvSpPr>
          <p:cNvPr id="30" name="矩形 29"/>
          <p:cNvSpPr/>
          <p:nvPr/>
        </p:nvSpPr>
        <p:spPr bwMode="auto">
          <a:xfrm>
            <a:off x="2209800" y="2564904"/>
            <a:ext cx="4876283" cy="20113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34" name="连接符: 曲线 33"/>
          <p:cNvCxnSpPr>
            <a:stCxn id="30" idx="3"/>
            <a:endCxn id="28" idx="1"/>
          </p:cNvCxnSpPr>
          <p:nvPr/>
        </p:nvCxnSpPr>
        <p:spPr bwMode="auto">
          <a:xfrm>
            <a:off x="7086082" y="2665472"/>
            <a:ext cx="486082" cy="1154926"/>
          </a:xfrm>
          <a:prstGeom prst="curvedConnector3">
            <a:avLst/>
          </a:prstGeom>
          <a:solidFill>
            <a:schemeClr val="bg1"/>
          </a:solidFill>
          <a:ln w="9525" cap="flat" cmpd="sng" algn="ctr">
            <a:solidFill>
              <a:schemeClr val="tx1"/>
            </a:solidFill>
            <a:prstDash val="solid"/>
            <a:round/>
            <a:headEnd type="none" w="med" len="med"/>
            <a:tailEnd type="triangle"/>
          </a:ln>
          <a:effectLst/>
        </p:spPr>
      </p:cxnSp>
      <p:sp>
        <p:nvSpPr>
          <p:cNvPr id="36" name="箭头: 下 35"/>
          <p:cNvSpPr/>
          <p:nvPr/>
        </p:nvSpPr>
        <p:spPr bwMode="auto">
          <a:xfrm rot="10800000">
            <a:off x="7970440" y="5301208"/>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13" name="灯片编号占位符 12"/>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19436" y="259908"/>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 &gt; 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(10101,Andy)</a:t>
            </a:r>
            <a:endParaRPr lang="zh-CN" altLang="en-US" sz="1800" dirty="0">
              <a:solidFill>
                <a:srgbClr val="FF0000"/>
              </a:solidFill>
            </a:endParaRPr>
          </a:p>
        </p:txBody>
      </p:sp>
      <p:sp>
        <p:nvSpPr>
          <p:cNvPr id="30" name="矩形 29"/>
          <p:cNvSpPr/>
          <p:nvPr/>
        </p:nvSpPr>
        <p:spPr bwMode="auto">
          <a:xfrm>
            <a:off x="2209800" y="2564904"/>
            <a:ext cx="4876283" cy="20113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34" name="连接符: 曲线 33"/>
          <p:cNvCxnSpPr>
            <a:stCxn id="2" idx="3"/>
            <a:endCxn id="28" idx="1"/>
          </p:cNvCxnSpPr>
          <p:nvPr/>
        </p:nvCxnSpPr>
        <p:spPr bwMode="auto">
          <a:xfrm>
            <a:off x="7086082" y="3241536"/>
            <a:ext cx="486082" cy="578862"/>
          </a:xfrm>
          <a:prstGeom prst="curvedConnector3">
            <a:avLst/>
          </a:prstGeom>
          <a:solidFill>
            <a:schemeClr val="bg1"/>
          </a:solidFill>
          <a:ln w="9525" cap="flat" cmpd="sng" algn="ctr">
            <a:solidFill>
              <a:schemeClr val="tx1"/>
            </a:solidFill>
            <a:prstDash val="solid"/>
            <a:round/>
            <a:headEnd type="none" w="med" len="med"/>
            <a:tailEnd type="triangle"/>
          </a:ln>
          <a:effectLst/>
        </p:spPr>
      </p:cxnSp>
      <p:sp>
        <p:nvSpPr>
          <p:cNvPr id="36" name="箭头: 下 35"/>
          <p:cNvSpPr/>
          <p:nvPr/>
        </p:nvSpPr>
        <p:spPr bwMode="auto">
          <a:xfrm rot="10800000">
            <a:off x="7970440" y="5288149"/>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 name="矩形 1"/>
          <p:cNvSpPr/>
          <p:nvPr/>
        </p:nvSpPr>
        <p:spPr bwMode="auto">
          <a:xfrm>
            <a:off x="2351584" y="3140968"/>
            <a:ext cx="4734498" cy="20113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数据库存储结构</a:t>
            </a:r>
            <a:endParaRPr lang="zh-CN" altLang="en-US" dirty="0"/>
          </a:p>
        </p:txBody>
      </p:sp>
      <p:sp>
        <p:nvSpPr>
          <p:cNvPr id="3" name="内容占位符 2"/>
          <p:cNvSpPr>
            <a:spLocks noGrp="1"/>
          </p:cNvSpPr>
          <p:nvPr>
            <p:ph idx="1"/>
          </p:nvPr>
        </p:nvSpPr>
        <p:spPr/>
        <p:txBody>
          <a:bodyPr/>
          <a:lstStyle/>
          <a:p>
            <a:pPr marL="0" indent="0">
              <a:buNone/>
            </a:pPr>
            <a:r>
              <a:rPr lang="en-US" altLang="zh-CN" dirty="0"/>
              <a:t>1.2.1 </a:t>
            </a:r>
            <a:r>
              <a:rPr lang="zh-CN" altLang="en-US" dirty="0"/>
              <a:t>文件组织</a:t>
            </a:r>
            <a:endParaRPr lang="en-US" altLang="zh-CN" dirty="0"/>
          </a:p>
          <a:p>
            <a:pPr marL="393700" lvl="1" indent="0">
              <a:buNone/>
            </a:pPr>
            <a:r>
              <a:rPr lang="zh-CN" altLang="en-US" dirty="0"/>
              <a:t>基于链表的堆文件，基于页目录的堆文件</a:t>
            </a:r>
            <a:endParaRPr lang="en-US" altLang="zh-CN" dirty="0"/>
          </a:p>
          <a:p>
            <a:pPr marL="0" indent="0">
              <a:buNone/>
            </a:pPr>
            <a:r>
              <a:rPr lang="en-US" altLang="zh-CN" dirty="0"/>
              <a:t>1.2.2 </a:t>
            </a:r>
            <a:r>
              <a:rPr lang="zh-CN" altLang="en-US" dirty="0"/>
              <a:t>页设计</a:t>
            </a:r>
            <a:endParaRPr lang="en-US" altLang="zh-CN" dirty="0"/>
          </a:p>
          <a:p>
            <a:pPr marL="393700" lvl="1" indent="0">
              <a:buNone/>
            </a:pPr>
            <a:r>
              <a:rPr lang="zh-CN" altLang="en-US" dirty="0"/>
              <a:t>面向元组的页，槽页</a:t>
            </a:r>
            <a:endParaRPr lang="en-US" altLang="zh-CN" dirty="0"/>
          </a:p>
          <a:p>
            <a:pPr marL="0" indent="0">
              <a:buNone/>
            </a:pPr>
            <a:r>
              <a:rPr lang="en-US" altLang="zh-CN" dirty="0"/>
              <a:t>1.2.3 </a:t>
            </a:r>
            <a:r>
              <a:rPr lang="zh-CN" altLang="en-US" dirty="0"/>
              <a:t>元组设计</a:t>
            </a:r>
            <a:endParaRPr lang="en-US" altLang="zh-CN" dirty="0"/>
          </a:p>
          <a:p>
            <a:pPr marL="0" indent="0">
              <a:buNone/>
            </a:pPr>
            <a:r>
              <a:rPr lang="en-US" altLang="zh-CN" dirty="0"/>
              <a:t>1.2.4 </a:t>
            </a:r>
            <a:r>
              <a:rPr lang="zh-CN" altLang="en-US" dirty="0"/>
              <a:t>日志设计</a:t>
            </a:r>
            <a:endParaRPr lang="zh-CN" altLang="en-US"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13" name="灯片编号占位符 12"/>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676856" y="302170"/>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 &gt; 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(10101,Andy)</a:t>
            </a:r>
            <a:endParaRPr lang="zh-CN" altLang="en-US" sz="1800" dirty="0">
              <a:solidFill>
                <a:srgbClr val="FF0000"/>
              </a:solidFill>
            </a:endParaRPr>
          </a:p>
        </p:txBody>
      </p:sp>
      <p:sp>
        <p:nvSpPr>
          <p:cNvPr id="30" name="矩形 29"/>
          <p:cNvSpPr/>
          <p:nvPr/>
        </p:nvSpPr>
        <p:spPr bwMode="auto">
          <a:xfrm>
            <a:off x="2209800" y="2564904"/>
            <a:ext cx="4876283" cy="20113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6" name="箭头: 下 35"/>
          <p:cNvSpPr/>
          <p:nvPr/>
        </p:nvSpPr>
        <p:spPr bwMode="auto">
          <a:xfrm rot="10800000">
            <a:off x="8568208" y="5288149"/>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 name="矩形 1"/>
          <p:cNvSpPr/>
          <p:nvPr/>
        </p:nvSpPr>
        <p:spPr bwMode="auto">
          <a:xfrm>
            <a:off x="2343684" y="3140968"/>
            <a:ext cx="4608512" cy="260704"/>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5" name="文本框 34"/>
          <p:cNvSpPr txBox="1"/>
          <p:nvPr/>
        </p:nvSpPr>
        <p:spPr>
          <a:xfrm>
            <a:off x="7869931" y="5640969"/>
            <a:ext cx="2212776" cy="369332"/>
          </a:xfrm>
          <a:prstGeom prst="rect">
            <a:avLst/>
          </a:prstGeom>
          <a:noFill/>
        </p:spPr>
        <p:txBody>
          <a:bodyPr wrap="square" rtlCol="0">
            <a:spAutoFit/>
          </a:bodyPr>
          <a:lstStyle/>
          <a:p>
            <a:r>
              <a:rPr lang="en-US" altLang="zh-CN" sz="1800" dirty="0">
                <a:solidFill>
                  <a:srgbClr val="FF0000"/>
                </a:solidFill>
              </a:rPr>
              <a:t>(10101,Andy)</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669236" y="239413"/>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salary&gt;10000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13" name="箭头: 下 12"/>
          <p:cNvSpPr/>
          <p:nvPr/>
        </p:nvSpPr>
        <p:spPr bwMode="auto">
          <a:xfrm rot="10800000">
            <a:off x="8546504" y="5301208"/>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31" name="连接符: 曲线 30"/>
          <p:cNvCxnSpPr>
            <a:stCxn id="29" idx="3"/>
            <a:endCxn id="11" idx="3"/>
          </p:cNvCxnSpPr>
          <p:nvPr/>
        </p:nvCxnSpPr>
        <p:spPr bwMode="auto">
          <a:xfrm flipV="1">
            <a:off x="4570060" y="2402377"/>
            <a:ext cx="12700" cy="2175173"/>
          </a:xfrm>
          <a:prstGeom prst="curvedConnector3">
            <a:avLst>
              <a:gd name="adj1" fmla="val 1800000"/>
            </a:avLst>
          </a:prstGeom>
          <a:solidFill>
            <a:schemeClr val="bg1"/>
          </a:solidFill>
          <a:ln w="9525" cap="flat" cmpd="sng" algn="ctr">
            <a:solidFill>
              <a:schemeClr val="tx1"/>
            </a:solidFill>
            <a:prstDash val="solid"/>
            <a:round/>
            <a:headEnd type="none" w="med" len="med"/>
            <a:tailEnd type="triangle"/>
          </a:ln>
          <a:effectLst/>
        </p:spPr>
      </p:cxn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(10101,Andy)</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772400" cy="5115272"/>
          </a:xfrm>
        </p:spPr>
        <p:txBody>
          <a:bodyPr/>
          <a:lstStyle/>
          <a:p>
            <a:pPr marL="0" indent="0">
              <a:buNone/>
            </a:pPr>
            <a:r>
              <a:rPr lang="zh-CN" altLang="en-US" dirty="0"/>
              <a:t>更新操作需要注意的问题</a:t>
            </a:r>
            <a:endParaRPr lang="zh-CN" altLang="en-US" dirty="0"/>
          </a:p>
        </p:txBody>
      </p:sp>
      <p:sp>
        <p:nvSpPr>
          <p:cNvPr id="30" name="灯片编号占位符 29"/>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790327" y="314991"/>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752185" y="2048944"/>
            <a:ext cx="2565999" cy="876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Update People</a:t>
            </a:r>
            <a:endParaRPr lang="en-US" altLang="zh-CN" sz="1600" b="1" dirty="0">
              <a:solidFill>
                <a:prstClr val="black"/>
              </a:solidFill>
              <a:latin typeface="Tahoma" panose="020B0604030504040204" pitchFamily="34" charset="0"/>
            </a:endParaRPr>
          </a:p>
          <a:p>
            <a:pPr algn="ctr"/>
            <a:r>
              <a:rPr lang="en-US" altLang="zh-CN" sz="1600" b="1" dirty="0">
                <a:solidFill>
                  <a:prstClr val="black"/>
                </a:solidFill>
                <a:latin typeface="Tahoma" panose="020B0604030504040204" pitchFamily="34" charset="0"/>
              </a:rPr>
              <a:t>Set  salary=salary+100</a:t>
            </a:r>
            <a:endParaRPr lang="en-US" altLang="zh-CN" sz="1600" b="1" dirty="0">
              <a:solidFill>
                <a:prstClr val="black"/>
              </a:solidFill>
              <a:latin typeface="Tahoma" panose="020B0604030504040204" pitchFamily="34" charset="0"/>
            </a:endParaRPr>
          </a:p>
          <a:p>
            <a:r>
              <a:rPr lang="en-US" altLang="zh-CN" sz="1600" dirty="0">
                <a:solidFill>
                  <a:prstClr val="black"/>
                </a:solidFill>
              </a:rPr>
              <a:t>Where salary&gt;10000</a:t>
            </a:r>
            <a:endParaRPr lang="zh-CN" altLang="en-US" sz="1600" b="1" dirty="0">
              <a:solidFill>
                <a:prstClr val="black"/>
              </a:solidFill>
              <a:latin typeface="Tahoma" panose="020B0604030504040204" pitchFamily="34" charset="0"/>
            </a:endParaRPr>
          </a:p>
        </p:txBody>
      </p:sp>
      <p:sp>
        <p:nvSpPr>
          <p:cNvPr id="6" name="矩形 5"/>
          <p:cNvSpPr/>
          <p:nvPr/>
        </p:nvSpPr>
        <p:spPr bwMode="auto">
          <a:xfrm>
            <a:off x="7752185" y="1280664"/>
            <a:ext cx="2565999" cy="56416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600" b="1" dirty="0">
                <a:solidFill>
                  <a:prstClr val="black"/>
                </a:solidFill>
                <a:latin typeface="Tahoma" panose="020B0604030504040204" pitchFamily="34" charset="0"/>
              </a:rPr>
              <a:t>Create Index </a:t>
            </a:r>
            <a:r>
              <a:rPr lang="en-US" altLang="zh-CN" sz="1600" b="1" dirty="0" err="1">
                <a:solidFill>
                  <a:prstClr val="black"/>
                </a:solidFill>
                <a:latin typeface="Tahoma" panose="020B0604030504040204" pitchFamily="34" charset="0"/>
              </a:rPr>
              <a:t>idx_salary</a:t>
            </a:r>
            <a:endParaRPr lang="en-US" altLang="zh-CN" sz="1600" b="1" dirty="0">
              <a:solidFill>
                <a:prstClr val="black"/>
              </a:solidFill>
              <a:latin typeface="Tahoma" panose="020B0604030504040204" pitchFamily="34" charset="0"/>
            </a:endParaRPr>
          </a:p>
          <a:p>
            <a:r>
              <a:rPr lang="en-US" altLang="zh-CN" sz="1600" b="1" dirty="0">
                <a:solidFill>
                  <a:prstClr val="black"/>
                </a:solidFill>
                <a:latin typeface="Tahoma" panose="020B0604030504040204" pitchFamily="34" charset="0"/>
              </a:rPr>
              <a:t>ON People(salary);</a:t>
            </a:r>
            <a:endParaRPr lang="zh-CN" altLang="en-US" sz="1600" b="1" dirty="0">
              <a:solidFill>
                <a:prstClr val="black"/>
              </a:solidFill>
              <a:latin typeface="Tahoma" panose="020B0604030504040204" pitchFamily="34" charset="0"/>
            </a:endParaRPr>
          </a:p>
        </p:txBody>
      </p:sp>
      <p:sp>
        <p:nvSpPr>
          <p:cNvPr id="7" name="矩形 6"/>
          <p:cNvSpPr/>
          <p:nvPr/>
        </p:nvSpPr>
        <p:spPr bwMode="auto">
          <a:xfrm>
            <a:off x="1991544" y="2201344"/>
            <a:ext cx="5112568" cy="120032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err="1">
                <a:solidFill>
                  <a:srgbClr val="F03E42"/>
                </a:solidFill>
                <a:latin typeface="Inconsolata-Bold"/>
              </a:rPr>
              <a:t>child.Next</a:t>
            </a:r>
            <a:r>
              <a:rPr lang="en-US" altLang="zh-CN" sz="1800" b="1" dirty="0">
                <a:solidFill>
                  <a:srgbClr val="F03E42"/>
                </a:solidFill>
                <a:latin typeface="Inconsolata-Bold"/>
              </a:rPr>
              <a:t>()</a:t>
            </a:r>
            <a:r>
              <a:rPr lang="en-US" altLang="zh-CN" sz="1800" dirty="0">
                <a:solidFill>
                  <a:srgbClr val="595959"/>
                </a:solidFill>
                <a:latin typeface="Inconsolata-Regular"/>
              </a:rPr>
              <a: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removeFromIndex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updateTuple</a:t>
            </a:r>
            <a:r>
              <a:rPr lang="en-US" altLang="zh-CN" sz="1800" dirty="0">
                <a:solidFill>
                  <a:srgbClr val="595959"/>
                </a:solidFill>
                <a:latin typeface="Inconsolata-Regular"/>
              </a:rPr>
              <a:t>(</a:t>
            </a:r>
            <a:r>
              <a:rPr lang="en-US" altLang="zh-CN" sz="1800" dirty="0" err="1">
                <a:solidFill>
                  <a:srgbClr val="595959"/>
                </a:solidFill>
                <a:latin typeface="Inconsolata-Regular"/>
              </a:rPr>
              <a:t>t.salary</a:t>
            </a:r>
            <a:r>
              <a:rPr lang="en-US" altLang="zh-CN" sz="1800" dirty="0">
                <a:solidFill>
                  <a:srgbClr val="595959"/>
                </a:solidFill>
                <a:latin typeface="Inconsolata-Regular"/>
              </a:rPr>
              <a:t> = </a:t>
            </a:r>
            <a:r>
              <a:rPr lang="en-US" altLang="zh-CN" sz="1800" dirty="0" err="1">
                <a:solidFill>
                  <a:srgbClr val="595959"/>
                </a:solidFill>
                <a:latin typeface="Inconsolata-Regular"/>
              </a:rPr>
              <a:t>t.salary</a:t>
            </a:r>
            <a:r>
              <a:rPr lang="en-US" altLang="zh-CN" sz="1800" dirty="0">
                <a:solidFill>
                  <a:srgbClr val="595959"/>
                </a:solidFill>
                <a:latin typeface="Inconsolata-Regular"/>
              </a:rPr>
              <a:t> + 100)</a:t>
            </a:r>
            <a:endParaRPr lang="en-US" altLang="zh-CN" sz="1800" dirty="0">
              <a:solidFill>
                <a:srgbClr val="595959"/>
              </a:solidFill>
              <a:latin typeface="Inconsolata-Regular"/>
            </a:endParaRPr>
          </a:p>
          <a:p>
            <a:r>
              <a:rPr lang="en-US" altLang="zh-CN" sz="1800" b="1" dirty="0">
                <a:solidFill>
                  <a:srgbClr val="F03E42"/>
                </a:solidFill>
                <a:latin typeface="Inconsolata-Bold"/>
              </a:rPr>
              <a:t>   </a:t>
            </a:r>
            <a:r>
              <a:rPr lang="en-US" altLang="zh-CN" sz="1800" b="1" dirty="0" err="1">
                <a:solidFill>
                  <a:srgbClr val="F03E42"/>
                </a:solidFill>
                <a:latin typeface="Inconsolata-Bold"/>
              </a:rPr>
              <a:t>insertIntoIndex</a:t>
            </a:r>
            <a:r>
              <a:rPr lang="en-US" altLang="zh-CN" sz="1800" dirty="0">
                <a:solidFill>
                  <a:srgbClr val="595959"/>
                </a:solidFill>
                <a:latin typeface="Inconsolata-Regular"/>
              </a:rPr>
              <a:t>(</a:t>
            </a:r>
            <a:r>
              <a:rPr lang="en-US" altLang="zh-CN" sz="1800" dirty="0" err="1">
                <a:solidFill>
                  <a:srgbClr val="595959"/>
                </a:solidFill>
                <a:latin typeface="Inconsolata-Regular"/>
              </a:rPr>
              <a:t>idx_salary</a:t>
            </a:r>
            <a:r>
              <a:rPr lang="en-US" altLang="zh-CN" sz="1800" dirty="0">
                <a:solidFill>
                  <a:srgbClr val="595959"/>
                </a:solidFill>
                <a:latin typeface="Inconsolata-Regular"/>
              </a:rPr>
              <a:t>, </a:t>
            </a:r>
            <a:r>
              <a:rPr lang="en-US" altLang="zh-CN" sz="1800" dirty="0" err="1">
                <a:solidFill>
                  <a:srgbClr val="595959"/>
                </a:solidFill>
                <a:latin typeface="Inconsolata-Regular"/>
              </a:rPr>
              <a:t>t.salary</a:t>
            </a:r>
            <a:r>
              <a:rPr lang="en-US" altLang="zh-CN" sz="1800" dirty="0">
                <a:solidFill>
                  <a:srgbClr val="595959"/>
                </a:solidFill>
                <a:latin typeface="Inconsolata-Regular"/>
              </a:rPr>
              <a:t>, t)</a:t>
            </a:r>
            <a:endParaRPr lang="zh-CN" altLang="en-US" sz="1600" b="1" dirty="0">
              <a:solidFill>
                <a:prstClr val="black"/>
              </a:solidFill>
              <a:latin typeface="Tahoma" panose="020B0604030504040204" pitchFamily="34" charset="0"/>
            </a:endParaRPr>
          </a:p>
        </p:txBody>
      </p:sp>
      <p:sp>
        <p:nvSpPr>
          <p:cNvPr id="8" name="矩形 7"/>
          <p:cNvSpPr/>
          <p:nvPr/>
        </p:nvSpPr>
        <p:spPr bwMode="auto">
          <a:xfrm>
            <a:off x="2999656" y="4052563"/>
            <a:ext cx="2304256" cy="69627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r>
              <a:rPr lang="en-US" altLang="zh-CN" sz="1800" b="1" dirty="0">
                <a:solidFill>
                  <a:srgbClr val="595959"/>
                </a:solidFill>
                <a:latin typeface="Inconsolata-Bold"/>
              </a:rPr>
              <a:t>for </a:t>
            </a:r>
            <a:r>
              <a:rPr lang="en-US" altLang="zh-CN" sz="1800" dirty="0">
                <a:solidFill>
                  <a:srgbClr val="595959"/>
                </a:solidFill>
                <a:latin typeface="Inconsolata-Regular"/>
              </a:rPr>
              <a:t>t </a:t>
            </a:r>
            <a:r>
              <a:rPr lang="en-US" altLang="zh-CN" sz="1800" b="1" dirty="0">
                <a:solidFill>
                  <a:srgbClr val="595959"/>
                </a:solidFill>
                <a:latin typeface="Inconsolata-Bold"/>
              </a:rPr>
              <a:t>in </a:t>
            </a:r>
            <a:r>
              <a:rPr lang="en-US" altLang="zh-CN" sz="1800" b="1" dirty="0">
                <a:solidFill>
                  <a:srgbClr val="F03E42"/>
                </a:solidFill>
                <a:latin typeface="Inconsolata-Bold"/>
              </a:rPr>
              <a:t>people</a:t>
            </a:r>
            <a:r>
              <a:rPr lang="en-US" altLang="zh-CN" sz="1800" b="1" dirty="0">
                <a:solidFill>
                  <a:srgbClr val="595959"/>
                </a:solidFill>
                <a:latin typeface="Inconsolata-Bold"/>
              </a:rPr>
              <a:t>:</a:t>
            </a:r>
            <a:endParaRPr lang="en-US" altLang="zh-CN" sz="1800" b="1" dirty="0">
              <a:solidFill>
                <a:srgbClr val="595959"/>
              </a:solidFill>
              <a:latin typeface="Inconsolata-Bold"/>
            </a:endParaRPr>
          </a:p>
          <a:p>
            <a:r>
              <a:rPr lang="en-US" altLang="zh-CN" sz="1800" b="1" dirty="0">
                <a:solidFill>
                  <a:srgbClr val="F03E42"/>
                </a:solidFill>
                <a:latin typeface="Inconsolata-Bold"/>
              </a:rPr>
              <a:t>     emit</a:t>
            </a:r>
            <a:r>
              <a:rPr lang="en-US" altLang="zh-CN" sz="1800" dirty="0">
                <a:solidFill>
                  <a:srgbClr val="595959"/>
                </a:solidFill>
                <a:latin typeface="Inconsolata-Regular"/>
              </a:rPr>
              <a:t>(t)</a:t>
            </a:r>
            <a:endParaRPr lang="zh-CN" altLang="en-US" sz="1600" b="1" dirty="0">
              <a:solidFill>
                <a:prstClr val="black"/>
              </a:solidFill>
              <a:latin typeface="Tahoma" panose="020B0604030504040204" pitchFamily="34" charset="0"/>
            </a:endParaRPr>
          </a:p>
        </p:txBody>
      </p:sp>
      <p:sp>
        <p:nvSpPr>
          <p:cNvPr id="9" name="矩形 8"/>
          <p:cNvSpPr/>
          <p:nvPr/>
        </p:nvSpPr>
        <p:spPr bwMode="auto">
          <a:xfrm>
            <a:off x="1991544" y="2195780"/>
            <a:ext cx="504056" cy="369125"/>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0" name="矩形 9"/>
          <p:cNvSpPr/>
          <p:nvPr/>
        </p:nvSpPr>
        <p:spPr bwMode="auto">
          <a:xfrm>
            <a:off x="2999656" y="4052563"/>
            <a:ext cx="504056" cy="353701"/>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cxnSp>
        <p:nvCxnSpPr>
          <p:cNvPr id="12" name="连接符: 曲线 11"/>
          <p:cNvCxnSpPr>
            <a:stCxn id="9" idx="1"/>
            <a:endCxn id="10" idx="1"/>
          </p:cNvCxnSpPr>
          <p:nvPr/>
        </p:nvCxnSpPr>
        <p:spPr bwMode="auto">
          <a:xfrm rot="10800000" flipH="1" flipV="1">
            <a:off x="1991544" y="2380342"/>
            <a:ext cx="1008112" cy="1849071"/>
          </a:xfrm>
          <a:prstGeom prst="curvedConnector3">
            <a:avLst>
              <a:gd name="adj1" fmla="val -22676"/>
            </a:avLst>
          </a:prstGeom>
          <a:solidFill>
            <a:schemeClr val="bg1"/>
          </a:solidFill>
          <a:ln w="9525" cap="flat" cmpd="sng" algn="ctr">
            <a:solidFill>
              <a:schemeClr val="tx1"/>
            </a:solidFill>
            <a:prstDash val="solid"/>
            <a:round/>
            <a:headEnd type="none" w="med" len="med"/>
            <a:tailEnd type="triangle"/>
          </a:ln>
          <a:effectLst/>
        </p:spPr>
      </p:cxnSp>
      <p:grpSp>
        <p:nvGrpSpPr>
          <p:cNvPr id="14" name="组合 13"/>
          <p:cNvGrpSpPr/>
          <p:nvPr/>
        </p:nvGrpSpPr>
        <p:grpSpPr>
          <a:xfrm>
            <a:off x="7970440" y="4077072"/>
            <a:ext cx="1509936" cy="1152128"/>
            <a:chOff x="6302424" y="3501008"/>
            <a:chExt cx="1509936" cy="1152128"/>
          </a:xfrm>
        </p:grpSpPr>
        <p:sp>
          <p:nvSpPr>
            <p:cNvPr id="15" name="等腰三角形 14"/>
            <p:cNvSpPr/>
            <p:nvPr/>
          </p:nvSpPr>
          <p:spPr bwMode="auto">
            <a:xfrm>
              <a:off x="6302424" y="3501008"/>
              <a:ext cx="1509936" cy="1008112"/>
            </a:xfrm>
            <a:prstGeom prst="triangle">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nvGrpSpPr>
            <p:cNvPr id="16" name="组合 15"/>
            <p:cNvGrpSpPr/>
            <p:nvPr/>
          </p:nvGrpSpPr>
          <p:grpSpPr>
            <a:xfrm>
              <a:off x="6302424" y="4509120"/>
              <a:ext cx="427584" cy="144016"/>
              <a:chOff x="1189856" y="4437112"/>
              <a:chExt cx="427584" cy="144016"/>
            </a:xfrm>
          </p:grpSpPr>
          <p:sp>
            <p:nvSpPr>
              <p:cNvPr id="25" name="矩形 24"/>
              <p:cNvSpPr/>
              <p:nvPr/>
            </p:nvSpPr>
            <p:spPr bwMode="auto">
              <a:xfrm>
                <a:off x="11898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6" name="矩形 25"/>
              <p:cNvSpPr/>
              <p:nvPr/>
            </p:nvSpPr>
            <p:spPr bwMode="auto">
              <a:xfrm>
                <a:off x="13422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7" name="矩形 26"/>
              <p:cNvSpPr/>
              <p:nvPr/>
            </p:nvSpPr>
            <p:spPr bwMode="auto">
              <a:xfrm>
                <a:off x="1475656" y="4437112"/>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7" name="组合 16"/>
            <p:cNvGrpSpPr/>
            <p:nvPr/>
          </p:nvGrpSpPr>
          <p:grpSpPr>
            <a:xfrm>
              <a:off x="6880720" y="4509120"/>
              <a:ext cx="427584" cy="144016"/>
              <a:chOff x="1768152" y="4509120"/>
              <a:chExt cx="427584" cy="144016"/>
            </a:xfrm>
          </p:grpSpPr>
          <p:sp>
            <p:nvSpPr>
              <p:cNvPr id="22" name="矩形 21"/>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3" name="矩形 22"/>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4" name="矩形 23"/>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nvGrpSpPr>
            <p:cNvPr id="18" name="组合 17"/>
            <p:cNvGrpSpPr/>
            <p:nvPr/>
          </p:nvGrpSpPr>
          <p:grpSpPr>
            <a:xfrm>
              <a:off x="7384776" y="4509120"/>
              <a:ext cx="427584" cy="144016"/>
              <a:chOff x="1768152" y="4509120"/>
              <a:chExt cx="427584" cy="144016"/>
            </a:xfrm>
          </p:grpSpPr>
          <p:sp>
            <p:nvSpPr>
              <p:cNvPr id="19" name="矩形 18"/>
              <p:cNvSpPr/>
              <p:nvPr/>
            </p:nvSpPr>
            <p:spPr bwMode="auto">
              <a:xfrm>
                <a:off x="17681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0" name="矩形 19"/>
              <p:cNvSpPr/>
              <p:nvPr/>
            </p:nvSpPr>
            <p:spPr bwMode="auto">
              <a:xfrm>
                <a:off x="1909936"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1" name="矩形 20"/>
              <p:cNvSpPr/>
              <p:nvPr/>
            </p:nvSpPr>
            <p:spPr bwMode="auto">
              <a:xfrm>
                <a:off x="2053952" y="4509120"/>
                <a:ext cx="141784" cy="14401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grpSp>
      </p:grpSp>
      <p:sp>
        <p:nvSpPr>
          <p:cNvPr id="28" name="文本框 27"/>
          <p:cNvSpPr txBox="1"/>
          <p:nvPr/>
        </p:nvSpPr>
        <p:spPr>
          <a:xfrm>
            <a:off x="7572165" y="3635732"/>
            <a:ext cx="2808311" cy="369332"/>
          </a:xfrm>
          <a:prstGeom prst="rect">
            <a:avLst/>
          </a:prstGeom>
          <a:noFill/>
        </p:spPr>
        <p:txBody>
          <a:bodyPr wrap="square" rtlCol="0">
            <a:spAutoFit/>
          </a:bodyPr>
          <a:lstStyle/>
          <a:p>
            <a:r>
              <a:rPr lang="en-US" altLang="zh-CN" sz="1800" dirty="0">
                <a:solidFill>
                  <a:srgbClr val="FF0000"/>
                </a:solidFill>
              </a:rPr>
              <a:t>Index(</a:t>
            </a:r>
            <a:r>
              <a:rPr lang="en-US" altLang="zh-CN" sz="1800" dirty="0" err="1">
                <a:solidFill>
                  <a:srgbClr val="FF0000"/>
                </a:solidFill>
              </a:rPr>
              <a:t>People.salary</a:t>
            </a:r>
            <a:r>
              <a:rPr lang="en-US" altLang="zh-CN" sz="1800" dirty="0">
                <a:solidFill>
                  <a:srgbClr val="FF0000"/>
                </a:solidFill>
              </a:rPr>
              <a:t>)</a:t>
            </a:r>
            <a:endParaRPr lang="zh-CN" altLang="en-US" sz="1800" dirty="0">
              <a:solidFill>
                <a:srgbClr val="FF0000"/>
              </a:solidFill>
            </a:endParaRPr>
          </a:p>
        </p:txBody>
      </p:sp>
      <p:sp>
        <p:nvSpPr>
          <p:cNvPr id="13" name="箭头: 下 12"/>
          <p:cNvSpPr/>
          <p:nvPr/>
        </p:nvSpPr>
        <p:spPr bwMode="auto">
          <a:xfrm rot="10800000">
            <a:off x="8546504" y="5301208"/>
            <a:ext cx="141784" cy="289188"/>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11" name="矩形 10"/>
          <p:cNvSpPr/>
          <p:nvPr/>
        </p:nvSpPr>
        <p:spPr bwMode="auto">
          <a:xfrm>
            <a:off x="3705964" y="2239848"/>
            <a:ext cx="864096" cy="325056"/>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29" name="矩形 28"/>
          <p:cNvSpPr/>
          <p:nvPr/>
        </p:nvSpPr>
        <p:spPr bwMode="auto">
          <a:xfrm>
            <a:off x="3503712" y="4406263"/>
            <a:ext cx="1066348" cy="34257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
        <p:nvSpPr>
          <p:cNvPr id="32" name="文本框 31"/>
          <p:cNvSpPr txBox="1"/>
          <p:nvPr/>
        </p:nvSpPr>
        <p:spPr>
          <a:xfrm flipH="1">
            <a:off x="5007621" y="2217710"/>
            <a:ext cx="2546568" cy="369332"/>
          </a:xfrm>
          <a:prstGeom prst="rect">
            <a:avLst/>
          </a:prstGeom>
          <a:noFill/>
        </p:spPr>
        <p:txBody>
          <a:bodyPr wrap="square" rtlCol="0">
            <a:spAutoFit/>
          </a:bodyPr>
          <a:lstStyle/>
          <a:p>
            <a:r>
              <a:rPr lang="en-US" altLang="zh-CN" sz="1800" dirty="0">
                <a:solidFill>
                  <a:srgbClr val="FF0000"/>
                </a:solidFill>
              </a:rPr>
              <a:t>(</a:t>
            </a:r>
            <a:r>
              <a:rPr lang="en-US" altLang="zh-CN" sz="1800" dirty="0" smtClean="0">
                <a:solidFill>
                  <a:srgbClr val="FF0000"/>
                </a:solidFill>
              </a:rPr>
              <a:t>10201,Andy</a:t>
            </a:r>
            <a:r>
              <a:rPr lang="en-US" altLang="zh-CN" sz="1800" dirty="0">
                <a:solidFill>
                  <a:srgbClr val="FF0000"/>
                </a:solidFill>
              </a:rPr>
              <a:t>)</a:t>
            </a:r>
            <a:endParaRPr lang="zh-CN" altLang="en-US" sz="1800" dirty="0">
              <a:solidFill>
                <a:srgbClr val="FF0000"/>
              </a:solidFill>
            </a:endParaRPr>
          </a:p>
        </p:txBody>
      </p:sp>
      <p:sp>
        <p:nvSpPr>
          <p:cNvPr id="2" name="矩形 1"/>
          <p:cNvSpPr/>
          <p:nvPr/>
        </p:nvSpPr>
        <p:spPr bwMode="auto">
          <a:xfrm>
            <a:off x="4570060" y="1844825"/>
            <a:ext cx="3182124" cy="2561439"/>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8000" b="1" dirty="0">
                <a:solidFill>
                  <a:srgbClr val="FF0000"/>
                </a:solidFill>
                <a:latin typeface="Tahoma" panose="020B0604030504040204" pitchFamily="34" charset="0"/>
              </a:rPr>
              <a:t>×</a:t>
            </a:r>
            <a:endParaRPr lang="zh-CN" altLang="en-US" sz="8000" b="1" dirty="0">
              <a:solidFill>
                <a:srgbClr val="FF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09800" y="980728"/>
            <a:ext cx="7918648" cy="5115272"/>
          </a:xfrm>
        </p:spPr>
        <p:txBody>
          <a:bodyPr/>
          <a:lstStyle/>
          <a:p>
            <a:pPr marL="0" indent="0">
              <a:buNone/>
            </a:pPr>
            <a:r>
              <a:rPr lang="en-US" altLang="zh-CN" b="1" dirty="0">
                <a:latin typeface="微软雅黑" panose="020B0503020204020204" pitchFamily="34" charset="-122"/>
                <a:ea typeface="微软雅黑" panose="020B0503020204020204" pitchFamily="34" charset="-122"/>
              </a:rPr>
              <a:t>HALLOWEEN</a:t>
            </a:r>
            <a:r>
              <a:rPr lang="zh-CN" altLang="en-US" b="1" dirty="0">
                <a:latin typeface="微软雅黑" panose="020B0503020204020204" pitchFamily="34" charset="-122"/>
                <a:ea typeface="微软雅黑" panose="020B0503020204020204" pitchFamily="34" charset="-122"/>
              </a:rPr>
              <a:t>问题</a:t>
            </a:r>
            <a:endParaRPr lang="en-US" altLang="zh-CN" b="1" dirty="0">
              <a:latin typeface="微软雅黑" panose="020B0503020204020204" pitchFamily="34" charset="-122"/>
              <a:ea typeface="微软雅黑" panose="020B0503020204020204" pitchFamily="34" charset="-122"/>
            </a:endParaRPr>
          </a:p>
          <a:p>
            <a:pPr marL="0" lvl="1" indent="0">
              <a:buNone/>
            </a:pPr>
            <a:r>
              <a:rPr lang="zh-CN" altLang="en-US" dirty="0"/>
              <a:t>        当执行更新操作时会引起元组物理位置发生变化，如果不进行适当处理，就会导致</a:t>
            </a:r>
            <a:r>
              <a:rPr lang="en-US" altLang="zh-CN" dirty="0"/>
              <a:t>scan</a:t>
            </a:r>
            <a:r>
              <a:rPr lang="zh-CN" altLang="en-US" dirty="0"/>
              <a:t>操作多次访问该数据。</a:t>
            </a:r>
            <a:endParaRPr lang="en-US" altLang="zh-CN" dirty="0"/>
          </a:p>
          <a:p>
            <a:pPr marL="0" lvl="1" indent="0">
              <a:buNone/>
            </a:pPr>
            <a:r>
              <a:rPr lang="zh-CN" altLang="en-US" dirty="0"/>
              <a:t>（可能在聚簇存储的表或索引扫描中发生）</a:t>
            </a:r>
            <a:endParaRPr lang="en-US" altLang="zh-CN" dirty="0"/>
          </a:p>
          <a:p>
            <a:pPr marL="0" lvl="1" indent="0">
              <a:buNone/>
            </a:pPr>
            <a:endParaRPr lang="en-US" altLang="zh-CN" dirty="0"/>
          </a:p>
          <a:p>
            <a:pPr marL="0" lvl="1" indent="0">
              <a:buNone/>
            </a:pPr>
            <a:r>
              <a:rPr lang="zh-CN" altLang="en-US" dirty="0"/>
              <a:t>解决方案：对于</a:t>
            </a:r>
            <a:r>
              <a:rPr lang="en-US" altLang="zh-CN" dirty="0"/>
              <a:t>update</a:t>
            </a:r>
            <a:r>
              <a:rPr lang="zh-CN" altLang="en-US" dirty="0"/>
              <a:t>和</a:t>
            </a:r>
            <a:r>
              <a:rPr lang="en-US" altLang="zh-CN" dirty="0"/>
              <a:t>delete</a:t>
            </a:r>
            <a:r>
              <a:rPr lang="zh-CN" altLang="en-US" dirty="0"/>
              <a:t>操作，需要“</a:t>
            </a:r>
            <a:r>
              <a:rPr lang="zh-CN" altLang="en-US" dirty="0">
                <a:solidFill>
                  <a:srgbClr val="FF0000"/>
                </a:solidFill>
              </a:rPr>
              <a:t>记住</a:t>
            </a:r>
            <a:r>
              <a:rPr lang="zh-CN" altLang="en-US" dirty="0"/>
              <a:t>” 对于所有已操作的（更新</a:t>
            </a:r>
            <a:r>
              <a:rPr lang="en-US" altLang="zh-CN" dirty="0"/>
              <a:t>/</a:t>
            </a:r>
            <a:r>
              <a:rPr lang="zh-CN" altLang="en-US" dirty="0"/>
              <a:t>删除）元组。</a:t>
            </a:r>
            <a:endParaRPr lang="en-US" altLang="zh-CN" dirty="0"/>
          </a:p>
          <a:p>
            <a:pPr marL="0" lvl="1" indent="0">
              <a:buNone/>
            </a:pPr>
            <a:r>
              <a:rPr lang="zh-CN" altLang="en-US" dirty="0"/>
              <a:t>        </a:t>
            </a:r>
            <a:endParaRPr lang="en-US" altLang="zh-CN" dirty="0"/>
          </a:p>
          <a:p>
            <a:pPr marL="0" lvl="1" indent="0">
              <a:buNone/>
            </a:pPr>
            <a:r>
              <a:rPr lang="en-US" altLang="zh-CN" dirty="0">
                <a:solidFill>
                  <a:srgbClr val="3333FF"/>
                </a:solidFill>
              </a:rPr>
              <a:t>        </a:t>
            </a:r>
            <a:r>
              <a:rPr lang="zh-CN" altLang="en-US" dirty="0">
                <a:solidFill>
                  <a:srgbClr val="3333FF"/>
                </a:solidFill>
              </a:rPr>
              <a:t>该现象由</a:t>
            </a:r>
            <a:r>
              <a:rPr lang="en-US" altLang="zh-CN" dirty="0">
                <a:solidFill>
                  <a:srgbClr val="3333FF"/>
                </a:solidFill>
              </a:rPr>
              <a:t>IBM</a:t>
            </a:r>
            <a:r>
              <a:rPr lang="zh-CN" altLang="en-US" dirty="0">
                <a:solidFill>
                  <a:srgbClr val="3333FF"/>
                </a:solidFill>
              </a:rPr>
              <a:t>研究员在</a:t>
            </a:r>
            <a:r>
              <a:rPr lang="en-US" altLang="zh-CN" dirty="0">
                <a:solidFill>
                  <a:srgbClr val="3333FF"/>
                </a:solidFill>
              </a:rPr>
              <a:t>1976</a:t>
            </a:r>
            <a:r>
              <a:rPr lang="zh-CN" altLang="en-US" dirty="0">
                <a:solidFill>
                  <a:srgbClr val="3333FF"/>
                </a:solidFill>
              </a:rPr>
              <a:t>年的万圣节发现的，当时的系统是</a:t>
            </a:r>
            <a:r>
              <a:rPr lang="en-US" altLang="zh-CN" dirty="0">
                <a:solidFill>
                  <a:srgbClr val="3333FF"/>
                </a:solidFill>
              </a:rPr>
              <a:t>System R</a:t>
            </a:r>
            <a:r>
              <a:rPr lang="zh-CN" altLang="en-US" dirty="0">
                <a:solidFill>
                  <a:srgbClr val="3333FF"/>
                </a:solidFill>
              </a:rPr>
              <a:t>。</a:t>
            </a:r>
            <a:endParaRPr lang="zh-CN" altLang="en-US" dirty="0">
              <a:solidFill>
                <a:srgbClr val="3333FF"/>
              </a:solidFill>
            </a:endParaRPr>
          </a:p>
        </p:txBody>
      </p:sp>
      <p:sp>
        <p:nvSpPr>
          <p:cNvPr id="2" name="灯片编号占位符 1"/>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847528" y="314078"/>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5.5 </a:t>
            </a:r>
            <a:r>
              <a:rPr kumimoji="0" lang="zh-CN" altLang="en-US" sz="3600" dirty="0">
                <a:solidFill>
                  <a:srgbClr val="04617B"/>
                </a:solidFill>
                <a:latin typeface="隶书" pitchFamily="49" charset="-122"/>
                <a:ea typeface="隶书" pitchFamily="49" charset="-122"/>
              </a:rPr>
              <a:t>数据更新</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03512" y="943372"/>
            <a:ext cx="5400600" cy="4971256"/>
          </a:xfrm>
        </p:spPr>
        <p:txBody>
          <a:bodyPr>
            <a:normAutofit lnSpcReduction="10000"/>
          </a:bodyPr>
          <a:lstStyle/>
          <a:p>
            <a:pPr marL="0" indent="0">
              <a:lnSpc>
                <a:spcPct val="150000"/>
              </a:lnSpc>
              <a:buNone/>
            </a:pPr>
            <a:r>
              <a:rPr lang="en-US" altLang="zh-CN" dirty="0"/>
              <a:t>        DBMS</a:t>
            </a:r>
            <a:r>
              <a:rPr lang="zh-CN" altLang="en-US" dirty="0"/>
              <a:t>用一颗表达式树来表示</a:t>
            </a:r>
            <a:r>
              <a:rPr lang="en-US" altLang="zh-CN" dirty="0">
                <a:solidFill>
                  <a:srgbClr val="FF0000"/>
                </a:solidFill>
              </a:rPr>
              <a:t>where</a:t>
            </a:r>
            <a:r>
              <a:rPr lang="zh-CN" altLang="en-US" dirty="0"/>
              <a:t>子句，树的每个结点表示不同的表达式类型。</a:t>
            </a:r>
            <a:endParaRPr lang="en-US" altLang="zh-CN" dirty="0"/>
          </a:p>
          <a:p>
            <a:pPr marL="246380" lvl="2">
              <a:lnSpc>
                <a:spcPct val="150000"/>
              </a:lnSpc>
              <a:buFont typeface="Wingdings" panose="05000000000000000000" pitchFamily="2" charset="2"/>
              <a:buChar char="Ø"/>
            </a:pPr>
            <a:r>
              <a:rPr lang="zh-CN" altLang="en-US" sz="2400" dirty="0"/>
              <a:t>逻辑运算符：与，或</a:t>
            </a:r>
            <a:endParaRPr lang="en-US" altLang="zh-CN" sz="2400" dirty="0"/>
          </a:p>
          <a:p>
            <a:pPr marL="246380" lvl="2">
              <a:lnSpc>
                <a:spcPct val="150000"/>
              </a:lnSpc>
              <a:buFont typeface="Wingdings" panose="05000000000000000000" pitchFamily="2" charset="2"/>
              <a:buChar char="Ø"/>
            </a:pPr>
            <a:r>
              <a:rPr lang="zh-CN" altLang="en-US" sz="2400" dirty="0"/>
              <a:t>比较运算符：</a:t>
            </a:r>
            <a:r>
              <a:rPr lang="en-US" altLang="zh-CN" sz="2400" dirty="0"/>
              <a:t>=</a:t>
            </a:r>
            <a:r>
              <a:rPr lang="zh-CN" altLang="en-US" sz="2400" dirty="0"/>
              <a:t>，</a:t>
            </a:r>
            <a:r>
              <a:rPr lang="en-US" altLang="zh-CN" sz="2400" dirty="0"/>
              <a:t>&gt;,&lt;,!=,…</a:t>
            </a:r>
            <a:endParaRPr lang="en-US" altLang="zh-CN" sz="2400" dirty="0"/>
          </a:p>
          <a:p>
            <a:pPr marL="246380" lvl="2">
              <a:lnSpc>
                <a:spcPct val="150000"/>
              </a:lnSpc>
              <a:buFont typeface="Wingdings" panose="05000000000000000000" pitchFamily="2" charset="2"/>
              <a:buChar char="Ø"/>
            </a:pPr>
            <a:r>
              <a:rPr lang="zh-CN" altLang="en-US" sz="2400" dirty="0"/>
              <a:t>算数运算符：</a:t>
            </a:r>
            <a:r>
              <a:rPr lang="en-US" altLang="zh-CN" sz="2400" dirty="0"/>
              <a:t>+,-,*,/,….</a:t>
            </a:r>
            <a:endParaRPr lang="en-US" altLang="zh-CN" sz="2400" dirty="0"/>
          </a:p>
          <a:p>
            <a:pPr marL="246380" lvl="2">
              <a:lnSpc>
                <a:spcPct val="150000"/>
              </a:lnSpc>
              <a:buFont typeface="Wingdings" panose="05000000000000000000" pitchFamily="2" charset="2"/>
              <a:buChar char="Ø"/>
            </a:pPr>
            <a:r>
              <a:rPr lang="zh-CN" altLang="en-US" sz="2400" dirty="0"/>
              <a:t>常量</a:t>
            </a:r>
            <a:endParaRPr lang="en-US" altLang="zh-CN" sz="2400" dirty="0"/>
          </a:p>
          <a:p>
            <a:pPr marL="246380" lvl="2">
              <a:lnSpc>
                <a:spcPct val="150000"/>
              </a:lnSpc>
              <a:buFont typeface="Wingdings" panose="05000000000000000000" pitchFamily="2" charset="2"/>
              <a:buChar char="Ø"/>
            </a:pPr>
            <a:r>
              <a:rPr lang="zh-CN" altLang="en-US" sz="2400" dirty="0"/>
              <a:t>元组属性</a:t>
            </a:r>
            <a:endParaRPr lang="zh-CN" altLang="en-US" sz="2400" dirty="0"/>
          </a:p>
        </p:txBody>
      </p:sp>
      <p:sp>
        <p:nvSpPr>
          <p:cNvPr id="9" name="灯片编号占位符 8"/>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668096" y="228228"/>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5.6 </a:t>
            </a:r>
            <a:r>
              <a:rPr kumimoji="0" lang="zh-CN" altLang="en-US" sz="3600" dirty="0">
                <a:solidFill>
                  <a:srgbClr val="04617B"/>
                </a:solidFill>
                <a:latin typeface="隶书" pitchFamily="49" charset="-122"/>
                <a:ea typeface="隶书" pitchFamily="49" charset="-122"/>
              </a:rPr>
              <a:t>表达式计算</a:t>
            </a:r>
            <a:endParaRPr kumimoji="0" lang="zh-CN" altLang="en-US" sz="3600" dirty="0">
              <a:solidFill>
                <a:srgbClr val="04617B"/>
              </a:solidFill>
              <a:latin typeface="隶书" pitchFamily="49" charset="-122"/>
              <a:ea typeface="隶书" pitchFamily="49" charset="-122"/>
            </a:endParaRPr>
          </a:p>
        </p:txBody>
      </p:sp>
      <p:sp>
        <p:nvSpPr>
          <p:cNvPr id="5" name="矩形 4"/>
          <p:cNvSpPr/>
          <p:nvPr/>
        </p:nvSpPr>
        <p:spPr bwMode="auto">
          <a:xfrm>
            <a:off x="7464152" y="1164814"/>
            <a:ext cx="3031606" cy="11120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800" b="1" dirty="0">
                <a:solidFill>
                  <a:prstClr val="black"/>
                </a:solidFill>
                <a:latin typeface="新宋体" panose="02010609030101010101" pitchFamily="49" charset="-122"/>
                <a:ea typeface="新宋体" panose="02010609030101010101" pitchFamily="49" charset="-122"/>
              </a:rPr>
              <a:t>Select </a:t>
            </a:r>
            <a:r>
              <a:rPr lang="en-US" altLang="zh-CN" sz="1800" b="1" dirty="0" err="1">
                <a:solidFill>
                  <a:prstClr val="black"/>
                </a:solidFill>
                <a:latin typeface="新宋体" panose="02010609030101010101" pitchFamily="49" charset="-122"/>
                <a:ea typeface="新宋体" panose="02010609030101010101" pitchFamily="49" charset="-122"/>
              </a:rPr>
              <a:t>R.id,S.cdate</a:t>
            </a:r>
            <a:endParaRPr lang="en-US" altLang="zh-CN" sz="1800" b="1" dirty="0">
              <a:solidFill>
                <a:prstClr val="black"/>
              </a:solidFill>
              <a:latin typeface="新宋体" panose="02010609030101010101" pitchFamily="49" charset="-122"/>
              <a:ea typeface="新宋体" panose="02010609030101010101" pitchFamily="49" charset="-122"/>
            </a:endParaRPr>
          </a:p>
          <a:p>
            <a:pPr algn="ctr"/>
            <a:r>
              <a:rPr lang="en-US" altLang="zh-CN" sz="1800" dirty="0">
                <a:solidFill>
                  <a:prstClr val="black"/>
                </a:solidFill>
                <a:latin typeface="新宋体" panose="02010609030101010101" pitchFamily="49" charset="-122"/>
                <a:ea typeface="新宋体" panose="02010609030101010101" pitchFamily="49" charset="-122"/>
              </a:rPr>
              <a:t>From R join S</a:t>
            </a:r>
            <a:endParaRPr lang="en-US" altLang="zh-CN" sz="1800" dirty="0">
              <a:solidFill>
                <a:prstClr val="black"/>
              </a:solidFill>
              <a:latin typeface="新宋体" panose="02010609030101010101" pitchFamily="49" charset="-122"/>
              <a:ea typeface="新宋体" panose="02010609030101010101" pitchFamily="49" charset="-122"/>
            </a:endParaRPr>
          </a:p>
          <a:p>
            <a:pPr algn="ctr"/>
            <a:r>
              <a:rPr lang="en-US" altLang="zh-CN" sz="1800" b="1" dirty="0">
                <a:solidFill>
                  <a:prstClr val="black"/>
                </a:solidFill>
                <a:latin typeface="新宋体" panose="02010609030101010101" pitchFamily="49" charset="-122"/>
                <a:ea typeface="新宋体" panose="02010609030101010101" pitchFamily="49" charset="-122"/>
              </a:rPr>
              <a:t>ON R.id=S.id</a:t>
            </a:r>
            <a:endParaRPr lang="en-US" altLang="zh-CN" sz="1800" b="1" dirty="0">
              <a:solidFill>
                <a:prstClr val="black"/>
              </a:solidFill>
              <a:latin typeface="新宋体" panose="02010609030101010101" pitchFamily="49" charset="-122"/>
              <a:ea typeface="新宋体" panose="02010609030101010101" pitchFamily="49" charset="-122"/>
            </a:endParaRPr>
          </a:p>
          <a:p>
            <a:pPr algn="ctr"/>
            <a:r>
              <a:rPr lang="en-US" altLang="zh-CN" sz="1800" dirty="0">
                <a:solidFill>
                  <a:prstClr val="black"/>
                </a:solidFill>
                <a:latin typeface="新宋体" panose="02010609030101010101" pitchFamily="49" charset="-122"/>
                <a:ea typeface="新宋体" panose="02010609030101010101" pitchFamily="49" charset="-122"/>
              </a:rPr>
              <a:t>Where </a:t>
            </a:r>
            <a:r>
              <a:rPr lang="en-US" altLang="zh-CN" sz="1800" dirty="0" err="1">
                <a:solidFill>
                  <a:prstClr val="black"/>
                </a:solidFill>
                <a:latin typeface="新宋体" panose="02010609030101010101" pitchFamily="49" charset="-122"/>
                <a:ea typeface="新宋体" panose="02010609030101010101" pitchFamily="49" charset="-122"/>
              </a:rPr>
              <a:t>S.value</a:t>
            </a:r>
            <a:r>
              <a:rPr lang="en-US" altLang="zh-CN" sz="1800" dirty="0">
                <a:solidFill>
                  <a:prstClr val="black"/>
                </a:solidFill>
                <a:latin typeface="新宋体" panose="02010609030101010101" pitchFamily="49" charset="-122"/>
                <a:ea typeface="新宋体" panose="02010609030101010101" pitchFamily="49" charset="-122"/>
              </a:rPr>
              <a:t>&gt;100</a:t>
            </a:r>
            <a:endParaRPr lang="zh-CN" altLang="en-US" sz="1800" b="1" dirty="0">
              <a:solidFill>
                <a:prstClr val="black"/>
              </a:solidFill>
              <a:latin typeface="新宋体" panose="02010609030101010101" pitchFamily="49" charset="-122"/>
              <a:ea typeface="新宋体" panose="02010609030101010101" pitchFamily="49" charset="-122"/>
            </a:endParaRPr>
          </a:p>
        </p:txBody>
      </p:sp>
      <p:sp>
        <p:nvSpPr>
          <p:cNvPr id="2" name="矩形 1"/>
          <p:cNvSpPr/>
          <p:nvPr/>
        </p:nvSpPr>
        <p:spPr bwMode="auto">
          <a:xfrm>
            <a:off x="7214589" y="3205758"/>
            <a:ext cx="1224136"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800" dirty="0">
                <a:solidFill>
                  <a:prstClr val="black"/>
                </a:solidFill>
                <a:latin typeface="Tahoma" panose="020B0604030504040204" pitchFamily="34" charset="0"/>
              </a:rPr>
              <a:t>And</a:t>
            </a:r>
            <a:endParaRPr lang="zh-CN" altLang="en-US" sz="1800" dirty="0">
              <a:solidFill>
                <a:prstClr val="black"/>
              </a:solidFill>
              <a:latin typeface="Tahoma" panose="020B0604030504040204" pitchFamily="34" charset="0"/>
            </a:endParaRPr>
          </a:p>
        </p:txBody>
      </p:sp>
      <p:sp>
        <p:nvSpPr>
          <p:cNvPr id="6" name="矩形 5"/>
          <p:cNvSpPr/>
          <p:nvPr/>
        </p:nvSpPr>
        <p:spPr bwMode="auto">
          <a:xfrm>
            <a:off x="6154422" y="4073463"/>
            <a:ext cx="1224136"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800" dirty="0">
                <a:solidFill>
                  <a:prstClr val="black"/>
                </a:solidFill>
                <a:latin typeface="Tahoma" panose="020B0604030504040204" pitchFamily="34" charset="0"/>
              </a:rPr>
              <a:t>=</a:t>
            </a:r>
            <a:endParaRPr lang="zh-CN" altLang="en-US" sz="1800" dirty="0">
              <a:solidFill>
                <a:prstClr val="black"/>
              </a:solidFill>
              <a:latin typeface="Tahoma" panose="020B0604030504040204" pitchFamily="34" charset="0"/>
            </a:endParaRPr>
          </a:p>
        </p:txBody>
      </p:sp>
      <p:sp>
        <p:nvSpPr>
          <p:cNvPr id="7" name="矩形 6"/>
          <p:cNvSpPr/>
          <p:nvPr/>
        </p:nvSpPr>
        <p:spPr bwMode="auto">
          <a:xfrm>
            <a:off x="8544272" y="4077072"/>
            <a:ext cx="1224136"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800" dirty="0">
                <a:solidFill>
                  <a:prstClr val="black"/>
                </a:solidFill>
                <a:latin typeface="Tahoma" panose="020B0604030504040204" pitchFamily="34" charset="0"/>
              </a:rPr>
              <a:t>&gt;</a:t>
            </a:r>
            <a:endParaRPr lang="zh-CN" altLang="en-US" sz="1800" dirty="0">
              <a:solidFill>
                <a:prstClr val="black"/>
              </a:solidFill>
              <a:latin typeface="Tahoma" panose="020B0604030504040204" pitchFamily="34" charset="0"/>
            </a:endParaRPr>
          </a:p>
        </p:txBody>
      </p:sp>
      <p:sp>
        <p:nvSpPr>
          <p:cNvPr id="8" name="矩形 7"/>
          <p:cNvSpPr/>
          <p:nvPr/>
        </p:nvSpPr>
        <p:spPr bwMode="auto">
          <a:xfrm>
            <a:off x="5209806" y="4941168"/>
            <a:ext cx="1152128"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200" dirty="0">
                <a:solidFill>
                  <a:prstClr val="black"/>
                </a:solidFill>
                <a:latin typeface="Tahoma" panose="020B0604030504040204" pitchFamily="34" charset="0"/>
              </a:rPr>
              <a:t>Attribute(R.id)</a:t>
            </a:r>
            <a:endParaRPr lang="zh-CN" altLang="en-US" sz="1200" dirty="0">
              <a:solidFill>
                <a:prstClr val="black"/>
              </a:solidFill>
              <a:latin typeface="Tahoma" panose="020B0604030504040204" pitchFamily="34" charset="0"/>
            </a:endParaRPr>
          </a:p>
        </p:txBody>
      </p:sp>
      <p:sp>
        <p:nvSpPr>
          <p:cNvPr id="10" name="矩形 9"/>
          <p:cNvSpPr/>
          <p:nvPr/>
        </p:nvSpPr>
        <p:spPr bwMode="auto">
          <a:xfrm>
            <a:off x="6766490" y="4941168"/>
            <a:ext cx="1057702"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200" dirty="0">
                <a:solidFill>
                  <a:prstClr val="black"/>
                </a:solidFill>
                <a:latin typeface="Tahoma" panose="020B0604030504040204" pitchFamily="34" charset="0"/>
              </a:rPr>
              <a:t>Attribute(S.id)</a:t>
            </a:r>
            <a:endParaRPr lang="zh-CN" altLang="en-US" sz="1200" dirty="0">
              <a:solidFill>
                <a:prstClr val="black"/>
              </a:solidFill>
              <a:latin typeface="Tahoma" panose="020B0604030504040204" pitchFamily="34" charset="0"/>
            </a:endParaRPr>
          </a:p>
        </p:txBody>
      </p:sp>
      <p:sp>
        <p:nvSpPr>
          <p:cNvPr id="11" name="矩形 10"/>
          <p:cNvSpPr/>
          <p:nvPr/>
        </p:nvSpPr>
        <p:spPr bwMode="auto">
          <a:xfrm>
            <a:off x="7968208" y="4941168"/>
            <a:ext cx="1224136"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200" dirty="0">
                <a:solidFill>
                  <a:prstClr val="black"/>
                </a:solidFill>
                <a:latin typeface="Tahoma" panose="020B0604030504040204" pitchFamily="34" charset="0"/>
              </a:rPr>
              <a:t>Attribute(</a:t>
            </a:r>
            <a:r>
              <a:rPr lang="en-US" altLang="zh-CN" sz="1200" dirty="0" err="1">
                <a:solidFill>
                  <a:prstClr val="black"/>
                </a:solidFill>
                <a:latin typeface="Tahoma" panose="020B0604030504040204" pitchFamily="34" charset="0"/>
              </a:rPr>
              <a:t>S.value</a:t>
            </a:r>
            <a:r>
              <a:rPr lang="en-US" altLang="zh-CN" sz="1200" dirty="0">
                <a:solidFill>
                  <a:prstClr val="black"/>
                </a:solidFill>
                <a:latin typeface="Tahoma" panose="020B0604030504040204" pitchFamily="34" charset="0"/>
              </a:rPr>
              <a:t>)</a:t>
            </a:r>
            <a:endParaRPr lang="zh-CN" altLang="en-US" sz="1200" dirty="0">
              <a:solidFill>
                <a:prstClr val="black"/>
              </a:solidFill>
              <a:latin typeface="Tahoma" panose="020B0604030504040204" pitchFamily="34" charset="0"/>
            </a:endParaRPr>
          </a:p>
        </p:txBody>
      </p:sp>
      <p:sp>
        <p:nvSpPr>
          <p:cNvPr id="12" name="矩形 11"/>
          <p:cNvSpPr/>
          <p:nvPr/>
        </p:nvSpPr>
        <p:spPr bwMode="auto">
          <a:xfrm>
            <a:off x="9552384" y="4941168"/>
            <a:ext cx="1057702" cy="36004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a:r>
              <a:rPr lang="en-US" altLang="zh-CN" sz="1200" dirty="0">
                <a:solidFill>
                  <a:prstClr val="black"/>
                </a:solidFill>
                <a:latin typeface="Tahoma" panose="020B0604030504040204" pitchFamily="34" charset="0"/>
              </a:rPr>
              <a:t>Constant(100)</a:t>
            </a:r>
            <a:endParaRPr lang="zh-CN" altLang="en-US" sz="1200" dirty="0">
              <a:solidFill>
                <a:prstClr val="black"/>
              </a:solidFill>
              <a:latin typeface="Tahoma" panose="020B0604030504040204" pitchFamily="34" charset="0"/>
            </a:endParaRPr>
          </a:p>
        </p:txBody>
      </p:sp>
      <p:cxnSp>
        <p:nvCxnSpPr>
          <p:cNvPr id="14" name="连接符: 曲线 13"/>
          <p:cNvCxnSpPr>
            <a:stCxn id="2" idx="2"/>
            <a:endCxn id="7" idx="0"/>
          </p:cNvCxnSpPr>
          <p:nvPr/>
        </p:nvCxnSpPr>
        <p:spPr bwMode="auto">
          <a:xfrm rot="16200000" flipH="1">
            <a:off x="8235861" y="3156594"/>
            <a:ext cx="511274" cy="1329683"/>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16" name="连接符: 曲线 15"/>
          <p:cNvCxnSpPr>
            <a:stCxn id="2" idx="2"/>
            <a:endCxn id="6" idx="0"/>
          </p:cNvCxnSpPr>
          <p:nvPr/>
        </p:nvCxnSpPr>
        <p:spPr bwMode="auto">
          <a:xfrm rot="5400000">
            <a:off x="7042743" y="3289548"/>
            <a:ext cx="507665" cy="1060167"/>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18" name="连接符: 曲线 17"/>
          <p:cNvCxnSpPr>
            <a:stCxn id="6" idx="2"/>
            <a:endCxn id="8" idx="0"/>
          </p:cNvCxnSpPr>
          <p:nvPr/>
        </p:nvCxnSpPr>
        <p:spPr bwMode="auto">
          <a:xfrm rot="5400000">
            <a:off x="6022349" y="4197025"/>
            <a:ext cx="507665" cy="980620"/>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20" name="连接符: 曲线 19"/>
          <p:cNvCxnSpPr>
            <a:stCxn id="6" idx="2"/>
            <a:endCxn id="10" idx="0"/>
          </p:cNvCxnSpPr>
          <p:nvPr/>
        </p:nvCxnSpPr>
        <p:spPr bwMode="auto">
          <a:xfrm rot="16200000" flipH="1">
            <a:off x="6777084" y="4422910"/>
            <a:ext cx="507665" cy="528851"/>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22" name="连接符: 曲线 21"/>
          <p:cNvCxnSpPr>
            <a:stCxn id="7" idx="2"/>
            <a:endCxn id="11" idx="0"/>
          </p:cNvCxnSpPr>
          <p:nvPr/>
        </p:nvCxnSpPr>
        <p:spPr bwMode="auto">
          <a:xfrm rot="5400000">
            <a:off x="8616280" y="4401108"/>
            <a:ext cx="504056" cy="576064"/>
          </a:xfrm>
          <a:prstGeom prst="curvedConnector3">
            <a:avLst/>
          </a:prstGeom>
          <a:solidFill>
            <a:schemeClr val="bg1"/>
          </a:solidFill>
          <a:ln w="9525" cap="flat" cmpd="sng" algn="ctr">
            <a:solidFill>
              <a:schemeClr val="tx1"/>
            </a:solidFill>
            <a:prstDash val="solid"/>
            <a:round/>
            <a:headEnd type="none" w="med" len="med"/>
            <a:tailEnd type="triangle"/>
          </a:ln>
          <a:effectLst/>
        </p:spPr>
      </p:cxnSp>
      <p:cxnSp>
        <p:nvCxnSpPr>
          <p:cNvPr id="24" name="连接符: 曲线 23"/>
          <p:cNvCxnSpPr>
            <a:stCxn id="7" idx="2"/>
            <a:endCxn id="12" idx="0"/>
          </p:cNvCxnSpPr>
          <p:nvPr/>
        </p:nvCxnSpPr>
        <p:spPr bwMode="auto">
          <a:xfrm rot="16200000" flipH="1">
            <a:off x="9366759" y="4226693"/>
            <a:ext cx="504056" cy="924895"/>
          </a:xfrm>
          <a:prstGeom prst="curvedConnector3">
            <a:avLst/>
          </a:prstGeom>
          <a:solidFill>
            <a:schemeClr val="bg1"/>
          </a:solidFill>
          <a:ln w="9525" cap="flat" cmpd="sng" algn="ctr">
            <a:solidFill>
              <a:schemeClr val="tx1"/>
            </a:solidFill>
            <a:prstDash val="solid"/>
            <a:round/>
            <a:headEnd type="none" w="med" len="med"/>
            <a:tailEnd type="triangle"/>
          </a:ln>
          <a:effectLst/>
        </p:spPr>
      </p:cxnSp>
      <p:sp>
        <p:nvSpPr>
          <p:cNvPr id="25" name="矩形 24"/>
          <p:cNvSpPr/>
          <p:nvPr/>
        </p:nvSpPr>
        <p:spPr bwMode="auto">
          <a:xfrm>
            <a:off x="7608168" y="1700808"/>
            <a:ext cx="2664296" cy="57606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lstStyle/>
          <a:p>
            <a:pPr algn="ctr"/>
            <a:endParaRPr lang="zh-CN" altLang="en-US" b="1">
              <a:solidFill>
                <a:prstClr val="black"/>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03512" y="943372"/>
            <a:ext cx="9353694" cy="4971256"/>
          </a:xfrm>
        </p:spPr>
        <p:txBody>
          <a:bodyPr/>
          <a:lstStyle/>
          <a:p>
            <a:pPr marL="0" indent="0">
              <a:lnSpc>
                <a:spcPct val="150000"/>
              </a:lnSpc>
              <a:buNone/>
            </a:pPr>
            <a:endParaRPr lang="en-US" altLang="zh-CN" dirty="0" smtClean="0"/>
          </a:p>
          <a:p>
            <a:pPr marL="0" indent="0">
              <a:lnSpc>
                <a:spcPct val="150000"/>
              </a:lnSpc>
              <a:buNone/>
            </a:pPr>
            <a:r>
              <a:rPr lang="zh-CN" altLang="en-US" dirty="0" smtClean="0"/>
              <a:t>一般的，可以</a:t>
            </a:r>
            <a:r>
              <a:rPr lang="zh-CN" altLang="en-US" dirty="0"/>
              <a:t>根据这个表达式树完成数据过滤的判断。但这个过程十分低效，因为</a:t>
            </a:r>
            <a:r>
              <a:rPr lang="en-US" altLang="zh-CN" dirty="0"/>
              <a:t>DBMS</a:t>
            </a:r>
            <a:r>
              <a:rPr lang="zh-CN" altLang="en-US" dirty="0"/>
              <a:t>必须遍历整个树，对于它访问的每个节点，</a:t>
            </a:r>
            <a:r>
              <a:rPr lang="en-US" altLang="zh-CN" dirty="0"/>
              <a:t>DBMS</a:t>
            </a:r>
            <a:r>
              <a:rPr lang="zh-CN" altLang="en-US" dirty="0"/>
              <a:t>还必须弄清楚操作符需要做什么。很多 </a:t>
            </a:r>
            <a:r>
              <a:rPr lang="en-US" altLang="zh-CN" dirty="0"/>
              <a:t>DBMS </a:t>
            </a:r>
            <a:r>
              <a:rPr lang="zh-CN" altLang="en-US" dirty="0"/>
              <a:t>采用 </a:t>
            </a:r>
            <a:r>
              <a:rPr lang="en-US" altLang="zh-CN" dirty="0"/>
              <a:t>JIT Compilation </a:t>
            </a:r>
            <a:r>
              <a:rPr lang="zh-CN" altLang="en-US" dirty="0"/>
              <a:t>直接将比较的过程编译成机器码来执行，以提高该过程的效率。</a:t>
            </a:r>
            <a:endParaRPr lang="zh-CN" altLang="en-US" sz="2400" dirty="0"/>
          </a:p>
        </p:txBody>
      </p:sp>
      <p:sp>
        <p:nvSpPr>
          <p:cNvPr id="9" name="灯片编号占位符 8"/>
          <p:cNvSpPr>
            <a:spLocks noGrp="1"/>
          </p:cNvSpPr>
          <p:nvPr>
            <p:ph type="sldNum" sz="quarter" idx="12"/>
          </p:nvPr>
        </p:nvSpPr>
        <p:spPr/>
        <p:txBody>
          <a:bodyPr/>
          <a:lstStyle/>
          <a:p>
            <a:pPr>
              <a:defRPr/>
            </a:pPr>
            <a:fld id="{BCABB3B7-40FC-498F-90D6-69ECBA7F181C}" type="slidenum">
              <a:rPr lang="zh-CN" altLang="en-US" smtClean="0"/>
            </a:fld>
            <a:endParaRPr lang="en-US" altLang="zh-CN"/>
          </a:p>
        </p:txBody>
      </p:sp>
      <p:sp>
        <p:nvSpPr>
          <p:cNvPr id="4" name="Text Box 4"/>
          <p:cNvSpPr txBox="1">
            <a:spLocks noChangeArrowheads="1"/>
          </p:cNvSpPr>
          <p:nvPr/>
        </p:nvSpPr>
        <p:spPr bwMode="auto">
          <a:xfrm>
            <a:off x="1668096" y="228228"/>
            <a:ext cx="7185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Font typeface="Wingdings" panose="05000000000000000000" pitchFamily="2" charset="2"/>
              <a:buChar char="§"/>
              <a:defRPr sz="3200">
                <a:solidFill>
                  <a:schemeClr val="tx1"/>
                </a:solidFill>
                <a:latin typeface="Times New Roman" panose="02020603050405020304" pitchFamily="18" charset="0"/>
                <a:ea typeface="宋体" pitchFamily="2" charset="-122"/>
              </a:defRPr>
            </a:lvl1pPr>
            <a:lvl2pPr marL="742950" indent="-285750">
              <a:spcBef>
                <a:spcPct val="20000"/>
              </a:spcBef>
              <a:buClr>
                <a:schemeClr val="accent2"/>
              </a:buClr>
              <a:buFont typeface="Wingdings" panose="05000000000000000000" pitchFamily="2" charset="2"/>
              <a:buChar char="§"/>
              <a:defRPr sz="2800">
                <a:solidFill>
                  <a:schemeClr val="tx1"/>
                </a:solidFill>
                <a:latin typeface="Times New Roman" panose="02020603050405020304" pitchFamily="18" charset="0"/>
                <a:ea typeface="宋体" pitchFamily="2" charset="-122"/>
              </a:defRPr>
            </a:lvl2pPr>
            <a:lvl3pPr marL="1143000" indent="-228600">
              <a:spcBef>
                <a:spcPct val="20000"/>
              </a:spcBef>
              <a:buFont typeface="Wingdings" panose="05000000000000000000" pitchFamily="2" charset="2"/>
              <a:buChar char="•"/>
              <a:defRPr sz="2400">
                <a:solidFill>
                  <a:schemeClr val="tx1"/>
                </a:solidFill>
                <a:latin typeface="Times New Roman" panose="02020603050405020304" pitchFamily="18" charset="0"/>
                <a:ea typeface="楷体_GB2312" pitchFamily="49" charset="-122"/>
              </a:defRPr>
            </a:lvl3pPr>
            <a:lvl4pPr marL="16002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宋体" pitchFamily="2" charset="-122"/>
              </a:defRPr>
            </a:lvl4pPr>
            <a:lvl5pPr marL="2057400" indent="-228600">
              <a:spcBef>
                <a:spcPct val="20000"/>
              </a:spcBef>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sz="2000">
                <a:solidFill>
                  <a:schemeClr val="tx1"/>
                </a:solidFill>
                <a:latin typeface="Times New Roman" panose="02020603050405020304" pitchFamily="18" charset="0"/>
                <a:ea typeface="仿宋_GB2312" pitchFamily="49" charset="-122"/>
              </a:defRPr>
            </a:lvl9pPr>
          </a:lstStyle>
          <a:p>
            <a:pPr>
              <a:spcBef>
                <a:spcPct val="0"/>
              </a:spcBef>
              <a:buClrTx/>
              <a:buNone/>
            </a:pPr>
            <a:r>
              <a:rPr kumimoji="0" lang="en-US" altLang="zh-CN" sz="3600" dirty="0" smtClean="0">
                <a:solidFill>
                  <a:srgbClr val="04617B"/>
                </a:solidFill>
                <a:latin typeface="隶书" pitchFamily="49" charset="-122"/>
                <a:ea typeface="隶书" pitchFamily="49" charset="-122"/>
              </a:rPr>
              <a:t>5.6 </a:t>
            </a:r>
            <a:r>
              <a:rPr kumimoji="0" lang="zh-CN" altLang="en-US" sz="3600" dirty="0">
                <a:solidFill>
                  <a:srgbClr val="04617B"/>
                </a:solidFill>
                <a:latin typeface="隶书" pitchFamily="49" charset="-122"/>
                <a:ea typeface="隶书" pitchFamily="49" charset="-122"/>
              </a:rPr>
              <a:t>表达式计算</a:t>
            </a:r>
            <a:endParaRPr kumimoji="0" lang="zh-CN" altLang="en-US" sz="3600" dirty="0">
              <a:solidFill>
                <a:srgbClr val="04617B"/>
              </a:solidFill>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1.2.1 </a:t>
            </a:r>
            <a:r>
              <a:rPr lang="zh-CN" altLang="en-US" dirty="0"/>
              <a:t>文件组织</a:t>
            </a:r>
            <a:endParaRPr lang="zh-CN" altLang="en-US" dirty="0"/>
          </a:p>
        </p:txBody>
      </p:sp>
      <p:sp>
        <p:nvSpPr>
          <p:cNvPr id="3" name="内容占位符 2"/>
          <p:cNvSpPr>
            <a:spLocks noGrp="1"/>
          </p:cNvSpPr>
          <p:nvPr>
            <p:ph idx="1"/>
          </p:nvPr>
        </p:nvSpPr>
        <p:spPr/>
        <p:txBody>
          <a:bodyPr/>
          <a:lstStyle/>
          <a:p>
            <a:pPr marL="0" indent="0">
              <a:buNone/>
            </a:pPr>
            <a:r>
              <a:rPr lang="en-US" altLang="zh-CN" sz="2400" dirty="0"/>
              <a:t>        DBMS</a:t>
            </a:r>
            <a:r>
              <a:rPr lang="zh-CN" altLang="en-US" sz="2400" dirty="0"/>
              <a:t>通常按一定的自有、专有格式组织并将数据库存储在一个或多个磁盘文件中。</a:t>
            </a:r>
            <a:endParaRPr lang="en-US" altLang="zh-CN" sz="2400" dirty="0"/>
          </a:p>
          <a:p>
            <a:pPr marL="0" indent="0">
              <a:buNone/>
            </a:pPr>
            <a:r>
              <a:rPr lang="zh-CN" altLang="en-US" sz="2400" dirty="0">
                <a:solidFill>
                  <a:srgbClr val="0000FF"/>
                </a:solidFill>
              </a:rPr>
              <a:t>      （</a:t>
            </a:r>
            <a:r>
              <a:rPr lang="en-US" altLang="zh-CN" sz="2400" dirty="0">
                <a:solidFill>
                  <a:srgbClr val="0000FF"/>
                </a:solidFill>
              </a:rPr>
              <a:t>OS</a:t>
            </a:r>
            <a:r>
              <a:rPr lang="zh-CN" altLang="en-US" sz="2400" dirty="0">
                <a:solidFill>
                  <a:srgbClr val="0000FF"/>
                </a:solidFill>
              </a:rPr>
              <a:t>并不知晓这些文件的组织形式和内容）</a:t>
            </a:r>
            <a:endParaRPr lang="en-US" altLang="zh-CN" sz="2400" dirty="0"/>
          </a:p>
          <a:p>
            <a:pPr marL="0" indent="0">
              <a:buNone/>
            </a:pPr>
            <a:r>
              <a:rPr lang="zh-CN" altLang="en-US" sz="2400" dirty="0">
                <a:solidFill>
                  <a:srgbClr val="0000FF"/>
                </a:solidFill>
              </a:rPr>
              <a:t>        早期</a:t>
            </a:r>
            <a:r>
              <a:rPr lang="en-US" altLang="zh-CN" sz="2400" dirty="0">
                <a:solidFill>
                  <a:srgbClr val="0000FF"/>
                </a:solidFill>
              </a:rPr>
              <a:t>DBMS</a:t>
            </a:r>
            <a:r>
              <a:rPr lang="zh-CN" altLang="en-US" sz="2400" dirty="0">
                <a:solidFill>
                  <a:srgbClr val="0000FF"/>
                </a:solidFill>
              </a:rPr>
              <a:t>（</a:t>
            </a:r>
            <a:r>
              <a:rPr lang="en-US" altLang="zh-CN" sz="2400" dirty="0">
                <a:solidFill>
                  <a:srgbClr val="0000FF"/>
                </a:solidFill>
              </a:rPr>
              <a:t>1980</a:t>
            </a:r>
            <a:r>
              <a:rPr lang="zh-CN" altLang="en-US" sz="2400" dirty="0">
                <a:solidFill>
                  <a:srgbClr val="0000FF"/>
                </a:solidFill>
              </a:rPr>
              <a:t>年代）在裸存储设备上使用自定义的文件系统，某些大型企业级数据库管理系统依然支持该方式，后续大多数</a:t>
            </a:r>
            <a:r>
              <a:rPr lang="en-US" altLang="zh-CN" sz="2400" dirty="0">
                <a:solidFill>
                  <a:srgbClr val="0000FF"/>
                </a:solidFill>
              </a:rPr>
              <a:t>DBMS</a:t>
            </a:r>
            <a:r>
              <a:rPr lang="zh-CN" altLang="en-US" sz="2400" dirty="0">
                <a:solidFill>
                  <a:srgbClr val="0000FF"/>
                </a:solidFill>
              </a:rPr>
              <a:t>都不这么做。</a:t>
            </a:r>
            <a:endParaRPr lang="en-US" altLang="zh-CN" sz="2400" dirty="0">
              <a:solidFill>
                <a:srgbClr val="0000FF"/>
              </a:solidFill>
            </a:endParaRPr>
          </a:p>
          <a:p>
            <a:pPr marL="0" indent="0">
              <a:buNone/>
            </a:pPr>
            <a:endParaRPr lang="en-US" altLang="zh-CN" sz="2400" dirty="0"/>
          </a:p>
          <a:p>
            <a:pPr marL="0" indent="0">
              <a:buNone/>
            </a:pPr>
            <a:r>
              <a:rPr lang="en-US" altLang="zh-CN" sz="2400" b="1" dirty="0">
                <a:latin typeface="黑体" panose="02010609060101010101" pitchFamily="49" charset="-122"/>
                <a:ea typeface="黑体" panose="02010609060101010101" pitchFamily="49" charset="-122"/>
              </a:rPr>
              <a:t>DBMS</a:t>
            </a:r>
            <a:r>
              <a:rPr lang="zh-CN" altLang="en-US" sz="2400" b="1" dirty="0">
                <a:latin typeface="黑体" panose="02010609060101010101" pitchFamily="49" charset="-122"/>
                <a:ea typeface="黑体" panose="02010609060101010101" pitchFamily="49" charset="-122"/>
              </a:rPr>
              <a:t>的“存储管理器”：</a:t>
            </a:r>
            <a:r>
              <a:rPr lang="zh-CN" altLang="en-US" sz="2400" dirty="0"/>
              <a:t>负责数据库文件的管理，将文件组织为“页”的集合，追踪页面数据的读写操作，追踪可用的存储空间。</a:t>
            </a:r>
            <a:endParaRPr lang="en-US" altLang="zh-CN" sz="2400" dirty="0"/>
          </a:p>
          <a:p>
            <a:pPr marL="0" indent="0">
              <a:buNone/>
            </a:pPr>
            <a:r>
              <a:rPr lang="en-US" altLang="zh-CN" sz="2400" dirty="0"/>
              <a:t>——</a:t>
            </a:r>
            <a:r>
              <a:rPr lang="zh-CN" altLang="en-US" sz="2400" dirty="0"/>
              <a:t>通过对读</a:t>
            </a:r>
            <a:r>
              <a:rPr lang="en-US" altLang="zh-CN" sz="2400" dirty="0"/>
              <a:t>/</a:t>
            </a:r>
            <a:r>
              <a:rPr lang="zh-CN" altLang="en-US" sz="2400" dirty="0"/>
              <a:t>写操作的合理调度，提升页面访问的空间和</a:t>
            </a:r>
            <a:r>
              <a:rPr lang="zh-CN" altLang="en-US" sz="2400" dirty="0" smtClean="0"/>
              <a:t>时间效率。</a:t>
            </a:r>
            <a:endParaRPr lang="zh-CN" altLang="en-US"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10051"/>
          </a:xfrm>
        </p:spPr>
        <p:txBody>
          <a:bodyPr/>
          <a:lstStyle/>
          <a:p>
            <a:r>
              <a:rPr lang="zh-CN" altLang="en-US" dirty="0"/>
              <a:t>页的堆文件组织方式</a:t>
            </a:r>
            <a:endParaRPr lang="zh-CN" altLang="en-US" dirty="0"/>
          </a:p>
        </p:txBody>
      </p:sp>
      <p:sp>
        <p:nvSpPr>
          <p:cNvPr id="3" name="内容占位符 2"/>
          <p:cNvSpPr>
            <a:spLocks noGrp="1"/>
          </p:cNvSpPr>
          <p:nvPr>
            <p:ph idx="1"/>
          </p:nvPr>
        </p:nvSpPr>
        <p:spPr>
          <a:xfrm>
            <a:off x="609600" y="1514901"/>
            <a:ext cx="10972800" cy="5158854"/>
          </a:xfrm>
        </p:spPr>
        <p:txBody>
          <a:bodyPr/>
          <a:lstStyle/>
          <a:p>
            <a:pPr marL="0" indent="0">
              <a:buNone/>
            </a:pPr>
            <a:r>
              <a:rPr lang="zh-CN" altLang="en-US" sz="2800" b="1" dirty="0"/>
              <a:t>        </a:t>
            </a:r>
            <a:r>
              <a:rPr lang="zh-CN" altLang="en-US" sz="2800" dirty="0">
                <a:latin typeface="+mn-ea"/>
              </a:rPr>
              <a:t>不同的</a:t>
            </a:r>
            <a:r>
              <a:rPr lang="en-US" altLang="zh-CN" sz="2800" dirty="0">
                <a:latin typeface="+mn-ea"/>
              </a:rPr>
              <a:t>DBMS</a:t>
            </a:r>
            <a:r>
              <a:rPr lang="zh-CN" altLang="en-US" sz="2800" dirty="0">
                <a:latin typeface="+mn-ea"/>
              </a:rPr>
              <a:t>管理磁盘中</a:t>
            </a:r>
            <a:r>
              <a:rPr lang="en-US" altLang="zh-CN" sz="2800" dirty="0">
                <a:latin typeface="+mn-ea"/>
              </a:rPr>
              <a:t>pages</a:t>
            </a:r>
            <a:r>
              <a:rPr lang="zh-CN" altLang="en-US" sz="2800" dirty="0">
                <a:latin typeface="+mn-ea"/>
              </a:rPr>
              <a:t>的方式不同，</a:t>
            </a:r>
            <a:r>
              <a:rPr lang="zh-CN" altLang="en-US" sz="2800" dirty="0">
                <a:highlight>
                  <a:srgbClr val="FFFF00"/>
                </a:highlight>
                <a:latin typeface="+mn-ea"/>
              </a:rPr>
              <a:t>堆文件组织</a:t>
            </a:r>
            <a:r>
              <a:rPr lang="zh-CN" altLang="en-US" sz="2800" dirty="0">
                <a:latin typeface="+mn-ea"/>
              </a:rPr>
              <a:t>（</a:t>
            </a:r>
            <a:r>
              <a:rPr lang="en-US" altLang="zh-CN" sz="2800" dirty="0">
                <a:latin typeface="+mn-ea"/>
              </a:rPr>
              <a:t>Heap File Organization</a:t>
            </a:r>
            <a:r>
              <a:rPr lang="zh-CN" altLang="en-US" sz="2800" dirty="0">
                <a:latin typeface="+mn-ea"/>
              </a:rPr>
              <a:t>）是一种常见的方式。</a:t>
            </a:r>
            <a:endParaRPr lang="en-US" altLang="zh-CN" sz="2800" dirty="0">
              <a:latin typeface="+mn-ea"/>
            </a:endParaRPr>
          </a:p>
          <a:p>
            <a:pPr marL="0" indent="0">
              <a:buNone/>
            </a:pPr>
            <a:endParaRPr lang="en-US" altLang="zh-CN" dirty="0"/>
          </a:p>
          <a:p>
            <a:pPr marL="0" indent="0">
              <a:buNone/>
            </a:pPr>
            <a:r>
              <a:rPr lang="en-US" altLang="zh-CN" dirty="0"/>
              <a:t>Heap</a:t>
            </a:r>
            <a:r>
              <a:rPr lang="zh-CN" altLang="en-US" dirty="0"/>
              <a:t>文件是一个</a:t>
            </a:r>
            <a:r>
              <a:rPr lang="zh-CN" altLang="en-US" dirty="0">
                <a:highlight>
                  <a:srgbClr val="FFFF00"/>
                </a:highlight>
              </a:rPr>
              <a:t>无序的</a:t>
            </a:r>
            <a:r>
              <a:rPr lang="en-US" altLang="zh-CN" dirty="0">
                <a:highlight>
                  <a:srgbClr val="FFFF00"/>
                </a:highlight>
              </a:rPr>
              <a:t>page</a:t>
            </a:r>
            <a:r>
              <a:rPr lang="zh-CN" altLang="en-US" dirty="0">
                <a:highlight>
                  <a:srgbClr val="FFFF00"/>
                </a:highlight>
              </a:rPr>
              <a:t>集合</a:t>
            </a:r>
            <a:r>
              <a:rPr lang="zh-CN" altLang="en-US" dirty="0"/>
              <a:t>，其中的元组可按随机顺序存放</a:t>
            </a:r>
            <a:endParaRPr lang="en-US" altLang="zh-CN" dirty="0"/>
          </a:p>
          <a:p>
            <a:r>
              <a:rPr lang="zh-CN" altLang="en-US" dirty="0"/>
              <a:t>支持</a:t>
            </a:r>
            <a:r>
              <a:rPr lang="en-US" altLang="zh-CN" dirty="0"/>
              <a:t>page</a:t>
            </a:r>
            <a:r>
              <a:rPr lang="zh-CN" altLang="en-US" dirty="0"/>
              <a:t>的创建、读、写和删除操作</a:t>
            </a:r>
            <a:endParaRPr lang="en-US" altLang="zh-CN" dirty="0"/>
          </a:p>
          <a:p>
            <a:r>
              <a:rPr lang="zh-CN" altLang="en-US" dirty="0"/>
              <a:t>支持遍历所有</a:t>
            </a:r>
            <a:r>
              <a:rPr lang="en-US" altLang="zh-CN" dirty="0"/>
              <a:t>pages</a:t>
            </a:r>
            <a:r>
              <a:rPr lang="zh-CN" altLang="en-US" dirty="0"/>
              <a:t>的操作</a:t>
            </a:r>
            <a:endParaRPr lang="en-US" altLang="zh-CN" dirty="0"/>
          </a:p>
          <a:p>
            <a:pPr marL="0" indent="0">
              <a:buNone/>
            </a:pPr>
            <a:endParaRPr lang="en-US" altLang="zh-CN" dirty="0"/>
          </a:p>
          <a:p>
            <a:pPr marL="0" indent="0">
              <a:buNone/>
            </a:pPr>
            <a:r>
              <a:rPr lang="zh-CN" altLang="en-US" dirty="0"/>
              <a:t>堆文件的两种表示方式</a:t>
            </a:r>
            <a:endParaRPr lang="en-US" altLang="zh-CN" dirty="0"/>
          </a:p>
          <a:p>
            <a:pPr lvl="1"/>
            <a:r>
              <a:rPr lang="zh-CN" altLang="en-US" dirty="0">
                <a:highlight>
                  <a:srgbClr val="FFFF00"/>
                </a:highlight>
              </a:rPr>
              <a:t>链表（</a:t>
            </a:r>
            <a:r>
              <a:rPr lang="en-US" altLang="zh-CN" dirty="0">
                <a:highlight>
                  <a:srgbClr val="FFFF00"/>
                </a:highlight>
              </a:rPr>
              <a:t>Linked List</a:t>
            </a:r>
            <a:r>
              <a:rPr lang="zh-CN" altLang="en-US" dirty="0">
                <a:highlight>
                  <a:srgbClr val="FFFF00"/>
                </a:highlight>
              </a:rPr>
              <a:t>）</a:t>
            </a:r>
            <a:r>
              <a:rPr lang="zh-CN" altLang="en-US" dirty="0"/>
              <a:t>，时间复杂度</a:t>
            </a:r>
            <a:r>
              <a:rPr lang="en-US" altLang="zh-CN" i="1" dirty="0"/>
              <a:t>O(n)</a:t>
            </a:r>
            <a:endParaRPr lang="en-US" altLang="zh-CN" i="1" dirty="0"/>
          </a:p>
          <a:p>
            <a:pPr lvl="1"/>
            <a:r>
              <a:rPr lang="zh-CN" altLang="en-US" dirty="0">
                <a:highlight>
                  <a:srgbClr val="FFFF00"/>
                </a:highlight>
              </a:rPr>
              <a:t>页目录（</a:t>
            </a:r>
            <a:r>
              <a:rPr lang="en-US" altLang="zh-CN" dirty="0">
                <a:highlight>
                  <a:srgbClr val="FFFF00"/>
                </a:highlight>
              </a:rPr>
              <a:t>Page directory</a:t>
            </a:r>
            <a:r>
              <a:rPr lang="zh-CN" altLang="en-US" dirty="0">
                <a:highlight>
                  <a:srgbClr val="FFFF00"/>
                </a:highlight>
              </a:rPr>
              <a:t>）</a:t>
            </a:r>
            <a:r>
              <a:rPr lang="zh-CN" altLang="en-US" dirty="0"/>
              <a:t>，类似于</a:t>
            </a:r>
            <a:r>
              <a:rPr lang="en-US" altLang="zh-CN" dirty="0"/>
              <a:t>Hash Table</a:t>
            </a:r>
            <a:endParaRPr lang="en-US" altLang="zh-CN" dirty="0"/>
          </a:p>
          <a:p>
            <a:pPr marL="0" lvl="1" indent="0">
              <a:buNone/>
            </a:pPr>
            <a:r>
              <a:rPr lang="zh-CN" altLang="en-US" dirty="0"/>
              <a:t>多文件时，需要“元数据” 记录文件中有哪些页面，以及哪些页有空闲空间。</a:t>
            </a:r>
            <a:endParaRPr lang="zh-CN" altLang="en-US"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关系数据库体系结构</a:t>
            </a:r>
            <a:endParaRPr lang="zh-CN" altLang="en-US"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
        <p:nvSpPr>
          <p:cNvPr id="5" name="内容占位符 4"/>
          <p:cNvSpPr>
            <a:spLocks noGrp="1"/>
          </p:cNvSpPr>
          <p:nvPr>
            <p:ph idx="1"/>
          </p:nvPr>
        </p:nvSpPr>
        <p:spPr>
          <a:xfrm>
            <a:off x="838200" y="1825625"/>
            <a:ext cx="4296508" cy="4895850"/>
          </a:xfrm>
        </p:spPr>
        <p:txBody>
          <a:bodyPr/>
          <a:lstStyle/>
          <a:p>
            <a:pPr>
              <a:buFont typeface="Wingdings" panose="05000000000000000000" pitchFamily="2" charset="2"/>
              <a:buChar char="Ø"/>
            </a:pPr>
            <a:r>
              <a:rPr lang="zh-CN" altLang="en-US" dirty="0" smtClean="0"/>
              <a:t>存储管理及查询处理，亦可称“关系数据库引擎”</a:t>
            </a:r>
            <a:endParaRPr lang="en-US" altLang="zh-CN" dirty="0" smtClean="0"/>
          </a:p>
          <a:p>
            <a:pPr>
              <a:buFont typeface="Wingdings" panose="05000000000000000000" pitchFamily="2" charset="2"/>
              <a:buChar char="Ø"/>
            </a:pPr>
            <a:r>
              <a:rPr lang="zh-CN" altLang="en-US" dirty="0"/>
              <a:t>主要</a:t>
            </a:r>
            <a:r>
              <a:rPr lang="zh-CN" altLang="en-US" dirty="0" smtClean="0"/>
              <a:t>部件</a:t>
            </a:r>
            <a:endParaRPr lang="en-US" altLang="zh-CN" dirty="0" smtClean="0"/>
          </a:p>
          <a:p>
            <a:pPr lvl="1">
              <a:buFont typeface="Wingdings" panose="05000000000000000000" pitchFamily="2" charset="2"/>
              <a:buChar char="Ø"/>
            </a:pPr>
            <a:r>
              <a:rPr lang="zh-CN" altLang="en-US" dirty="0" smtClean="0"/>
              <a:t>存储管理器</a:t>
            </a:r>
            <a:endParaRPr lang="en-US" altLang="zh-CN" dirty="0" smtClean="0"/>
          </a:p>
          <a:p>
            <a:pPr lvl="1">
              <a:buFont typeface="Wingdings" panose="05000000000000000000" pitchFamily="2" charset="2"/>
              <a:buChar char="Ø"/>
            </a:pPr>
            <a:r>
              <a:rPr lang="zh-CN" altLang="en-US" dirty="0" smtClean="0"/>
              <a:t>查询处理器</a:t>
            </a:r>
            <a:endParaRPr lang="en-US" altLang="zh-CN" dirty="0" smtClean="0"/>
          </a:p>
          <a:p>
            <a:pPr>
              <a:buFont typeface="Wingdings" panose="05000000000000000000" pitchFamily="2" charset="2"/>
              <a:buChar char="Ø"/>
            </a:pPr>
            <a:r>
              <a:rPr lang="zh-CN" altLang="en-US" dirty="0" smtClean="0"/>
              <a:t>其它：连接管理、事务系统、恢复系统、实用工具等</a:t>
            </a:r>
            <a:endParaRPr lang="en-US" altLang="zh-CN" dirty="0" smtClean="0"/>
          </a:p>
          <a:p>
            <a:pPr>
              <a:buFont typeface="Wingdings" panose="05000000000000000000" pitchFamily="2" charset="2"/>
              <a:buChar char="Ø"/>
            </a:pPr>
            <a:endParaRPr lang="zh-CN" altLang="en-US" dirty="0"/>
          </a:p>
        </p:txBody>
      </p:sp>
      <p:pic>
        <p:nvPicPr>
          <p:cNvPr id="6" name="图片 5"/>
          <p:cNvPicPr>
            <a:picLocks noChangeAspect="1"/>
          </p:cNvPicPr>
          <p:nvPr/>
        </p:nvPicPr>
        <p:blipFill>
          <a:blip r:embed="rId1"/>
          <a:stretch>
            <a:fillRect/>
          </a:stretch>
        </p:blipFill>
        <p:spPr>
          <a:xfrm>
            <a:off x="5284763" y="1442016"/>
            <a:ext cx="6069037" cy="541598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64643"/>
          </a:xfrm>
        </p:spPr>
        <p:txBody>
          <a:bodyPr/>
          <a:lstStyle/>
          <a:p>
            <a:r>
              <a:rPr lang="zh-CN" altLang="en-US" dirty="0"/>
              <a:t>页的堆文件组织：链表</a:t>
            </a:r>
            <a:endParaRPr lang="zh-CN" altLang="en-US" dirty="0"/>
          </a:p>
        </p:txBody>
      </p:sp>
      <p:sp>
        <p:nvSpPr>
          <p:cNvPr id="3" name="内容占位符 2"/>
          <p:cNvSpPr>
            <a:spLocks noGrp="1"/>
          </p:cNvSpPr>
          <p:nvPr>
            <p:ph idx="1"/>
          </p:nvPr>
        </p:nvSpPr>
        <p:spPr>
          <a:xfrm>
            <a:off x="838199" y="1825625"/>
            <a:ext cx="5465323" cy="4351338"/>
          </a:xfrm>
        </p:spPr>
        <p:txBody>
          <a:bodyPr>
            <a:normAutofit/>
          </a:bodyPr>
          <a:lstStyle/>
          <a:p>
            <a:pPr marL="0" indent="0">
              <a:lnSpc>
                <a:spcPct val="150000"/>
              </a:lnSpc>
              <a:buNone/>
            </a:pPr>
            <a:r>
              <a:rPr lang="zh-CN" altLang="en-US" sz="2400" dirty="0"/>
              <a:t>        堆文件头部设立一个</a:t>
            </a:r>
            <a:r>
              <a:rPr lang="en-US" altLang="zh-CN" sz="2400" dirty="0"/>
              <a:t>header page</a:t>
            </a:r>
            <a:r>
              <a:rPr lang="zh-CN" altLang="en-US" sz="2400" dirty="0"/>
              <a:t>，并</a:t>
            </a:r>
            <a:r>
              <a:rPr lang="zh-CN" altLang="en-US" sz="2400" dirty="0">
                <a:highlight>
                  <a:srgbClr val="FFFF00"/>
                </a:highlight>
              </a:rPr>
              <a:t>存放两个指针</a:t>
            </a:r>
            <a:r>
              <a:rPr lang="zh-CN" altLang="en-US" sz="2400" dirty="0"/>
              <a:t>，分别指向：</a:t>
            </a:r>
            <a:endParaRPr lang="en-US" altLang="zh-CN" sz="2400" dirty="0"/>
          </a:p>
          <a:p>
            <a:pPr lvl="1">
              <a:lnSpc>
                <a:spcPct val="150000"/>
              </a:lnSpc>
              <a:buFont typeface="Wingdings" panose="05000000000000000000" pitchFamily="2" charset="2"/>
              <a:buChar char="Ø"/>
            </a:pPr>
            <a:r>
              <a:rPr lang="zh-CN" altLang="en-US" u="sng" dirty="0"/>
              <a:t>空页列表</a:t>
            </a:r>
            <a:r>
              <a:rPr lang="zh-CN" altLang="en-US" dirty="0"/>
              <a:t>（</a:t>
            </a:r>
            <a:r>
              <a:rPr lang="en-US" altLang="zh-CN" dirty="0"/>
              <a:t>free list</a:t>
            </a:r>
            <a:r>
              <a:rPr lang="zh-CN" altLang="en-US" dirty="0"/>
              <a:t>）头部</a:t>
            </a:r>
            <a:endParaRPr lang="en-US" altLang="zh-CN" dirty="0"/>
          </a:p>
          <a:p>
            <a:pPr lvl="1">
              <a:lnSpc>
                <a:spcPct val="150000"/>
              </a:lnSpc>
              <a:buFont typeface="Wingdings" panose="05000000000000000000" pitchFamily="2" charset="2"/>
              <a:buChar char="Ø"/>
            </a:pPr>
            <a:r>
              <a:rPr lang="zh-CN" altLang="en-US" u="sng" dirty="0"/>
              <a:t>数据页列表</a:t>
            </a:r>
            <a:r>
              <a:rPr lang="zh-CN" altLang="en-US" dirty="0"/>
              <a:t>（</a:t>
            </a:r>
            <a:r>
              <a:rPr lang="en-US" altLang="zh-CN" dirty="0"/>
              <a:t>data list</a:t>
            </a:r>
            <a:r>
              <a:rPr lang="zh-CN" altLang="en-US" dirty="0"/>
              <a:t>）头部</a:t>
            </a:r>
            <a:endParaRPr lang="en-US" altLang="zh-CN" dirty="0"/>
          </a:p>
          <a:p>
            <a:pPr marL="0" indent="0">
              <a:lnSpc>
                <a:spcPct val="150000"/>
              </a:lnSpc>
              <a:buNone/>
            </a:pPr>
            <a:r>
              <a:rPr lang="zh-CN" altLang="en-US" sz="2400" dirty="0"/>
              <a:t>        </a:t>
            </a:r>
            <a:endParaRPr lang="en-US" altLang="zh-CN" sz="2400" dirty="0"/>
          </a:p>
          <a:p>
            <a:pPr marL="0" indent="0">
              <a:lnSpc>
                <a:spcPct val="150000"/>
              </a:lnSpc>
              <a:buNone/>
            </a:pPr>
            <a:r>
              <a:rPr lang="en-US" altLang="zh-CN" sz="2400" dirty="0"/>
              <a:t>        </a:t>
            </a:r>
            <a:r>
              <a:rPr lang="zh-CN" altLang="en-US" sz="2400" dirty="0"/>
              <a:t>每个</a:t>
            </a:r>
            <a:r>
              <a:rPr lang="en-US" altLang="zh-CN" sz="2400" dirty="0"/>
              <a:t>page</a:t>
            </a:r>
            <a:r>
              <a:rPr lang="zh-CN" altLang="en-US" sz="2400" dirty="0"/>
              <a:t>均记录当前空闲的空间（</a:t>
            </a:r>
            <a:r>
              <a:rPr lang="en-US" altLang="zh-CN" sz="2400" dirty="0"/>
              <a:t>slot</a:t>
            </a:r>
            <a:r>
              <a:rPr lang="zh-CN" altLang="en-US" sz="2400" dirty="0"/>
              <a:t>）</a:t>
            </a:r>
            <a:endParaRPr lang="zh-CN" altLang="en-US" sz="2400"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4400" y="1569493"/>
            <a:ext cx="5479915" cy="5080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50995"/>
          </a:xfrm>
        </p:spPr>
        <p:txBody>
          <a:bodyPr/>
          <a:lstStyle/>
          <a:p>
            <a:r>
              <a:rPr lang="zh-CN" altLang="en-US" dirty="0"/>
              <a:t>页的堆文件组织：页目录</a:t>
            </a:r>
            <a:endParaRPr lang="zh-CN" altLang="en-US" dirty="0"/>
          </a:p>
        </p:txBody>
      </p:sp>
      <p:sp>
        <p:nvSpPr>
          <p:cNvPr id="3" name="内容占位符 2"/>
          <p:cNvSpPr>
            <a:spLocks noGrp="1"/>
          </p:cNvSpPr>
          <p:nvPr>
            <p:ph idx="1"/>
          </p:nvPr>
        </p:nvSpPr>
        <p:spPr>
          <a:xfrm>
            <a:off x="838199" y="1825625"/>
            <a:ext cx="5465323" cy="4351338"/>
          </a:xfrm>
        </p:spPr>
        <p:txBody>
          <a:bodyPr>
            <a:normAutofit/>
          </a:bodyPr>
          <a:lstStyle/>
          <a:p>
            <a:pPr marL="0" indent="0">
              <a:buNone/>
            </a:pPr>
            <a:r>
              <a:rPr lang="zh-CN" altLang="en-US" sz="2400" dirty="0"/>
              <a:t>        堆文件中设立一类专门的页面</a:t>
            </a:r>
            <a:r>
              <a:rPr lang="zh-CN" altLang="en-US" sz="2400" dirty="0">
                <a:highlight>
                  <a:srgbClr val="FFFF00"/>
                </a:highlight>
              </a:rPr>
              <a:t>（目录页）</a:t>
            </a:r>
            <a:r>
              <a:rPr lang="zh-CN" altLang="en-US" sz="2400" dirty="0"/>
              <a:t>，用于记录</a:t>
            </a:r>
            <a:r>
              <a:rPr lang="zh-CN" altLang="en-US" sz="2400" dirty="0">
                <a:highlight>
                  <a:srgbClr val="FFFF00"/>
                </a:highlight>
              </a:rPr>
              <a:t>所有</a:t>
            </a:r>
            <a:r>
              <a:rPr lang="zh-CN" altLang="en-US" sz="2400" dirty="0"/>
              <a:t>的</a:t>
            </a:r>
            <a:r>
              <a:rPr lang="zh-CN" altLang="en-US" sz="2400" dirty="0">
                <a:highlight>
                  <a:srgbClr val="FFFF00"/>
                </a:highlight>
              </a:rPr>
              <a:t>数据页</a:t>
            </a:r>
            <a:r>
              <a:rPr lang="zh-CN" altLang="en-US" sz="2400" dirty="0"/>
              <a:t>的存放位置。</a:t>
            </a:r>
            <a:endParaRPr lang="en-US" altLang="zh-CN" sz="2400" dirty="0"/>
          </a:p>
          <a:p>
            <a:pPr marL="0" indent="0">
              <a:buNone/>
            </a:pPr>
            <a:endParaRPr lang="en-US" altLang="zh-CN" sz="2400" dirty="0"/>
          </a:p>
          <a:p>
            <a:pPr marL="0" indent="0">
              <a:buNone/>
            </a:pPr>
            <a:r>
              <a:rPr lang="zh-CN" altLang="en-US" sz="2400" dirty="0"/>
              <a:t>        该目录也同时记录每个页面的空闲空间信息（</a:t>
            </a:r>
            <a:r>
              <a:rPr lang="en-US" altLang="zh-CN" sz="2400" dirty="0"/>
              <a:t>slot</a:t>
            </a:r>
            <a:r>
              <a:rPr lang="zh-CN" altLang="en-US" sz="2400" dirty="0"/>
              <a:t>）。</a:t>
            </a:r>
            <a:endParaRPr lang="en-US" altLang="zh-CN" sz="2400" dirty="0"/>
          </a:p>
          <a:p>
            <a:pPr marL="0" indent="0">
              <a:buNone/>
            </a:pPr>
            <a:endParaRPr lang="en-US" altLang="zh-CN" sz="2400" dirty="0"/>
          </a:p>
          <a:p>
            <a:pPr marL="0" indent="0">
              <a:buNone/>
            </a:pPr>
            <a:r>
              <a:rPr lang="en-US" altLang="zh-CN" sz="2400" dirty="0"/>
              <a:t>        DBMS</a:t>
            </a:r>
            <a:r>
              <a:rPr lang="zh-CN" altLang="en-US" sz="2400" dirty="0"/>
              <a:t>必须保持目录页与所有页的当前信息同步。</a:t>
            </a:r>
            <a:endParaRPr lang="zh-CN" altLang="en-US"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45886" y="1690688"/>
            <a:ext cx="4291117" cy="51784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91938"/>
          </a:xfrm>
        </p:spPr>
        <p:txBody>
          <a:bodyPr/>
          <a:lstStyle/>
          <a:p>
            <a:r>
              <a:rPr lang="en-US" altLang="zh-CN" dirty="0"/>
              <a:t>1.2.2 </a:t>
            </a:r>
            <a:r>
              <a:rPr lang="zh-CN" altLang="en-US" dirty="0"/>
              <a:t>页设计（</a:t>
            </a:r>
            <a:r>
              <a:rPr lang="en-US" altLang="zh-CN" dirty="0"/>
              <a:t>Page Layout</a:t>
            </a:r>
            <a:r>
              <a:rPr lang="zh-CN" altLang="en-US" dirty="0"/>
              <a:t>）</a:t>
            </a:r>
            <a:endParaRPr lang="zh-CN" altLang="en-US" dirty="0"/>
          </a:p>
        </p:txBody>
      </p:sp>
      <p:sp>
        <p:nvSpPr>
          <p:cNvPr id="3" name="内容占位符 2"/>
          <p:cNvSpPr>
            <a:spLocks noGrp="1"/>
          </p:cNvSpPr>
          <p:nvPr>
            <p:ph idx="1"/>
          </p:nvPr>
        </p:nvSpPr>
        <p:spPr/>
        <p:txBody>
          <a:bodyPr/>
          <a:lstStyle/>
          <a:p>
            <a:pPr marL="0" indent="0">
              <a:lnSpc>
                <a:spcPct val="150000"/>
              </a:lnSpc>
              <a:buNone/>
            </a:pPr>
            <a:r>
              <a:rPr lang="zh-CN" altLang="en-US" sz="2400" dirty="0"/>
              <a:t>       数据库的页具备固定大小（如</a:t>
            </a:r>
            <a:r>
              <a:rPr lang="en-US" altLang="zh-CN" sz="2400" dirty="0"/>
              <a:t>4K</a:t>
            </a:r>
            <a:r>
              <a:rPr lang="zh-CN" altLang="en-US" sz="2400" dirty="0"/>
              <a:t>），页可以容纳：</a:t>
            </a:r>
            <a:endParaRPr lang="en-US" altLang="zh-CN" sz="2400" dirty="0"/>
          </a:p>
          <a:p>
            <a:pPr marL="0" indent="0">
              <a:lnSpc>
                <a:spcPct val="150000"/>
              </a:lnSpc>
              <a:buNone/>
            </a:pPr>
            <a:r>
              <a:rPr lang="en-US" altLang="zh-CN" sz="2400" dirty="0"/>
              <a:t>                </a:t>
            </a:r>
            <a:r>
              <a:rPr lang="zh-CN" altLang="en-US" sz="2400" dirty="0"/>
              <a:t>元组、元数据、索引、日志记录等。</a:t>
            </a:r>
            <a:endParaRPr lang="en-US" altLang="zh-CN" sz="2400" dirty="0"/>
          </a:p>
          <a:p>
            <a:pPr marL="0" indent="0">
              <a:lnSpc>
                <a:spcPct val="150000"/>
              </a:lnSpc>
              <a:buNone/>
            </a:pPr>
            <a:r>
              <a:rPr lang="zh-CN" altLang="en-US" sz="2400" dirty="0"/>
              <a:t>       数据一般不混合存放，即一个页只存放一类信息（比如元组）</a:t>
            </a:r>
            <a:endParaRPr lang="en-US" altLang="zh-CN" sz="2400" dirty="0"/>
          </a:p>
          <a:p>
            <a:pPr marL="0" indent="0">
              <a:lnSpc>
                <a:spcPct val="150000"/>
              </a:lnSpc>
              <a:buNone/>
            </a:pPr>
            <a:endParaRPr lang="en-US" altLang="zh-CN" sz="2400" dirty="0"/>
          </a:p>
          <a:p>
            <a:pPr marL="0" indent="0">
              <a:lnSpc>
                <a:spcPct val="150000"/>
              </a:lnSpc>
              <a:buNone/>
            </a:pPr>
            <a:r>
              <a:rPr lang="zh-CN" altLang="en-US" sz="2400" dirty="0"/>
              <a:t>       一些</a:t>
            </a:r>
            <a:r>
              <a:rPr lang="en-US" altLang="zh-CN" sz="2400" dirty="0"/>
              <a:t>DBMS</a:t>
            </a:r>
            <a:r>
              <a:rPr lang="zh-CN" altLang="en-US" sz="2400" dirty="0"/>
              <a:t>要求页面是“自包含”的（例如</a:t>
            </a:r>
            <a:r>
              <a:rPr lang="en-US" altLang="zh-CN" sz="2400" dirty="0"/>
              <a:t>Oracle</a:t>
            </a:r>
            <a:r>
              <a:rPr lang="zh-CN" altLang="en-US" sz="2400" dirty="0"/>
              <a:t>），即读取该页面所需的</a:t>
            </a:r>
            <a:r>
              <a:rPr lang="zh-CN" altLang="en-US" sz="2400" dirty="0" smtClean="0"/>
              <a:t>全部描述信息</a:t>
            </a:r>
            <a:r>
              <a:rPr lang="zh-CN" altLang="en-US" sz="2400" dirty="0"/>
              <a:t>都在页面内部保存着。</a:t>
            </a:r>
            <a:endParaRPr lang="en-US" altLang="zh-CN"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页面</a:t>
            </a:r>
            <a:r>
              <a:rPr lang="en-US" altLang="zh-CN" dirty="0"/>
              <a:t>ID</a:t>
            </a:r>
            <a:endParaRPr lang="zh-CN" altLang="en-US" dirty="0"/>
          </a:p>
        </p:txBody>
      </p:sp>
      <p:sp>
        <p:nvSpPr>
          <p:cNvPr id="3" name="内容占位符 2"/>
          <p:cNvSpPr>
            <a:spLocks noGrp="1"/>
          </p:cNvSpPr>
          <p:nvPr>
            <p:ph idx="1"/>
          </p:nvPr>
        </p:nvSpPr>
        <p:spPr/>
        <p:txBody>
          <a:bodyPr/>
          <a:lstStyle/>
          <a:p>
            <a:pPr marL="0" indent="0">
              <a:lnSpc>
                <a:spcPct val="150000"/>
              </a:lnSpc>
              <a:buNone/>
            </a:pPr>
            <a:r>
              <a:rPr lang="zh-CN" altLang="en-US" sz="2400" dirty="0">
                <a:highlight>
                  <a:srgbClr val="FFFF00"/>
                </a:highlight>
              </a:rPr>
              <a:t>每个页具备一个唯一</a:t>
            </a:r>
            <a:r>
              <a:rPr lang="en-US" altLang="zh-CN" sz="2400" dirty="0">
                <a:highlight>
                  <a:srgbClr val="FFFF00"/>
                </a:highlight>
              </a:rPr>
              <a:t>ID</a:t>
            </a:r>
            <a:r>
              <a:rPr lang="zh-CN" altLang="en-US" sz="2400" dirty="0"/>
              <a:t>：</a:t>
            </a:r>
            <a:endParaRPr lang="en-US" altLang="zh-CN" sz="2400" dirty="0"/>
          </a:p>
          <a:p>
            <a:pPr>
              <a:lnSpc>
                <a:spcPct val="150000"/>
              </a:lnSpc>
              <a:buFont typeface="Wingdings" panose="05000000000000000000" pitchFamily="2" charset="2"/>
              <a:buChar char="Ø"/>
            </a:pPr>
            <a:r>
              <a:rPr lang="zh-CN" altLang="en-US" sz="2400" dirty="0"/>
              <a:t>当数据库只有</a:t>
            </a:r>
            <a:r>
              <a:rPr lang="zh-CN" altLang="en-US" sz="2400" dirty="0">
                <a:highlight>
                  <a:srgbClr val="FFFF00"/>
                </a:highlight>
              </a:rPr>
              <a:t>单文件</a:t>
            </a:r>
            <a:r>
              <a:rPr lang="zh-CN" altLang="en-US" sz="2400" dirty="0"/>
              <a:t>时，页面</a:t>
            </a:r>
            <a:r>
              <a:rPr lang="en-US" altLang="zh-CN" sz="2400" dirty="0"/>
              <a:t>ID</a:t>
            </a:r>
            <a:r>
              <a:rPr lang="zh-CN" altLang="en-US" sz="2400" dirty="0"/>
              <a:t>可以就是文件中的</a:t>
            </a:r>
            <a:r>
              <a:rPr lang="zh-CN" altLang="en-US" sz="2400" dirty="0">
                <a:highlight>
                  <a:srgbClr val="FFFF00"/>
                </a:highlight>
              </a:rPr>
              <a:t>偏移地址</a:t>
            </a:r>
            <a:r>
              <a:rPr lang="zh-CN" altLang="en-US" sz="2400" dirty="0"/>
              <a:t>。</a:t>
            </a:r>
            <a:endParaRPr lang="en-US" altLang="zh-CN" sz="2400" dirty="0"/>
          </a:p>
          <a:p>
            <a:pPr>
              <a:lnSpc>
                <a:spcPct val="150000"/>
              </a:lnSpc>
              <a:buFont typeface="Wingdings" panose="05000000000000000000" pitchFamily="2" charset="2"/>
              <a:buChar char="Ø"/>
            </a:pPr>
            <a:r>
              <a:rPr lang="zh-CN" altLang="en-US" sz="2400" dirty="0"/>
              <a:t>当有</a:t>
            </a:r>
            <a:r>
              <a:rPr lang="zh-CN" altLang="en-US" sz="2400" dirty="0">
                <a:highlight>
                  <a:srgbClr val="FFFF00"/>
                </a:highlight>
              </a:rPr>
              <a:t>多个文件</a:t>
            </a:r>
            <a:r>
              <a:rPr lang="zh-CN" altLang="en-US" sz="2400" dirty="0"/>
              <a:t>时，大部分</a:t>
            </a:r>
            <a:r>
              <a:rPr lang="en-US" altLang="zh-CN" sz="2400" dirty="0"/>
              <a:t>DMBS</a:t>
            </a:r>
            <a:r>
              <a:rPr lang="zh-CN" altLang="en-US" sz="2400" dirty="0"/>
              <a:t>会有个</a:t>
            </a:r>
            <a:r>
              <a:rPr lang="zh-CN" altLang="en-US" sz="2400" dirty="0">
                <a:highlight>
                  <a:srgbClr val="FFFF00"/>
                </a:highlight>
              </a:rPr>
              <a:t>间接层</a:t>
            </a:r>
            <a:r>
              <a:rPr lang="zh-CN" altLang="en-US" sz="2400" dirty="0"/>
              <a:t>来映射页面</a:t>
            </a:r>
            <a:r>
              <a:rPr lang="en-US" altLang="zh-CN" sz="2400" dirty="0"/>
              <a:t>ID</a:t>
            </a:r>
            <a:r>
              <a:rPr lang="zh-CN" altLang="en-US" sz="2400" dirty="0"/>
              <a:t>到文件的</a:t>
            </a:r>
            <a:r>
              <a:rPr lang="zh-CN" altLang="en-US" sz="2400" dirty="0">
                <a:solidFill>
                  <a:srgbClr val="FF0000"/>
                </a:solidFill>
              </a:rPr>
              <a:t>路径和偏移地址</a:t>
            </a:r>
            <a:r>
              <a:rPr lang="zh-CN" altLang="en-US" sz="2400" dirty="0"/>
              <a:t>，系统上层访问</a:t>
            </a:r>
            <a:r>
              <a:rPr lang="zh-CN" altLang="en-US" sz="2400" dirty="0" smtClean="0"/>
              <a:t>页面时</a:t>
            </a:r>
            <a:r>
              <a:rPr lang="zh-CN" altLang="en-US" sz="2400" dirty="0"/>
              <a:t>，存储管理器将其转换为文件路径和偏移地址。</a:t>
            </a:r>
            <a:endParaRPr lang="en-US" altLang="zh-CN" sz="2400" dirty="0"/>
          </a:p>
          <a:p>
            <a:pPr marL="0" indent="0">
              <a:lnSpc>
                <a:spcPct val="150000"/>
              </a:lnSpc>
              <a:buNone/>
            </a:pPr>
            <a:r>
              <a:rPr lang="zh-CN" altLang="en-US" sz="2400" dirty="0"/>
              <a:t>    间接层的优点包括：可支持磁盘的</a:t>
            </a:r>
            <a:r>
              <a:rPr lang="zh-CN" altLang="en-US" sz="2400" dirty="0" smtClean="0"/>
              <a:t>压缩；同时文件</a:t>
            </a:r>
            <a:r>
              <a:rPr lang="zh-CN" altLang="en-US" sz="2400" dirty="0"/>
              <a:t>被复制到另一个磁盘也不会改变</a:t>
            </a:r>
            <a:r>
              <a:rPr lang="en-US" altLang="zh-CN" sz="2400" dirty="0"/>
              <a:t>page ID</a:t>
            </a:r>
            <a:r>
              <a:rPr lang="zh-CN" altLang="en-US" sz="2400" dirty="0"/>
              <a:t>。</a:t>
            </a:r>
            <a:endParaRPr lang="en-US" altLang="zh-CN" sz="2400" dirty="0"/>
          </a:p>
        </p:txBody>
      </p:sp>
      <p:sp>
        <p:nvSpPr>
          <p:cNvPr id="2" name="灯片编号占位符 1"/>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810051"/>
          </a:xfrm>
        </p:spPr>
        <p:txBody>
          <a:bodyPr>
            <a:normAutofit/>
          </a:bodyPr>
          <a:lstStyle/>
          <a:p>
            <a:r>
              <a:rPr lang="zh-CN" altLang="en-US" dirty="0"/>
              <a:t>页的大小（</a:t>
            </a:r>
            <a:r>
              <a:rPr lang="en-US" altLang="zh-CN" dirty="0"/>
              <a:t>Size of Page</a:t>
            </a:r>
            <a:r>
              <a:rPr lang="zh-CN" altLang="en-US" dirty="0"/>
              <a:t>）</a:t>
            </a:r>
            <a:endParaRPr lang="zh-CN" altLang="en-US" dirty="0"/>
          </a:p>
        </p:txBody>
      </p:sp>
      <p:sp>
        <p:nvSpPr>
          <p:cNvPr id="5" name="内容占位符 4"/>
          <p:cNvSpPr>
            <a:spLocks noGrp="1"/>
          </p:cNvSpPr>
          <p:nvPr>
            <p:ph idx="1"/>
          </p:nvPr>
        </p:nvSpPr>
        <p:spPr>
          <a:xfrm>
            <a:off x="838200" y="1825625"/>
            <a:ext cx="3529084" cy="4351338"/>
          </a:xfrm>
        </p:spPr>
        <p:txBody>
          <a:bodyPr/>
          <a:lstStyle/>
          <a:p>
            <a:pPr marL="0" indent="0">
              <a:buNone/>
            </a:pPr>
            <a:r>
              <a:rPr lang="zh-CN" altLang="en-US" sz="2400" dirty="0"/>
              <a:t>硬件页面（</a:t>
            </a:r>
            <a:r>
              <a:rPr lang="en-US" altLang="zh-CN" sz="2400" dirty="0"/>
              <a:t>4KB</a:t>
            </a:r>
            <a:r>
              <a:rPr lang="zh-CN" altLang="en-US" sz="2400" dirty="0"/>
              <a:t>）</a:t>
            </a:r>
            <a:endParaRPr lang="en-US" altLang="zh-CN" sz="2400" dirty="0"/>
          </a:p>
          <a:p>
            <a:pPr marL="0" indent="0">
              <a:buNone/>
            </a:pPr>
            <a:endParaRPr lang="en-US" altLang="zh-CN" sz="2400" dirty="0"/>
          </a:p>
          <a:p>
            <a:pPr marL="0" indent="0">
              <a:buNone/>
            </a:pPr>
            <a:r>
              <a:rPr lang="zh-CN" altLang="en-US" sz="2400" dirty="0"/>
              <a:t>操作系统页面（</a:t>
            </a:r>
            <a:r>
              <a:rPr lang="en-US" altLang="zh-CN" sz="2400" dirty="0"/>
              <a:t>4KB</a:t>
            </a:r>
            <a:r>
              <a:rPr lang="zh-CN" altLang="en-US" sz="2400" dirty="0"/>
              <a:t>）</a:t>
            </a:r>
            <a:endParaRPr lang="en-US" altLang="zh-CN" sz="2400" dirty="0"/>
          </a:p>
          <a:p>
            <a:pPr marL="0" indent="0">
              <a:buNone/>
            </a:pPr>
            <a:endParaRPr lang="en-US" altLang="zh-CN" sz="2400" dirty="0"/>
          </a:p>
          <a:p>
            <a:pPr marL="0" indent="0">
              <a:buNone/>
            </a:pPr>
            <a:r>
              <a:rPr lang="zh-CN" altLang="en-US" sz="2400" dirty="0"/>
              <a:t>数据库页面（</a:t>
            </a:r>
            <a:r>
              <a:rPr lang="en-US" altLang="zh-CN" sz="2400" dirty="0"/>
              <a:t>512B-16KB</a:t>
            </a:r>
            <a:r>
              <a:rPr lang="zh-CN" altLang="en-US" sz="2400" dirty="0"/>
              <a:t>）</a:t>
            </a:r>
            <a:endParaRPr lang="en-US" altLang="zh-CN" sz="2400" dirty="0"/>
          </a:p>
          <a:p>
            <a:pPr marL="0" indent="0">
              <a:buNone/>
            </a:pPr>
            <a:endParaRPr lang="en-US" altLang="zh-CN" sz="2400" dirty="0"/>
          </a:p>
          <a:p>
            <a:pPr marL="0" indent="0">
              <a:buNone/>
            </a:pPr>
            <a:r>
              <a:rPr lang="zh-CN" altLang="en-US" sz="2400" dirty="0"/>
              <a:t>        硬件页面是存储设备中能保证故障安全写操作（</a:t>
            </a:r>
            <a:r>
              <a:rPr lang="en-US" altLang="zh-CN" sz="2400" dirty="0"/>
              <a:t>failsafe write</a:t>
            </a:r>
            <a:r>
              <a:rPr lang="zh-CN" altLang="en-US" sz="2400" dirty="0"/>
              <a:t>）的最大数据块单位。</a:t>
            </a:r>
            <a:endParaRPr lang="zh-CN" altLang="en-US" sz="2400" dirty="0"/>
          </a:p>
        </p:txBody>
      </p:sp>
      <p:sp>
        <p:nvSpPr>
          <p:cNvPr id="3" name="灯片编号占位符 2"/>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92581" y="1690688"/>
            <a:ext cx="5707663" cy="50513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页头（</a:t>
            </a:r>
            <a:r>
              <a:rPr lang="en-US" altLang="zh-CN" dirty="0"/>
              <a:t>Page Header</a:t>
            </a:r>
            <a:r>
              <a:rPr lang="zh-CN" altLang="en-US" dirty="0"/>
              <a:t>）</a:t>
            </a:r>
            <a:endParaRPr lang="zh-CN" altLang="en-US" dirty="0"/>
          </a:p>
        </p:txBody>
      </p:sp>
      <p:sp>
        <p:nvSpPr>
          <p:cNvPr id="3" name="内容占位符 2"/>
          <p:cNvSpPr>
            <a:spLocks noGrp="1"/>
          </p:cNvSpPr>
          <p:nvPr>
            <p:ph idx="1"/>
          </p:nvPr>
        </p:nvSpPr>
        <p:spPr>
          <a:xfrm>
            <a:off x="838200" y="1825625"/>
            <a:ext cx="5564735" cy="4351338"/>
          </a:xfrm>
        </p:spPr>
        <p:txBody>
          <a:bodyPr>
            <a:normAutofit fontScale="92500"/>
          </a:bodyPr>
          <a:lstStyle/>
          <a:p>
            <a:pPr marL="0" indent="0">
              <a:buNone/>
            </a:pPr>
            <a:r>
              <a:rPr lang="zh-CN" altLang="en-US" dirty="0"/>
              <a:t>每个页面都有页头（</a:t>
            </a:r>
            <a:r>
              <a:rPr lang="en-US" altLang="zh-CN" dirty="0"/>
              <a:t>page header</a:t>
            </a:r>
            <a:r>
              <a:rPr lang="zh-CN" altLang="en-US" dirty="0"/>
              <a:t>），包含有关页内容的元数据信息：</a:t>
            </a:r>
            <a:endParaRPr lang="en-US" altLang="zh-CN" dirty="0"/>
          </a:p>
          <a:p>
            <a:pPr marL="355600" lvl="1" indent="-355600">
              <a:buFont typeface="Wingdings" panose="05000000000000000000" pitchFamily="2" charset="2"/>
              <a:buChar char="Ø"/>
            </a:pPr>
            <a:r>
              <a:rPr lang="zh-CN" altLang="en-US" dirty="0"/>
              <a:t>页大小</a:t>
            </a:r>
            <a:endParaRPr lang="en-US" altLang="zh-CN" dirty="0"/>
          </a:p>
          <a:p>
            <a:pPr marL="355600" lvl="1" indent="-355600">
              <a:buFont typeface="Wingdings" panose="05000000000000000000" pitchFamily="2" charset="2"/>
              <a:buChar char="Ø"/>
            </a:pPr>
            <a:r>
              <a:rPr lang="zh-CN" altLang="en-US" dirty="0"/>
              <a:t>校验和</a:t>
            </a:r>
            <a:endParaRPr lang="en-US" altLang="zh-CN" dirty="0"/>
          </a:p>
          <a:p>
            <a:pPr marL="355600" lvl="1" indent="-355600">
              <a:buFont typeface="Wingdings" panose="05000000000000000000" pitchFamily="2" charset="2"/>
              <a:buChar char="Ø"/>
            </a:pPr>
            <a:r>
              <a:rPr lang="en-US" altLang="zh-CN" dirty="0"/>
              <a:t>DBMS</a:t>
            </a:r>
            <a:r>
              <a:rPr lang="zh-CN" altLang="en-US" dirty="0"/>
              <a:t>版本</a:t>
            </a:r>
            <a:endParaRPr lang="en-US" altLang="zh-CN" dirty="0"/>
          </a:p>
          <a:p>
            <a:pPr marL="355600" lvl="1" indent="-355600">
              <a:buFont typeface="Wingdings" panose="05000000000000000000" pitchFamily="2" charset="2"/>
              <a:buChar char="Ø"/>
            </a:pPr>
            <a:r>
              <a:rPr lang="zh-CN" altLang="en-US" dirty="0"/>
              <a:t>事务可见性</a:t>
            </a:r>
            <a:endParaRPr lang="en-US" altLang="zh-CN" dirty="0"/>
          </a:p>
          <a:p>
            <a:pPr marL="355600" lvl="1" indent="-355600">
              <a:buFont typeface="Wingdings" panose="05000000000000000000" pitchFamily="2" charset="2"/>
              <a:buChar char="Ø"/>
            </a:pPr>
            <a:r>
              <a:rPr lang="zh-CN" altLang="en-US" dirty="0"/>
              <a:t>压缩信息</a:t>
            </a:r>
            <a:endParaRPr lang="en-US" altLang="zh-CN" dirty="0"/>
          </a:p>
          <a:p>
            <a:pPr marL="0" indent="0">
              <a:buNone/>
            </a:pPr>
            <a:endParaRPr lang="en-US" altLang="zh-CN" dirty="0"/>
          </a:p>
          <a:p>
            <a:pPr marL="0" indent="0">
              <a:buNone/>
            </a:pPr>
            <a:r>
              <a:rPr lang="zh-CN" altLang="en-US" dirty="0"/>
              <a:t>页面内“数据”的组织方式：</a:t>
            </a:r>
            <a:endParaRPr lang="en-US" altLang="zh-CN" dirty="0"/>
          </a:p>
          <a:p>
            <a:pPr marL="355600" lvl="1" indent="-355600">
              <a:buFont typeface="Wingdings" panose="05000000000000000000" pitchFamily="2" charset="2"/>
              <a:buChar char="Ø"/>
            </a:pPr>
            <a:r>
              <a:rPr lang="zh-CN" altLang="en-US" dirty="0"/>
              <a:t>面向元组型</a:t>
            </a:r>
            <a:endParaRPr lang="en-US" altLang="zh-CN" dirty="0"/>
          </a:p>
          <a:p>
            <a:pPr marL="355600" lvl="1" indent="-355600">
              <a:buFont typeface="Wingdings" panose="05000000000000000000" pitchFamily="2" charset="2"/>
              <a:buChar char="Ø"/>
            </a:pPr>
            <a:r>
              <a:rPr lang="zh-CN" altLang="en-US" dirty="0"/>
              <a:t>日志结构型</a:t>
            </a:r>
            <a:endParaRPr lang="en-US" altLang="zh-CN" dirty="0"/>
          </a:p>
          <a:p>
            <a:pPr marL="0" indent="0">
              <a:buNone/>
            </a:pPr>
            <a:endParaRPr lang="en-US" altLang="zh-CN"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2935" y="1825625"/>
            <a:ext cx="5328623" cy="49131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面向元组型的页设计</a:t>
            </a:r>
            <a:endParaRPr lang="zh-CN" altLang="en-US" dirty="0"/>
          </a:p>
        </p:txBody>
      </p:sp>
      <p:sp>
        <p:nvSpPr>
          <p:cNvPr id="3" name="内容占位符 2"/>
          <p:cNvSpPr>
            <a:spLocks noGrp="1"/>
          </p:cNvSpPr>
          <p:nvPr>
            <p:ph idx="1"/>
          </p:nvPr>
        </p:nvSpPr>
        <p:spPr>
          <a:xfrm>
            <a:off x="838200" y="1825625"/>
            <a:ext cx="5076217" cy="4738806"/>
          </a:xfrm>
        </p:spPr>
        <p:txBody>
          <a:bodyPr/>
          <a:lstStyle/>
          <a:p>
            <a:pPr marL="0" indent="0">
              <a:buNone/>
            </a:pPr>
            <a:r>
              <a:rPr lang="zh-CN" altLang="en-US" sz="2400" b="1" dirty="0">
                <a:latin typeface="微软雅黑" panose="020B0503020204020204" pitchFamily="34" charset="-122"/>
                <a:ea typeface="微软雅黑" panose="020B0503020204020204" pitchFamily="34" charset="-122"/>
              </a:rPr>
              <a:t>基本思想：</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en-US" altLang="zh-CN" sz="2400" dirty="0"/>
              <a:t>header</a:t>
            </a:r>
            <a:r>
              <a:rPr lang="zh-CN" altLang="en-US" sz="2400" dirty="0"/>
              <a:t>记录页内的元组数，类似数组的方式进行存储；</a:t>
            </a:r>
            <a:endParaRPr lang="en-US" altLang="zh-CN" sz="2400" dirty="0"/>
          </a:p>
          <a:p>
            <a:pPr>
              <a:buFont typeface="Wingdings" panose="05000000000000000000" pitchFamily="2" charset="2"/>
              <a:buChar char="Ø"/>
            </a:pPr>
            <a:r>
              <a:rPr lang="zh-CN" altLang="en-US" sz="2400" dirty="0"/>
              <a:t>每次添加的元组放在已有元组的后面。</a:t>
            </a:r>
            <a:endParaRPr lang="en-US" altLang="zh-CN" sz="2400" dirty="0"/>
          </a:p>
          <a:p>
            <a:pPr marL="0" indent="0">
              <a:buNone/>
            </a:pPr>
            <a:r>
              <a:rPr lang="zh-CN" altLang="en-US" sz="2400" b="1" dirty="0">
                <a:latin typeface="微软雅黑" panose="020B0503020204020204" pitchFamily="34" charset="-122"/>
                <a:ea typeface="微软雅黑" panose="020B0503020204020204" pitchFamily="34" charset="-122"/>
              </a:rPr>
              <a:t>存在的问题：</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t>删除元组时会产生碎片</a:t>
            </a:r>
            <a:endParaRPr lang="en-US" altLang="zh-CN" sz="2400" dirty="0"/>
          </a:p>
          <a:p>
            <a:pPr>
              <a:buFont typeface="Wingdings" panose="05000000000000000000" pitchFamily="2" charset="2"/>
              <a:buChar char="Ø"/>
            </a:pPr>
            <a:r>
              <a:rPr lang="zh-CN" altLang="en-US" sz="2400" dirty="0"/>
              <a:t>变长的元组可能产生其他更多问题，比如元组的查询开销。</a:t>
            </a:r>
            <a:endParaRPr lang="en-US" altLang="zh-CN" sz="2400" dirty="0"/>
          </a:p>
          <a:p>
            <a:pPr marL="0" indent="0">
              <a:buNone/>
            </a:pPr>
            <a:r>
              <a:rPr lang="zh-CN" altLang="en-US" sz="2400" dirty="0"/>
              <a:t>    一般用的较少，更常见的是</a:t>
            </a:r>
            <a:r>
              <a:rPr lang="en-US" altLang="zh-CN" sz="2400" dirty="0"/>
              <a:t>slotted pages</a:t>
            </a:r>
            <a:r>
              <a:rPr lang="zh-CN" altLang="en-US" sz="2400" dirty="0"/>
              <a:t>（槽页）方式</a:t>
            </a:r>
            <a:endParaRPr lang="en-US" altLang="zh-CN" sz="2400"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5999" y="1825625"/>
            <a:ext cx="5071353" cy="473880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905586"/>
          </a:xfrm>
        </p:spPr>
        <p:txBody>
          <a:bodyPr/>
          <a:lstStyle/>
          <a:p>
            <a:r>
              <a:rPr lang="zh-CN" altLang="en-US" dirty="0"/>
              <a:t>槽页（</a:t>
            </a:r>
            <a:r>
              <a:rPr lang="en-US" altLang="zh-CN" dirty="0"/>
              <a:t>Slotted Pages</a:t>
            </a:r>
            <a:r>
              <a:rPr lang="zh-CN" altLang="en-US" dirty="0"/>
              <a:t>）</a:t>
            </a:r>
            <a:endParaRPr lang="zh-CN" altLang="en-US" dirty="0"/>
          </a:p>
        </p:txBody>
      </p:sp>
      <p:sp>
        <p:nvSpPr>
          <p:cNvPr id="3" name="内容占位符 2"/>
          <p:cNvSpPr>
            <a:spLocks noGrp="1"/>
          </p:cNvSpPr>
          <p:nvPr>
            <p:ph idx="1"/>
          </p:nvPr>
        </p:nvSpPr>
        <p:spPr>
          <a:xfrm>
            <a:off x="838200" y="1825625"/>
            <a:ext cx="5971162" cy="4789184"/>
          </a:xfrm>
        </p:spPr>
        <p:txBody>
          <a:bodyPr>
            <a:normAutofit lnSpcReduction="10000"/>
          </a:bodyPr>
          <a:lstStyle/>
          <a:p>
            <a:pPr marL="0" indent="0">
              <a:buNone/>
            </a:pPr>
            <a:r>
              <a:rPr lang="zh-CN" altLang="en-US" sz="2400" dirty="0"/>
              <a:t>思路来自</a:t>
            </a:r>
            <a:r>
              <a:rPr lang="en-US" altLang="zh-CN" sz="2400" dirty="0"/>
              <a:t>slot</a:t>
            </a:r>
            <a:r>
              <a:rPr lang="zh-CN" altLang="en-US" sz="2400" dirty="0"/>
              <a:t>数组</a:t>
            </a:r>
            <a:endParaRPr lang="en-US" altLang="zh-CN" sz="2400" dirty="0"/>
          </a:p>
          <a:p>
            <a:pPr marL="0" indent="0">
              <a:buNone/>
            </a:pPr>
            <a:r>
              <a:rPr lang="en-US" altLang="zh-CN" sz="2400" dirty="0"/>
              <a:t>     Slot</a:t>
            </a:r>
            <a:r>
              <a:rPr lang="zh-CN" altLang="en-US" sz="2400" dirty="0"/>
              <a:t>数组将“槽位”映射到特定元组开始位置的偏移量</a:t>
            </a:r>
            <a:endParaRPr lang="en-US" altLang="zh-CN" sz="2400" dirty="0"/>
          </a:p>
          <a:p>
            <a:pPr marL="0" indent="0">
              <a:buNone/>
            </a:pPr>
            <a:r>
              <a:rPr lang="en-US" altLang="zh-CN" sz="2400" dirty="0"/>
              <a:t>Header</a:t>
            </a:r>
            <a:r>
              <a:rPr lang="zh-CN" altLang="en-US" sz="2400" dirty="0"/>
              <a:t>记录：</a:t>
            </a:r>
            <a:endParaRPr lang="en-US" altLang="zh-CN" sz="2400" dirty="0"/>
          </a:p>
          <a:p>
            <a:pPr>
              <a:buFont typeface="Wingdings" panose="05000000000000000000" pitchFamily="2" charset="2"/>
              <a:buChar char="Ø"/>
            </a:pPr>
            <a:r>
              <a:rPr lang="zh-CN" altLang="en-US" sz="2400" dirty="0"/>
              <a:t>已占用的槽位；</a:t>
            </a:r>
            <a:endParaRPr lang="en-US" altLang="zh-CN" sz="2400" dirty="0"/>
          </a:p>
          <a:p>
            <a:pPr>
              <a:buFont typeface="Wingdings" panose="05000000000000000000" pitchFamily="2" charset="2"/>
              <a:buChar char="Ø"/>
            </a:pPr>
            <a:r>
              <a:rPr lang="zh-CN" altLang="en-US" sz="2400" dirty="0"/>
              <a:t>以及上一次使用槽位的开始位置。</a:t>
            </a:r>
            <a:endParaRPr lang="en-US" altLang="zh-CN" sz="2400" dirty="0"/>
          </a:p>
          <a:p>
            <a:pPr marL="0" indent="0">
              <a:buNone/>
            </a:pPr>
            <a:r>
              <a:rPr lang="zh-CN" altLang="en-US" sz="2400" dirty="0"/>
              <a:t>元组：在页内倒序存放。</a:t>
            </a:r>
            <a:endParaRPr lang="en-US" altLang="zh-CN" sz="2400" dirty="0"/>
          </a:p>
          <a:p>
            <a:pPr marL="0" indent="0">
              <a:buNone/>
            </a:pPr>
            <a:endParaRPr lang="en-US" altLang="zh-CN" sz="2400" dirty="0"/>
          </a:p>
          <a:p>
            <a:pPr marL="0" indent="0">
              <a:buNone/>
            </a:pPr>
            <a:r>
              <a:rPr lang="zh-CN" altLang="en-US" sz="2400" dirty="0"/>
              <a:t>元组在内部的唯一标识符：可以使用</a:t>
            </a:r>
            <a:r>
              <a:rPr lang="en-US" altLang="zh-CN" sz="2400" dirty="0"/>
              <a:t>page id</a:t>
            </a:r>
            <a:r>
              <a:rPr lang="zh-CN" altLang="en-US" sz="2400" dirty="0"/>
              <a:t>和</a:t>
            </a:r>
            <a:r>
              <a:rPr lang="en-US" altLang="zh-CN" sz="2400" dirty="0"/>
              <a:t>slot id</a:t>
            </a:r>
            <a:r>
              <a:rPr lang="zh-CN" altLang="en-US" sz="2400" dirty="0"/>
              <a:t>（或偏移量），也可包含文件位置信息。</a:t>
            </a:r>
            <a:endParaRPr lang="en-US" altLang="zh-CN" sz="2400" dirty="0"/>
          </a:p>
          <a:p>
            <a:pPr marL="0" indent="0">
              <a:buNone/>
            </a:pPr>
            <a:r>
              <a:rPr lang="zh-CN" altLang="en-US" sz="2400" dirty="0"/>
              <a:t>     </a:t>
            </a:r>
            <a:r>
              <a:rPr lang="zh-CN" altLang="en-US" sz="2400" b="1" dirty="0"/>
              <a:t>定长、变长元组轻松应对</a:t>
            </a:r>
            <a:endParaRPr lang="en-US" altLang="zh-CN" sz="2400" b="1"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59647" y="1825625"/>
            <a:ext cx="4294154" cy="4999482"/>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523" y="1825625"/>
            <a:ext cx="4252277" cy="499948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522" y="1825625"/>
            <a:ext cx="4410502" cy="499948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521" y="1825625"/>
            <a:ext cx="4410503" cy="5032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1.2.3 </a:t>
            </a:r>
            <a:r>
              <a:rPr lang="zh-CN" altLang="en-US" dirty="0"/>
              <a:t>元组设计（</a:t>
            </a:r>
            <a:r>
              <a:rPr lang="en-US" altLang="zh-CN" dirty="0"/>
              <a:t>Tuple Layout</a:t>
            </a:r>
            <a:r>
              <a:rPr lang="zh-CN" altLang="en-US" dirty="0"/>
              <a:t>）</a:t>
            </a:r>
            <a:endParaRPr lang="zh-CN" altLang="en-US" dirty="0"/>
          </a:p>
        </p:txBody>
      </p:sp>
      <p:sp>
        <p:nvSpPr>
          <p:cNvPr id="3" name="内容占位符 2"/>
          <p:cNvSpPr>
            <a:spLocks noGrp="1"/>
          </p:cNvSpPr>
          <p:nvPr>
            <p:ph idx="1"/>
          </p:nvPr>
        </p:nvSpPr>
        <p:spPr>
          <a:xfrm>
            <a:off x="838200" y="1825625"/>
            <a:ext cx="6048983" cy="4351338"/>
          </a:xfrm>
        </p:spPr>
        <p:txBody>
          <a:bodyPr/>
          <a:lstStyle/>
          <a:p>
            <a:pPr marL="0" indent="0">
              <a:buNone/>
            </a:pPr>
            <a:r>
              <a:rPr lang="zh-CN" altLang="en-US" sz="2400" dirty="0"/>
              <a:t>一个元组在页中本质上是一个“字节序列”。</a:t>
            </a:r>
            <a:endParaRPr lang="en-US" altLang="zh-CN" sz="2400" dirty="0"/>
          </a:p>
          <a:p>
            <a:pPr marL="0" indent="0">
              <a:buNone/>
            </a:pPr>
            <a:r>
              <a:rPr lang="en-US" altLang="zh-CN" sz="2400" dirty="0"/>
              <a:t>DBMS</a:t>
            </a:r>
            <a:r>
              <a:rPr lang="zh-CN" altLang="en-US" sz="2400" dirty="0"/>
              <a:t>负责将这些字节解释为各个属性的类型和值。</a:t>
            </a:r>
            <a:endParaRPr lang="en-US" altLang="zh-CN" sz="2400" dirty="0"/>
          </a:p>
          <a:p>
            <a:pPr marL="0" indent="0">
              <a:buNone/>
            </a:pPr>
            <a:endParaRPr lang="en-US" altLang="zh-CN" sz="2400" dirty="0"/>
          </a:p>
          <a:p>
            <a:pPr marL="0" indent="0">
              <a:buNone/>
            </a:pPr>
            <a:r>
              <a:rPr lang="zh-CN" altLang="en-US" sz="2400" dirty="0"/>
              <a:t>每个元组有一个前缀为</a:t>
            </a:r>
            <a:r>
              <a:rPr lang="en-US" altLang="zh-CN" sz="2400" dirty="0"/>
              <a:t>header</a:t>
            </a:r>
            <a:r>
              <a:rPr lang="zh-CN" altLang="en-US" sz="2400" dirty="0"/>
              <a:t>包含元数据（</a:t>
            </a:r>
            <a:r>
              <a:rPr lang="zh-CN" altLang="en-US" sz="2400" dirty="0">
                <a:solidFill>
                  <a:srgbClr val="FF0000"/>
                </a:solidFill>
              </a:rPr>
              <a:t>例如对并发控制而言是否可见、空值的</a:t>
            </a:r>
            <a:r>
              <a:rPr lang="en-US" altLang="zh-CN" sz="2400" dirty="0">
                <a:solidFill>
                  <a:srgbClr val="FF0000"/>
                </a:solidFill>
              </a:rPr>
              <a:t>Bit Map</a:t>
            </a:r>
            <a:r>
              <a:rPr lang="zh-CN" altLang="en-US" sz="2400" dirty="0"/>
              <a:t>）</a:t>
            </a:r>
            <a:endParaRPr lang="en-US" altLang="zh-CN" sz="2400" dirty="0"/>
          </a:p>
          <a:p>
            <a:pPr marL="0" indent="0">
              <a:buNone/>
            </a:pPr>
            <a:endParaRPr lang="en-US" altLang="zh-CN" sz="2400" dirty="0">
              <a:solidFill>
                <a:srgbClr val="FF0000"/>
              </a:solidFill>
            </a:endParaRPr>
          </a:p>
          <a:p>
            <a:pPr marL="0" indent="0">
              <a:buNone/>
            </a:pPr>
            <a:r>
              <a:rPr lang="zh-CN" altLang="en-US" sz="2400" dirty="0"/>
              <a:t>页中无需存放关系模式信息，专门的“</a:t>
            </a:r>
            <a:r>
              <a:rPr lang="en-US" altLang="zh-CN" sz="2400" dirty="0"/>
              <a:t>catalog page</a:t>
            </a:r>
            <a:r>
              <a:rPr lang="zh-CN" altLang="en-US" sz="2400" dirty="0"/>
              <a:t>”可有效减少重复信息。</a:t>
            </a:r>
            <a:endParaRPr lang="en-US" altLang="zh-CN" sz="2400"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55455" y="1825625"/>
            <a:ext cx="5036545" cy="458352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96404"/>
          </a:xfrm>
        </p:spPr>
        <p:txBody>
          <a:bodyPr/>
          <a:lstStyle/>
          <a:p>
            <a:r>
              <a:rPr lang="en-US" altLang="zh-CN" dirty="0"/>
              <a:t>2.3 </a:t>
            </a:r>
            <a:r>
              <a:rPr lang="zh-CN" altLang="en-US" dirty="0"/>
              <a:t>元组设计（</a:t>
            </a:r>
            <a:r>
              <a:rPr lang="en-US" altLang="zh-CN" dirty="0"/>
              <a:t>Tuple Layout</a:t>
            </a:r>
            <a:r>
              <a:rPr lang="zh-CN" altLang="en-US" dirty="0"/>
              <a:t>）</a:t>
            </a:r>
            <a:endParaRPr lang="zh-CN" altLang="en-US" dirty="0"/>
          </a:p>
        </p:txBody>
      </p:sp>
      <p:sp>
        <p:nvSpPr>
          <p:cNvPr id="3" name="内容占位符 2"/>
          <p:cNvSpPr>
            <a:spLocks noGrp="1"/>
          </p:cNvSpPr>
          <p:nvPr>
            <p:ph idx="1"/>
          </p:nvPr>
        </p:nvSpPr>
        <p:spPr>
          <a:xfrm>
            <a:off x="838200" y="1825625"/>
            <a:ext cx="6048983" cy="4351338"/>
          </a:xfrm>
        </p:spPr>
        <p:txBody>
          <a:bodyPr/>
          <a:lstStyle/>
          <a:p>
            <a:pPr marL="0" indent="0">
              <a:lnSpc>
                <a:spcPct val="150000"/>
              </a:lnSpc>
              <a:buNone/>
            </a:pPr>
            <a:r>
              <a:rPr lang="zh-CN" altLang="en-US" sz="2400" dirty="0">
                <a:solidFill>
                  <a:srgbClr val="FF0000"/>
                </a:solidFill>
              </a:rPr>
              <a:t>物理上非规范化（</a:t>
            </a:r>
            <a:r>
              <a:rPr lang="en-US" altLang="zh-CN" sz="2400" dirty="0" err="1">
                <a:solidFill>
                  <a:srgbClr val="FF0000"/>
                </a:solidFill>
              </a:rPr>
              <a:t>Denormalize</a:t>
            </a:r>
            <a:r>
              <a:rPr lang="zh-CN" altLang="en-US" sz="2400" dirty="0">
                <a:solidFill>
                  <a:srgbClr val="FF0000"/>
                </a:solidFill>
              </a:rPr>
              <a:t>）：</a:t>
            </a:r>
            <a:r>
              <a:rPr lang="zh-CN" altLang="en-US" sz="2400" dirty="0"/>
              <a:t>（ “预连接” ）将“相关”的元组存放在一个页或相邻页中。</a:t>
            </a:r>
            <a:endParaRPr lang="en-US" altLang="zh-CN" sz="2400" dirty="0"/>
          </a:p>
          <a:p>
            <a:pPr>
              <a:lnSpc>
                <a:spcPct val="150000"/>
              </a:lnSpc>
            </a:pPr>
            <a:r>
              <a:rPr lang="zh-CN" altLang="en-US" sz="2400" dirty="0"/>
              <a:t>可以有效减少相应查询的</a:t>
            </a:r>
            <a:r>
              <a:rPr lang="en-US" altLang="zh-CN" sz="2400" dirty="0"/>
              <a:t>I/O</a:t>
            </a:r>
            <a:r>
              <a:rPr lang="zh-CN" altLang="en-US" sz="2400" dirty="0"/>
              <a:t>次数；</a:t>
            </a:r>
            <a:endParaRPr lang="en-US" altLang="zh-CN" sz="2400" dirty="0"/>
          </a:p>
          <a:p>
            <a:pPr>
              <a:lnSpc>
                <a:spcPct val="150000"/>
              </a:lnSpc>
            </a:pPr>
            <a:r>
              <a:rPr lang="zh-CN" altLang="en-US" sz="2400" dirty="0"/>
              <a:t>也可能带来额外的数据维护开销。</a:t>
            </a:r>
            <a:endParaRPr lang="en-US" altLang="zh-CN"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558" y="1825625"/>
            <a:ext cx="5237442" cy="371914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数据库存储</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mn-ea"/>
              </a:rPr>
              <a:t>1.1 </a:t>
            </a:r>
            <a:r>
              <a:rPr lang="zh-CN" altLang="en-US" dirty="0">
                <a:latin typeface="+mn-ea"/>
              </a:rPr>
              <a:t>数据存储概述</a:t>
            </a:r>
            <a:endParaRPr lang="en-US" altLang="zh-CN" dirty="0">
              <a:latin typeface="+mn-ea"/>
            </a:endParaRPr>
          </a:p>
          <a:p>
            <a:pPr marL="0" indent="0">
              <a:buNone/>
            </a:pPr>
            <a:r>
              <a:rPr lang="en-US" altLang="zh-CN" dirty="0">
                <a:latin typeface="+mn-ea"/>
              </a:rPr>
              <a:t>1.2 </a:t>
            </a:r>
            <a:r>
              <a:rPr lang="zh-CN" altLang="en-US" dirty="0">
                <a:latin typeface="+mn-ea"/>
              </a:rPr>
              <a:t>数据库存储结构</a:t>
            </a:r>
            <a:endParaRPr lang="en-US" altLang="zh-CN" dirty="0">
              <a:latin typeface="+mn-ea"/>
            </a:endParaRPr>
          </a:p>
          <a:p>
            <a:pPr marL="393700" lvl="1" indent="0">
              <a:buNone/>
            </a:pPr>
            <a:r>
              <a:rPr lang="zh-CN" altLang="en-US" dirty="0">
                <a:latin typeface="+mn-ea"/>
              </a:rPr>
              <a:t>  文件、页、元组、日志</a:t>
            </a:r>
            <a:endParaRPr lang="en-US" altLang="zh-CN" dirty="0">
              <a:latin typeface="+mn-ea"/>
            </a:endParaRPr>
          </a:p>
          <a:p>
            <a:pPr marL="0" indent="0">
              <a:buNone/>
            </a:pPr>
            <a:r>
              <a:rPr lang="en-US" altLang="zh-CN" dirty="0">
                <a:latin typeface="+mn-ea"/>
              </a:rPr>
              <a:t>1.3 </a:t>
            </a:r>
            <a:r>
              <a:rPr lang="zh-CN" altLang="en-US" dirty="0">
                <a:latin typeface="+mn-ea"/>
              </a:rPr>
              <a:t>系统目录</a:t>
            </a:r>
            <a:endParaRPr lang="en-US" altLang="zh-CN" dirty="0">
              <a:latin typeface="+mn-ea"/>
            </a:endParaRPr>
          </a:p>
          <a:p>
            <a:pPr marL="0" indent="0">
              <a:buNone/>
            </a:pPr>
            <a:r>
              <a:rPr lang="en-US" altLang="zh-CN" dirty="0">
                <a:latin typeface="+mn-ea"/>
              </a:rPr>
              <a:t>1.4 </a:t>
            </a:r>
            <a:r>
              <a:rPr lang="zh-CN" altLang="en-US" dirty="0">
                <a:latin typeface="+mn-ea"/>
              </a:rPr>
              <a:t>存储模型</a:t>
            </a:r>
            <a:endParaRPr lang="en-US" altLang="zh-CN" dirty="0">
              <a:latin typeface="+mn-ea"/>
            </a:endParaRPr>
          </a:p>
          <a:p>
            <a:pPr marL="393700" lvl="1" indent="0">
              <a:buNone/>
            </a:pPr>
            <a:r>
              <a:rPr lang="en-US" altLang="zh-CN" dirty="0">
                <a:latin typeface="+mn-ea"/>
              </a:rPr>
              <a:t>  NSM</a:t>
            </a:r>
            <a:r>
              <a:rPr lang="zh-CN" altLang="en-US" dirty="0">
                <a:latin typeface="+mn-ea"/>
              </a:rPr>
              <a:t>、</a:t>
            </a:r>
            <a:r>
              <a:rPr lang="en-US" altLang="zh-CN" dirty="0">
                <a:latin typeface="+mn-ea"/>
              </a:rPr>
              <a:t>DSM</a:t>
            </a:r>
            <a:endParaRPr lang="zh-CN" altLang="en-US" dirty="0">
              <a:latin typeface="+mn-ea"/>
            </a:endParaRPr>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数据表示</a:t>
            </a:r>
            <a:endParaRPr lang="zh-CN" altLang="en-US" dirty="0"/>
          </a:p>
        </p:txBody>
      </p:sp>
      <p:sp>
        <p:nvSpPr>
          <p:cNvPr id="3" name="内容占位符 2"/>
          <p:cNvSpPr>
            <a:spLocks noGrp="1"/>
          </p:cNvSpPr>
          <p:nvPr>
            <p:ph idx="1"/>
          </p:nvPr>
        </p:nvSpPr>
        <p:spPr/>
        <p:txBody>
          <a:bodyPr/>
          <a:lstStyle/>
          <a:p>
            <a:r>
              <a:rPr lang="en-US" altLang="zh-CN" dirty="0"/>
              <a:t>INTEGER / BIGINT / SMALLINT / TINYINT</a:t>
            </a:r>
            <a:endParaRPr lang="en-US" altLang="zh-CN" dirty="0"/>
          </a:p>
          <a:p>
            <a:pPr lvl="1"/>
            <a:r>
              <a:rPr lang="zh-CN" altLang="en-US" dirty="0"/>
              <a:t>类似</a:t>
            </a:r>
            <a:r>
              <a:rPr lang="en-US" altLang="zh-CN" dirty="0"/>
              <a:t>C/C++</a:t>
            </a:r>
            <a:r>
              <a:rPr lang="zh-CN" altLang="en-US" dirty="0"/>
              <a:t>的表示方法</a:t>
            </a:r>
            <a:endParaRPr lang="en-US" altLang="zh-CN" dirty="0"/>
          </a:p>
          <a:p>
            <a:r>
              <a:rPr lang="en-US" altLang="zh-CN" dirty="0"/>
              <a:t>FLOAT / REAL vs, NUMERIC / DECIMAL</a:t>
            </a:r>
            <a:endParaRPr lang="en-US" altLang="zh-CN" dirty="0"/>
          </a:p>
          <a:p>
            <a:pPr lvl="1"/>
            <a:r>
              <a:rPr lang="en-US" altLang="zh-CN" dirty="0"/>
              <a:t>IEEE-754</a:t>
            </a:r>
            <a:r>
              <a:rPr lang="zh-CN" altLang="en-US" dirty="0"/>
              <a:t>标准，速度比后者快，可能有舍入误差     </a:t>
            </a:r>
            <a:r>
              <a:rPr lang="en-US" altLang="zh-CN" dirty="0"/>
              <a:t>/  </a:t>
            </a:r>
            <a:r>
              <a:rPr lang="zh-CN" altLang="en-US" dirty="0"/>
              <a:t>定点小数</a:t>
            </a:r>
            <a:endParaRPr lang="en-US" altLang="zh-CN" dirty="0"/>
          </a:p>
          <a:p>
            <a:r>
              <a:rPr lang="en-US" altLang="zh-CN" dirty="0"/>
              <a:t>VARCHAR / VARBINARY / TEXT BLOB</a:t>
            </a:r>
            <a:endParaRPr lang="en-US" altLang="zh-CN" dirty="0"/>
          </a:p>
          <a:p>
            <a:pPr lvl="1"/>
            <a:r>
              <a:rPr lang="zh-CN" altLang="en-US" dirty="0"/>
              <a:t>头部表达长度</a:t>
            </a:r>
            <a:r>
              <a:rPr lang="en-US" altLang="zh-CN" dirty="0"/>
              <a:t>-</a:t>
            </a:r>
            <a:r>
              <a:rPr lang="zh-CN" altLang="en-US" dirty="0"/>
              <a:t>后续是数据字节</a:t>
            </a:r>
            <a:endParaRPr lang="en-US" altLang="zh-CN" dirty="0"/>
          </a:p>
          <a:p>
            <a:r>
              <a:rPr lang="en-US" altLang="zh-CN" dirty="0"/>
              <a:t>TIME / DATE / TIMESTAMP</a:t>
            </a:r>
            <a:endParaRPr lang="en-US" altLang="zh-CN" dirty="0"/>
          </a:p>
          <a:p>
            <a:pPr lvl="1"/>
            <a:r>
              <a:rPr lang="en-US" altLang="zh-CN" dirty="0"/>
              <a:t>32/64</a:t>
            </a:r>
            <a:r>
              <a:rPr lang="zh-CN" altLang="en-US" dirty="0"/>
              <a:t>位整数，微秒数，</a:t>
            </a:r>
            <a:r>
              <a:rPr lang="en-US" altLang="zh-CN" dirty="0" err="1"/>
              <a:t>unix</a:t>
            </a:r>
            <a:r>
              <a:rPr lang="en-US" altLang="zh-CN" dirty="0"/>
              <a:t> </a:t>
            </a:r>
            <a:r>
              <a:rPr lang="en-US" altLang="zh-CN" dirty="0" err="1"/>
              <a:t>epochunix</a:t>
            </a:r>
            <a:r>
              <a:rPr lang="zh-CN" altLang="en-US" dirty="0"/>
              <a:t>时间戳，</a:t>
            </a:r>
            <a:r>
              <a:rPr lang="en-US" altLang="zh-CN" dirty="0"/>
              <a:t>1970</a:t>
            </a:r>
            <a:r>
              <a:rPr lang="zh-CN" altLang="en-US" dirty="0"/>
              <a:t>年</a:t>
            </a:r>
            <a:r>
              <a:rPr lang="en-US" altLang="zh-CN" dirty="0"/>
              <a:t>1</a:t>
            </a:r>
            <a:r>
              <a:rPr lang="zh-CN" altLang="en-US" dirty="0"/>
              <a:t>月</a:t>
            </a:r>
            <a:r>
              <a:rPr lang="en-US" altLang="zh-CN" dirty="0"/>
              <a:t>1</a:t>
            </a:r>
            <a:r>
              <a:rPr lang="zh-CN" altLang="en-US" dirty="0"/>
              <a:t>日。</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“大”值（</a:t>
            </a:r>
            <a:r>
              <a:rPr lang="en-US" altLang="zh-CN" dirty="0"/>
              <a:t>Large Values</a:t>
            </a:r>
            <a:r>
              <a:rPr lang="zh-CN" altLang="en-US" dirty="0"/>
              <a:t>）存储</a:t>
            </a:r>
            <a:endParaRPr lang="zh-CN" altLang="en-US" dirty="0"/>
          </a:p>
        </p:txBody>
      </p:sp>
      <p:sp>
        <p:nvSpPr>
          <p:cNvPr id="3" name="内容占位符 2"/>
          <p:cNvSpPr>
            <a:spLocks noGrp="1"/>
          </p:cNvSpPr>
          <p:nvPr>
            <p:ph idx="1"/>
          </p:nvPr>
        </p:nvSpPr>
        <p:spPr>
          <a:xfrm>
            <a:off x="838200" y="1825625"/>
            <a:ext cx="5797500" cy="4724030"/>
          </a:xfrm>
        </p:spPr>
        <p:txBody>
          <a:bodyPr/>
          <a:lstStyle/>
          <a:p>
            <a:pPr marL="0" indent="0">
              <a:buNone/>
            </a:pPr>
            <a:r>
              <a:rPr lang="zh-CN" altLang="en-US" dirty="0"/>
              <a:t>     多数</a:t>
            </a:r>
            <a:r>
              <a:rPr lang="en-US" altLang="zh-CN" dirty="0"/>
              <a:t>DBMS</a:t>
            </a:r>
            <a:r>
              <a:rPr lang="zh-CN" altLang="en-US" dirty="0"/>
              <a:t>不允许一个元组的大小超过页的大小 </a:t>
            </a:r>
            <a:endParaRPr lang="en-US" altLang="zh-CN" dirty="0"/>
          </a:p>
          <a:p>
            <a:pPr marL="0" indent="0">
              <a:buNone/>
            </a:pPr>
            <a:r>
              <a:rPr lang="zh-CN" altLang="en-US" dirty="0"/>
              <a:t>     为了存储超过一页的“大数据”，一些</a:t>
            </a:r>
            <a:r>
              <a:rPr lang="en-US" altLang="zh-CN" dirty="0"/>
              <a:t>DBMS</a:t>
            </a:r>
            <a:r>
              <a:rPr lang="zh-CN" altLang="en-US" dirty="0"/>
              <a:t>使用“溢出存储页（</a:t>
            </a:r>
            <a:r>
              <a:rPr lang="en-US" altLang="zh-CN" dirty="0"/>
              <a:t>overflow</a:t>
            </a:r>
            <a:r>
              <a:rPr lang="zh-CN" altLang="en-US" dirty="0"/>
              <a:t>）”</a:t>
            </a:r>
            <a:endParaRPr lang="en-US" altLang="zh-CN" dirty="0"/>
          </a:p>
          <a:p>
            <a:pPr lvl="1"/>
            <a:r>
              <a:rPr lang="en-US" altLang="zh-CN" dirty="0" err="1"/>
              <a:t>Postgres</a:t>
            </a:r>
            <a:r>
              <a:rPr lang="zh-CN" altLang="en-US" dirty="0"/>
              <a:t>：</a:t>
            </a:r>
            <a:r>
              <a:rPr lang="en-US" altLang="zh-CN" dirty="0"/>
              <a:t>TOAST(&gt;2kb)</a:t>
            </a:r>
            <a:endParaRPr lang="en-US" altLang="zh-CN" dirty="0"/>
          </a:p>
          <a:p>
            <a:pPr lvl="1"/>
            <a:r>
              <a:rPr lang="en-US" altLang="zh-CN" dirty="0" err="1"/>
              <a:t>Mysql</a:t>
            </a:r>
            <a:r>
              <a:rPr lang="zh-CN" altLang="en-US" dirty="0"/>
              <a:t>：</a:t>
            </a:r>
            <a:r>
              <a:rPr lang="en-US" altLang="zh-CN" dirty="0"/>
              <a:t>Overflow(&gt;1/2 size of page)</a:t>
            </a:r>
            <a:endParaRPr lang="en-US" altLang="zh-CN" dirty="0"/>
          </a:p>
          <a:p>
            <a:pPr lvl="1"/>
            <a:r>
              <a:rPr lang="en-US" altLang="zh-CN" dirty="0"/>
              <a:t>SQL Server</a:t>
            </a:r>
            <a:r>
              <a:rPr lang="zh-CN" altLang="en-US" dirty="0"/>
              <a:t>：</a:t>
            </a:r>
            <a:r>
              <a:rPr lang="en-US" altLang="zh-CN" dirty="0"/>
              <a:t>Overflow(&gt; size of page)</a:t>
            </a:r>
            <a:endParaRPr lang="en-US" altLang="zh-CN" dirty="0"/>
          </a:p>
          <a:p>
            <a:pPr marL="0" indent="0">
              <a:buNone/>
            </a:pPr>
            <a:r>
              <a:rPr lang="zh-CN" altLang="en-US" dirty="0"/>
              <a:t>     超过页大小时，另一种情况是“</a:t>
            </a:r>
            <a:r>
              <a:rPr lang="en-US" altLang="zh-CN" dirty="0"/>
              <a:t>BLOB</a:t>
            </a:r>
            <a:r>
              <a:rPr lang="zh-CN" altLang="en-US" dirty="0"/>
              <a:t>”类型。</a:t>
            </a:r>
            <a:endParaRPr lang="en-US" altLang="zh-CN" dirty="0"/>
          </a:p>
          <a:p>
            <a:pPr lvl="1"/>
            <a:endParaRPr lang="en-US" altLang="zh-CN"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35700" y="1825625"/>
            <a:ext cx="5314535" cy="47240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“大”值（</a:t>
            </a:r>
            <a:r>
              <a:rPr lang="en-US" altLang="zh-CN" dirty="0"/>
              <a:t>Large Values</a:t>
            </a:r>
            <a:r>
              <a:rPr lang="zh-CN" altLang="en-US" dirty="0"/>
              <a:t>）存储</a:t>
            </a:r>
            <a:endParaRPr lang="zh-CN" altLang="en-US" dirty="0"/>
          </a:p>
        </p:txBody>
      </p:sp>
      <p:sp>
        <p:nvSpPr>
          <p:cNvPr id="3" name="内容占位符 2"/>
          <p:cNvSpPr>
            <a:spLocks noGrp="1"/>
          </p:cNvSpPr>
          <p:nvPr>
            <p:ph idx="1"/>
          </p:nvPr>
        </p:nvSpPr>
        <p:spPr>
          <a:xfrm>
            <a:off x="838200" y="1825625"/>
            <a:ext cx="5498805" cy="4818084"/>
          </a:xfrm>
        </p:spPr>
        <p:txBody>
          <a:bodyPr/>
          <a:lstStyle/>
          <a:p>
            <a:pPr marL="0" indent="0">
              <a:lnSpc>
                <a:spcPct val="150000"/>
              </a:lnSpc>
              <a:buNone/>
            </a:pPr>
            <a:r>
              <a:rPr lang="zh-CN" altLang="en-US" sz="2400" dirty="0"/>
              <a:t>     有些</a:t>
            </a:r>
            <a:r>
              <a:rPr lang="en-US" altLang="zh-CN" sz="2400" dirty="0"/>
              <a:t>DBMS</a:t>
            </a:r>
            <a:r>
              <a:rPr lang="zh-CN" altLang="en-US" sz="2400" dirty="0"/>
              <a:t>允许将一个大值存放在外部文件中，作为一个“</a:t>
            </a:r>
            <a:r>
              <a:rPr lang="en-US" altLang="zh-CN" sz="2400" dirty="0"/>
              <a:t>BLOB</a:t>
            </a:r>
            <a:r>
              <a:rPr lang="zh-CN" altLang="en-US" sz="2400" dirty="0"/>
              <a:t>”类型。比如</a:t>
            </a:r>
            <a:r>
              <a:rPr lang="en-US" altLang="zh-CN" sz="2400" dirty="0"/>
              <a:t>Oracle</a:t>
            </a:r>
            <a:r>
              <a:rPr lang="zh-CN" altLang="en-US" sz="2400" dirty="0"/>
              <a:t>的</a:t>
            </a:r>
            <a:r>
              <a:rPr lang="en-US" altLang="zh-CN" sz="2400" dirty="0"/>
              <a:t>BFILE</a:t>
            </a:r>
            <a:r>
              <a:rPr lang="zh-CN" altLang="en-US" sz="2400" dirty="0"/>
              <a:t>类型和</a:t>
            </a:r>
            <a:r>
              <a:rPr lang="en-US" altLang="zh-CN" sz="2400" dirty="0"/>
              <a:t>SQL Server</a:t>
            </a:r>
            <a:r>
              <a:rPr lang="zh-CN" altLang="en-US" sz="2400" dirty="0"/>
              <a:t>的</a:t>
            </a:r>
            <a:r>
              <a:rPr lang="en-US" altLang="zh-CN" sz="2400" dirty="0"/>
              <a:t>FILESTREAM</a:t>
            </a:r>
            <a:r>
              <a:rPr lang="zh-CN" altLang="en-US" sz="2400" dirty="0"/>
              <a:t>类型</a:t>
            </a:r>
            <a:endParaRPr lang="en-US" altLang="zh-CN" sz="2400" dirty="0"/>
          </a:p>
          <a:p>
            <a:pPr marL="0" indent="0">
              <a:lnSpc>
                <a:spcPct val="150000"/>
              </a:lnSpc>
              <a:buNone/>
            </a:pPr>
            <a:endParaRPr lang="en-US" altLang="zh-CN" sz="2400" dirty="0"/>
          </a:p>
          <a:p>
            <a:pPr marL="0" indent="0">
              <a:lnSpc>
                <a:spcPct val="150000"/>
              </a:lnSpc>
              <a:buNone/>
            </a:pPr>
            <a:r>
              <a:rPr lang="zh-CN" altLang="en-US" sz="2400" dirty="0"/>
              <a:t>     显然，此时</a:t>
            </a:r>
            <a:r>
              <a:rPr lang="en-US" altLang="zh-CN" sz="2400" dirty="0"/>
              <a:t>DBMS</a:t>
            </a:r>
            <a:r>
              <a:rPr lang="zh-CN" altLang="en-US" sz="2400" dirty="0"/>
              <a:t>无法操作外部文件的内容，没有持久性、事务保障，仅仅是管理。</a:t>
            </a:r>
            <a:endParaRPr lang="en-US" altLang="zh-CN"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37005" y="1825624"/>
            <a:ext cx="5486400" cy="48180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95411"/>
            <a:ext cx="10972800" cy="1143000"/>
          </a:xfrm>
        </p:spPr>
        <p:txBody>
          <a:bodyPr/>
          <a:lstStyle/>
          <a:p>
            <a:r>
              <a:rPr lang="en-US" altLang="zh-CN" dirty="0"/>
              <a:t>1.2.4 </a:t>
            </a:r>
            <a:r>
              <a:rPr lang="zh-CN" altLang="en-US" dirty="0"/>
              <a:t>日志式文件组织</a:t>
            </a:r>
            <a:endParaRPr lang="zh-CN" altLang="en-US" dirty="0"/>
          </a:p>
        </p:txBody>
      </p:sp>
      <p:sp>
        <p:nvSpPr>
          <p:cNvPr id="3" name="内容占位符 2"/>
          <p:cNvSpPr>
            <a:spLocks noGrp="1"/>
          </p:cNvSpPr>
          <p:nvPr>
            <p:ph idx="1"/>
          </p:nvPr>
        </p:nvSpPr>
        <p:spPr>
          <a:xfrm>
            <a:off x="838200" y="1416185"/>
            <a:ext cx="5251315" cy="5146403"/>
          </a:xfrm>
        </p:spPr>
        <p:txBody>
          <a:bodyPr/>
          <a:lstStyle/>
          <a:p>
            <a:pPr marL="0" indent="0">
              <a:buNone/>
            </a:pPr>
            <a:r>
              <a:rPr lang="zh-CN" altLang="en-US" dirty="0"/>
              <a:t>页中只存放日志记录</a:t>
            </a:r>
            <a:endParaRPr lang="en-US" altLang="zh-CN" dirty="0"/>
          </a:p>
          <a:p>
            <a:pPr marL="0" indent="0">
              <a:buNone/>
            </a:pPr>
            <a:r>
              <a:rPr lang="zh-CN" altLang="en-US" dirty="0"/>
              <a:t>     系统添加日志记录来反映数据库更新的结果</a:t>
            </a:r>
            <a:endParaRPr lang="en-US" altLang="zh-CN" dirty="0"/>
          </a:p>
          <a:p>
            <a:pPr marL="355600" lvl="1" indent="-355600">
              <a:buFont typeface="Wingdings" panose="05000000000000000000" pitchFamily="2" charset="2"/>
              <a:buChar char="Ø"/>
            </a:pPr>
            <a:r>
              <a:rPr lang="zh-CN" altLang="en-US" dirty="0"/>
              <a:t>“插入”：存放整个元组；</a:t>
            </a:r>
            <a:endParaRPr lang="en-US" altLang="zh-CN" dirty="0"/>
          </a:p>
          <a:p>
            <a:pPr marL="355600" lvl="1" indent="-355600">
              <a:buFont typeface="Wingdings" panose="05000000000000000000" pitchFamily="2" charset="2"/>
              <a:buChar char="Ø"/>
            </a:pPr>
            <a:r>
              <a:rPr lang="zh-CN" altLang="en-US" dirty="0"/>
              <a:t>“删除”：标记该元组被删除；</a:t>
            </a:r>
            <a:endParaRPr lang="en-US" altLang="zh-CN" dirty="0"/>
          </a:p>
          <a:p>
            <a:pPr marL="355600" lvl="1" indent="-355600">
              <a:buFont typeface="Wingdings" panose="05000000000000000000" pitchFamily="2" charset="2"/>
              <a:buChar char="Ø"/>
            </a:pPr>
            <a:r>
              <a:rPr lang="zh-CN" altLang="en-US" dirty="0"/>
              <a:t>“更新”：记录被修改的属性的变化。</a:t>
            </a:r>
            <a:endParaRPr lang="en-US" altLang="zh-CN" dirty="0"/>
          </a:p>
          <a:p>
            <a:pPr marL="0" indent="0">
              <a:buNone/>
            </a:pPr>
            <a:r>
              <a:rPr lang="zh-CN" altLang="en-US" dirty="0"/>
              <a:t>     当需要读取日志记录，</a:t>
            </a:r>
            <a:r>
              <a:rPr lang="en-US" altLang="zh-CN" dirty="0"/>
              <a:t>DBMS</a:t>
            </a:r>
            <a:r>
              <a:rPr lang="zh-CN" altLang="en-US" dirty="0"/>
              <a:t>可以反向扫描日志，重新创建元组，还可以“回滚”。</a:t>
            </a:r>
            <a:endParaRPr lang="en-US" altLang="zh-CN" dirty="0"/>
          </a:p>
          <a:p>
            <a:pPr marL="0" indent="0">
              <a:buNone/>
            </a:pPr>
            <a:r>
              <a:rPr lang="zh-CN" altLang="en-US" dirty="0"/>
              <a:t>     日志可定期压缩（通过删除不必要的记录来合并日志文件）。</a:t>
            </a:r>
            <a:endParaRPr lang="en-US" altLang="zh-CN" dirty="0"/>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5346" y="1690688"/>
            <a:ext cx="5108454" cy="512422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346" y="1690688"/>
            <a:ext cx="5695446" cy="5124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1.2.4 </a:t>
            </a:r>
            <a:r>
              <a:rPr lang="zh-CN" altLang="en-US" dirty="0"/>
              <a:t>日志文件组织</a:t>
            </a:r>
            <a:endParaRPr lang="zh-CN" altLang="en-US" dirty="0"/>
          </a:p>
        </p:txBody>
      </p:sp>
      <p:sp>
        <p:nvSpPr>
          <p:cNvPr id="3" name="内容占位符 2"/>
          <p:cNvSpPr>
            <a:spLocks noGrp="1"/>
          </p:cNvSpPr>
          <p:nvPr>
            <p:ph idx="1"/>
          </p:nvPr>
        </p:nvSpPr>
        <p:spPr>
          <a:xfrm>
            <a:off x="838200" y="1825625"/>
            <a:ext cx="5251315" cy="4351338"/>
          </a:xfrm>
        </p:spPr>
        <p:txBody>
          <a:bodyPr/>
          <a:lstStyle/>
          <a:p>
            <a:pPr marL="0" indent="0">
              <a:lnSpc>
                <a:spcPct val="150000"/>
              </a:lnSpc>
              <a:buNone/>
            </a:pPr>
            <a:r>
              <a:rPr lang="zh-CN" altLang="en-US" sz="2400" dirty="0"/>
              <a:t>     不同数据通常可能在不同</a:t>
            </a:r>
            <a:r>
              <a:rPr lang="en-US" altLang="zh-CN" sz="2400" dirty="0"/>
              <a:t>page</a:t>
            </a:r>
            <a:r>
              <a:rPr lang="zh-CN" altLang="en-US" sz="2400" dirty="0"/>
              <a:t>，如果将更新信息写到数据页，则需要访问多个</a:t>
            </a:r>
            <a:r>
              <a:rPr lang="en-US" altLang="zh-CN" sz="2400" dirty="0"/>
              <a:t>page</a:t>
            </a:r>
            <a:r>
              <a:rPr lang="zh-CN" altLang="en-US" sz="2400" dirty="0"/>
              <a:t>。</a:t>
            </a:r>
            <a:endParaRPr lang="en-US" altLang="zh-CN" sz="2400" dirty="0"/>
          </a:p>
          <a:p>
            <a:pPr marL="0" indent="0">
              <a:lnSpc>
                <a:spcPct val="150000"/>
              </a:lnSpc>
              <a:buNone/>
            </a:pPr>
            <a:r>
              <a:rPr lang="zh-CN" altLang="en-US" sz="2400" dirty="0"/>
              <a:t>     将数据更新信息写到一个或者连续页效率更高。</a:t>
            </a:r>
            <a:endParaRPr lang="en-US" altLang="zh-CN" sz="2400" dirty="0"/>
          </a:p>
          <a:p>
            <a:pPr marL="0" indent="0">
              <a:lnSpc>
                <a:spcPct val="150000"/>
              </a:lnSpc>
              <a:buNone/>
            </a:pPr>
            <a:r>
              <a:rPr lang="zh-CN" altLang="en-US" sz="2400" dirty="0"/>
              <a:t>     可建立“日志索引”，方便查找相关的日志记录</a:t>
            </a:r>
            <a:endParaRPr lang="en-US" altLang="zh-CN"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22579" y="1825625"/>
            <a:ext cx="5225709" cy="485350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112" y="1825625"/>
            <a:ext cx="5261175" cy="4853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a:t>
            </a:r>
            <a:r>
              <a:rPr lang="zh-CN" altLang="en-US" dirty="0"/>
              <a:t>系统目录（</a:t>
            </a:r>
            <a:r>
              <a:rPr lang="en-US" altLang="zh-CN" dirty="0"/>
              <a:t>System Catalogs</a:t>
            </a:r>
            <a:r>
              <a:rPr lang="zh-CN" altLang="en-US" dirty="0"/>
              <a:t>）</a:t>
            </a:r>
            <a:endParaRPr lang="zh-CN" altLang="en-US" dirty="0"/>
          </a:p>
        </p:txBody>
      </p:sp>
      <p:sp>
        <p:nvSpPr>
          <p:cNvPr id="3" name="内容占位符 2"/>
          <p:cNvSpPr>
            <a:spLocks noGrp="1"/>
          </p:cNvSpPr>
          <p:nvPr>
            <p:ph idx="1"/>
          </p:nvPr>
        </p:nvSpPr>
        <p:spPr/>
        <p:txBody>
          <a:bodyPr/>
          <a:lstStyle/>
          <a:p>
            <a:pPr marL="0" indent="0">
              <a:buNone/>
            </a:pPr>
            <a:r>
              <a:rPr lang="en-US" altLang="zh-CN" dirty="0"/>
              <a:t>DBMS</a:t>
            </a:r>
            <a:r>
              <a:rPr lang="zh-CN" altLang="en-US" dirty="0"/>
              <a:t>将数据库的元数据（描述信息）存放在内部的目录（数据字典）中：</a:t>
            </a:r>
            <a:endParaRPr lang="en-US" altLang="zh-CN" dirty="0"/>
          </a:p>
          <a:p>
            <a:pPr lvl="1">
              <a:buFont typeface="Wingdings" panose="05000000000000000000" pitchFamily="2" charset="2"/>
              <a:buChar char="Ø"/>
            </a:pPr>
            <a:r>
              <a:rPr lang="zh-CN" altLang="en-US" dirty="0"/>
              <a:t>表、列、索引、视图</a:t>
            </a:r>
            <a:endParaRPr lang="en-US" altLang="zh-CN" dirty="0"/>
          </a:p>
          <a:p>
            <a:pPr lvl="1">
              <a:buFont typeface="Wingdings" panose="05000000000000000000" pitchFamily="2" charset="2"/>
              <a:buChar char="Ø"/>
            </a:pPr>
            <a:r>
              <a:rPr lang="zh-CN" altLang="en-US" dirty="0"/>
              <a:t>用户、权限</a:t>
            </a:r>
            <a:endParaRPr lang="en-US" altLang="zh-CN" dirty="0"/>
          </a:p>
          <a:p>
            <a:pPr lvl="1">
              <a:buFont typeface="Wingdings" panose="05000000000000000000" pitchFamily="2" charset="2"/>
              <a:buChar char="Ø"/>
            </a:pPr>
            <a:r>
              <a:rPr lang="zh-CN" altLang="en-US" dirty="0"/>
              <a:t>数据的统计信息</a:t>
            </a:r>
            <a:endParaRPr lang="en-US" altLang="zh-CN" dirty="0"/>
          </a:p>
          <a:p>
            <a:pPr lvl="1">
              <a:buFont typeface="Wingdings" panose="05000000000000000000" pitchFamily="2" charset="2"/>
              <a:buChar char="Ø"/>
            </a:pPr>
            <a:r>
              <a:rPr lang="zh-CN" altLang="en-US" dirty="0"/>
              <a:t>存储过程、触发器等</a:t>
            </a:r>
            <a:endParaRPr lang="en-US" altLang="zh-CN" dirty="0"/>
          </a:p>
          <a:p>
            <a:pPr marL="0" indent="0">
              <a:buNone/>
            </a:pPr>
            <a:r>
              <a:rPr lang="zh-CN" altLang="en-US" dirty="0"/>
              <a:t>     </a:t>
            </a:r>
            <a:endParaRPr lang="en-US" altLang="zh-CN" dirty="0"/>
          </a:p>
          <a:p>
            <a:pPr marL="0" indent="0">
              <a:buNone/>
            </a:pPr>
            <a:r>
              <a:rPr lang="en-US" altLang="zh-CN" dirty="0"/>
              <a:t>     </a:t>
            </a:r>
            <a:r>
              <a:rPr lang="zh-CN" altLang="en-US" dirty="0"/>
              <a:t>很多</a:t>
            </a:r>
            <a:r>
              <a:rPr lang="en-US" altLang="zh-CN" dirty="0"/>
              <a:t>DBMS</a:t>
            </a:r>
            <a:r>
              <a:rPr lang="zh-CN" altLang="en-US" dirty="0"/>
              <a:t>将系统目录保存在一</a:t>
            </a:r>
            <a:r>
              <a:rPr lang="zh-CN" altLang="en-US" dirty="0" smtClean="0"/>
              <a:t>个单独的</a:t>
            </a:r>
            <a:r>
              <a:rPr lang="zh-CN" altLang="en-US" dirty="0"/>
              <a:t>数据库中，例如</a:t>
            </a:r>
            <a:r>
              <a:rPr lang="en-US" altLang="zh-CN" dirty="0"/>
              <a:t>SQL Server</a:t>
            </a:r>
            <a:r>
              <a:rPr lang="zh-CN" altLang="en-US" dirty="0"/>
              <a:t>的</a:t>
            </a:r>
            <a:r>
              <a:rPr lang="en-US" altLang="zh-CN" dirty="0"/>
              <a:t>master</a:t>
            </a:r>
            <a:r>
              <a:rPr lang="zh-CN" altLang="en-US" dirty="0"/>
              <a:t>数据库。</a:t>
            </a:r>
            <a:r>
              <a:rPr lang="en-US" altLang="zh-CN" dirty="0"/>
              <a:t>DBMS</a:t>
            </a:r>
            <a:r>
              <a:rPr lang="zh-CN" altLang="en-US" dirty="0"/>
              <a:t>通常会提供一些“非标准”的方法来检索（</a:t>
            </a:r>
            <a:r>
              <a:rPr lang="zh-CN" altLang="en-US" dirty="0">
                <a:solidFill>
                  <a:srgbClr val="FF0000"/>
                </a:solidFill>
              </a:rPr>
              <a:t>引导，</a:t>
            </a:r>
            <a:r>
              <a:rPr lang="en-US" altLang="zh-CN" dirty="0">
                <a:solidFill>
                  <a:srgbClr val="FF0000"/>
                </a:solidFill>
              </a:rPr>
              <a:t>bootstrap</a:t>
            </a:r>
            <a:r>
              <a:rPr lang="zh-CN" altLang="en-US" dirty="0"/>
              <a:t>）这些系统目录表。</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获取系统目录信息</a:t>
            </a:r>
            <a:endParaRPr lang="zh-CN" altLang="en-US" dirty="0"/>
          </a:p>
        </p:txBody>
      </p:sp>
      <p:sp>
        <p:nvSpPr>
          <p:cNvPr id="3" name="内容占位符 2"/>
          <p:cNvSpPr>
            <a:spLocks noGrp="1"/>
          </p:cNvSpPr>
          <p:nvPr>
            <p:ph idx="1"/>
          </p:nvPr>
        </p:nvSpPr>
        <p:spPr/>
        <p:txBody>
          <a:bodyPr/>
          <a:lstStyle/>
          <a:p>
            <a:r>
              <a:rPr lang="zh-CN" altLang="en-US" dirty="0"/>
              <a:t>列出数据库中当前所有的表</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27110" y="2379750"/>
            <a:ext cx="8046410" cy="421243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获取系统目录信息</a:t>
            </a:r>
            <a:endParaRPr lang="zh-CN" altLang="en-US" dirty="0"/>
          </a:p>
        </p:txBody>
      </p:sp>
      <p:sp>
        <p:nvSpPr>
          <p:cNvPr id="3" name="内容占位符 2"/>
          <p:cNvSpPr>
            <a:spLocks noGrp="1"/>
          </p:cNvSpPr>
          <p:nvPr>
            <p:ph idx="1"/>
          </p:nvPr>
        </p:nvSpPr>
        <p:spPr/>
        <p:txBody>
          <a:bodyPr/>
          <a:lstStyle/>
          <a:p>
            <a:r>
              <a:rPr lang="zh-CN" altLang="en-US" dirty="0"/>
              <a:t>列出“学生”表中所有的列信息</a:t>
            </a:r>
            <a:endParaRPr lang="en-US" altLang="zh-CN"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941" y="2443546"/>
            <a:ext cx="8056254" cy="42966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a:t>
            </a:r>
            <a:r>
              <a:rPr lang="zh-CN" altLang="en-US" dirty="0"/>
              <a:t>存储模型（</a:t>
            </a:r>
            <a:r>
              <a:rPr lang="en-US" altLang="zh-CN" dirty="0"/>
              <a:t>Storage Model</a:t>
            </a:r>
            <a:r>
              <a:rPr lang="zh-CN" altLang="en-US" dirty="0"/>
              <a:t>）</a:t>
            </a:r>
            <a:endParaRPr lang="zh-CN" altLang="en-US" dirty="0"/>
          </a:p>
        </p:txBody>
      </p:sp>
      <p:sp>
        <p:nvSpPr>
          <p:cNvPr id="3" name="内容占位符 2"/>
          <p:cNvSpPr>
            <a:spLocks noGrp="1"/>
          </p:cNvSpPr>
          <p:nvPr>
            <p:ph idx="1"/>
          </p:nvPr>
        </p:nvSpPr>
        <p:spPr/>
        <p:txBody>
          <a:bodyPr/>
          <a:lstStyle/>
          <a:p>
            <a:pPr marL="0" indent="0">
              <a:buNone/>
            </a:pPr>
            <a:r>
              <a:rPr lang="zh-CN" altLang="en-US" sz="2400" dirty="0"/>
              <a:t>        数据库的存储模型从全局、应用特征等角度，尤其大数据环境，考虑数据库如何适应需求。这里考虑的“</a:t>
            </a:r>
            <a:r>
              <a:rPr lang="zh-CN" altLang="en-US" sz="2400" dirty="0">
                <a:solidFill>
                  <a:srgbClr val="FF0000"/>
                </a:solidFill>
              </a:rPr>
              <a:t>工作量（</a:t>
            </a:r>
            <a:r>
              <a:rPr lang="en-US" altLang="zh-CN" sz="2400" dirty="0">
                <a:solidFill>
                  <a:srgbClr val="FF0000"/>
                </a:solidFill>
              </a:rPr>
              <a:t>Workloads</a:t>
            </a:r>
            <a:r>
              <a:rPr lang="zh-CN" altLang="en-US" sz="2400" dirty="0">
                <a:solidFill>
                  <a:srgbClr val="FF0000"/>
                </a:solidFill>
              </a:rPr>
              <a:t>）</a:t>
            </a:r>
            <a:r>
              <a:rPr lang="zh-CN" altLang="en-US" sz="2400" dirty="0"/>
              <a:t>”如下：</a:t>
            </a:r>
            <a:endParaRPr lang="en-US" altLang="zh-CN" sz="2400" dirty="0"/>
          </a:p>
          <a:p>
            <a:pPr>
              <a:buFont typeface="Wingdings" panose="05000000000000000000" pitchFamily="2" charset="2"/>
              <a:buChar char="Ø"/>
            </a:pPr>
            <a:r>
              <a:rPr lang="zh-CN" altLang="en-US" sz="2400" dirty="0"/>
              <a:t>联机事务处理（</a:t>
            </a:r>
            <a:r>
              <a:rPr lang="en-US" altLang="zh-CN" sz="2400" dirty="0"/>
              <a:t>On-Line Transaction Processing</a:t>
            </a:r>
            <a:r>
              <a:rPr lang="zh-CN" altLang="en-US" sz="2400" dirty="0"/>
              <a:t>，</a:t>
            </a:r>
            <a:r>
              <a:rPr lang="en-US" altLang="zh-CN" sz="2400" dirty="0"/>
              <a:t>OLTP</a:t>
            </a:r>
            <a:r>
              <a:rPr lang="zh-CN" altLang="en-US" sz="2400" dirty="0"/>
              <a:t>）</a:t>
            </a:r>
            <a:endParaRPr lang="en-US" altLang="zh-CN" sz="2400" dirty="0"/>
          </a:p>
          <a:p>
            <a:pPr lvl="1"/>
            <a:r>
              <a:rPr lang="zh-CN" altLang="en-US" dirty="0"/>
              <a:t>传统具较强“事务特性”需求的应用，比如电商、贸易等</a:t>
            </a:r>
            <a:endParaRPr lang="en-US" altLang="zh-CN" dirty="0"/>
          </a:p>
          <a:p>
            <a:pPr>
              <a:buFont typeface="Wingdings" panose="05000000000000000000" pitchFamily="2" charset="2"/>
              <a:buChar char="Ø"/>
            </a:pPr>
            <a:r>
              <a:rPr lang="zh-CN" altLang="en-US" sz="2400" dirty="0"/>
              <a:t>联机分析处理（</a:t>
            </a:r>
            <a:r>
              <a:rPr lang="en-US" altLang="zh-CN" sz="2400" dirty="0"/>
              <a:t>On-Line Analytical Processing</a:t>
            </a:r>
            <a:r>
              <a:rPr lang="zh-CN" altLang="en-US" sz="2400" dirty="0"/>
              <a:t>，</a:t>
            </a:r>
            <a:r>
              <a:rPr lang="en-US" altLang="zh-CN" sz="2400" dirty="0"/>
              <a:t>OLAP</a:t>
            </a:r>
            <a:r>
              <a:rPr lang="zh-CN" altLang="en-US" sz="2400" dirty="0"/>
              <a:t>）</a:t>
            </a:r>
            <a:endParaRPr lang="en-US" altLang="zh-CN" sz="2400" dirty="0"/>
          </a:p>
          <a:p>
            <a:pPr lvl="1"/>
            <a:r>
              <a:rPr lang="zh-CN" altLang="en-US" dirty="0"/>
              <a:t>数据量较大，主要是查询、复杂查询、统计，甚至数据挖掘</a:t>
            </a:r>
            <a:endParaRPr lang="en-US" altLang="zh-CN" dirty="0"/>
          </a:p>
          <a:p>
            <a:pPr>
              <a:buFont typeface="Wingdings" panose="05000000000000000000" pitchFamily="2" charset="2"/>
              <a:buChar char="Ø"/>
            </a:pPr>
            <a:r>
              <a:rPr lang="zh-CN" altLang="en-US" sz="2400" dirty="0"/>
              <a:t>复合事务分析处理（</a:t>
            </a:r>
            <a:r>
              <a:rPr lang="en-US" altLang="zh-CN" sz="2400" dirty="0"/>
              <a:t>Hybrid Transaction-Analytical Processing</a:t>
            </a:r>
            <a:r>
              <a:rPr lang="zh-CN" altLang="en-US" sz="2400" dirty="0"/>
              <a:t>，</a:t>
            </a:r>
            <a:r>
              <a:rPr lang="en-US" altLang="zh-CN" sz="2400" dirty="0"/>
              <a:t>HTAP</a:t>
            </a:r>
            <a:r>
              <a:rPr lang="zh-CN" altLang="en-US" sz="2400" dirty="0"/>
              <a:t>）</a:t>
            </a:r>
            <a:endParaRPr lang="en-US" altLang="zh-CN" sz="2400" dirty="0"/>
          </a:p>
          <a:p>
            <a:pPr lvl="1"/>
            <a:r>
              <a:rPr lang="zh-CN" altLang="en-US" dirty="0"/>
              <a:t>兼具</a:t>
            </a:r>
            <a:r>
              <a:rPr lang="en-US" altLang="zh-CN" dirty="0"/>
              <a:t>OLTP</a:t>
            </a:r>
            <a:r>
              <a:rPr lang="zh-CN" altLang="en-US" dirty="0"/>
              <a:t>和</a:t>
            </a:r>
            <a:r>
              <a:rPr lang="en-US" altLang="zh-CN" dirty="0"/>
              <a:t>OLAP</a:t>
            </a:r>
            <a:r>
              <a:rPr lang="zh-CN" altLang="en-US" dirty="0"/>
              <a:t>特征</a:t>
            </a:r>
            <a:endParaRPr lang="en-US" altLang="zh-CN" dirty="0"/>
          </a:p>
          <a:p>
            <a:endParaRPr lang="en-US" altLang="zh-CN" sz="2400"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存储模型（</a:t>
            </a:r>
            <a:r>
              <a:rPr lang="en-US" altLang="zh-CN" dirty="0"/>
              <a:t>Storage Model</a:t>
            </a:r>
            <a:r>
              <a:rPr lang="zh-CN" altLang="en-US" dirty="0"/>
              <a:t>）</a:t>
            </a:r>
            <a:endParaRPr lang="zh-CN" altLang="en-US" dirty="0"/>
          </a:p>
        </p:txBody>
      </p:sp>
      <p:sp>
        <p:nvSpPr>
          <p:cNvPr id="3" name="灯片编号占位符 2"/>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199" y="1825625"/>
            <a:ext cx="10515601" cy="49484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en-US" dirty="0"/>
              <a:t>数据存储概述</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a:t>面向磁盘的存储架构</a:t>
            </a:r>
            <a:endParaRPr lang="en-US" altLang="zh-CN" dirty="0"/>
          </a:p>
          <a:p>
            <a:pPr>
              <a:buFont typeface="Wingdings" panose="05000000000000000000" pitchFamily="2" charset="2"/>
              <a:buChar char="Ø"/>
            </a:pPr>
            <a:r>
              <a:rPr lang="zh-CN" altLang="en-US" dirty="0"/>
              <a:t>用于数据库的存储介质及其架构</a:t>
            </a:r>
            <a:endParaRPr lang="en-US" altLang="zh-CN" dirty="0"/>
          </a:p>
          <a:p>
            <a:pPr lvl="1">
              <a:buFont typeface="Wingdings" panose="05000000000000000000" pitchFamily="2" charset="2"/>
              <a:buChar char="Ø"/>
            </a:pPr>
            <a:r>
              <a:rPr lang="zh-CN" altLang="en-US" dirty="0" smtClean="0"/>
              <a:t>磁盘</a:t>
            </a:r>
            <a:r>
              <a:rPr lang="zh-CN" altLang="en-US" dirty="0"/>
              <a:t>性能的度量</a:t>
            </a:r>
            <a:endParaRPr lang="en-US" altLang="zh-CN" dirty="0"/>
          </a:p>
          <a:p>
            <a:pPr>
              <a:buFont typeface="Wingdings" panose="05000000000000000000" pitchFamily="2" charset="2"/>
              <a:buChar char="Ø"/>
            </a:pPr>
            <a:r>
              <a:rPr lang="zh-CN" altLang="en-US" dirty="0"/>
              <a:t>磁盘块访问的优化</a:t>
            </a:r>
            <a:endParaRPr lang="en-US" altLang="zh-CN" dirty="0"/>
          </a:p>
          <a:p>
            <a:pPr>
              <a:buFont typeface="Wingdings" panose="05000000000000000000" pitchFamily="2" charset="2"/>
              <a:buChar char="Ø"/>
            </a:pPr>
            <a:r>
              <a:rPr lang="zh-CN" altLang="en-US" dirty="0"/>
              <a:t>面向磁盘的</a:t>
            </a:r>
            <a:r>
              <a:rPr lang="en-US" altLang="zh-CN" dirty="0"/>
              <a:t>DBMS VS. OS</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82908"/>
            <a:ext cx="10972800" cy="839865"/>
          </a:xfrm>
        </p:spPr>
        <p:txBody>
          <a:bodyPr/>
          <a:lstStyle/>
          <a:p>
            <a:r>
              <a:rPr lang="en-US" altLang="zh-CN" dirty="0"/>
              <a:t>1.4 </a:t>
            </a:r>
            <a:r>
              <a:rPr lang="zh-CN" altLang="en-US" dirty="0"/>
              <a:t>存储模型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56169" y="1836693"/>
            <a:ext cx="10128205" cy="5021307"/>
          </a:xfrm>
        </p:spPr>
      </p:pic>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
        <p:nvSpPr>
          <p:cNvPr id="3" name="矩形 2"/>
          <p:cNvSpPr/>
          <p:nvPr/>
        </p:nvSpPr>
        <p:spPr>
          <a:xfrm>
            <a:off x="609600" y="1348900"/>
            <a:ext cx="2031325" cy="461665"/>
          </a:xfrm>
          <a:prstGeom prst="rect">
            <a:avLst/>
          </a:prstGeom>
        </p:spPr>
        <p:txBody>
          <a:bodyPr wrap="none">
            <a:spAutoFit/>
          </a:bodyPr>
          <a:lstStyle/>
          <a:p>
            <a:r>
              <a:rPr lang="zh-CN" altLang="en-US" dirty="0"/>
              <a:t>维基百科例子</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存储模型</a:t>
            </a:r>
            <a:endParaRPr lang="zh-CN" altLang="en-US" dirty="0"/>
          </a:p>
        </p:txBody>
      </p:sp>
      <p:sp>
        <p:nvSpPr>
          <p:cNvPr id="3" name="内容占位符 2"/>
          <p:cNvSpPr>
            <a:spLocks noGrp="1"/>
          </p:cNvSpPr>
          <p:nvPr>
            <p:ph idx="1"/>
          </p:nvPr>
        </p:nvSpPr>
        <p:spPr>
          <a:xfrm>
            <a:off x="838200" y="1825625"/>
            <a:ext cx="5498805" cy="4351338"/>
          </a:xfrm>
        </p:spPr>
        <p:txBody>
          <a:bodyPr/>
          <a:lstStyle/>
          <a:p>
            <a:pPr marL="0" indent="0">
              <a:buNone/>
            </a:pPr>
            <a:r>
              <a:rPr lang="zh-CN" altLang="en-US" dirty="0"/>
              <a:t>     当应用在</a:t>
            </a:r>
            <a:r>
              <a:rPr lang="en-US" altLang="zh-CN" dirty="0"/>
              <a:t>OLTP</a:t>
            </a:r>
            <a:r>
              <a:rPr lang="zh-CN" altLang="en-US" dirty="0"/>
              <a:t>中，我们通常运行一些较为简单的“读</a:t>
            </a:r>
            <a:r>
              <a:rPr lang="en-US" altLang="zh-CN" dirty="0"/>
              <a:t>/</a:t>
            </a:r>
            <a:r>
              <a:rPr lang="zh-CN" altLang="en-US" dirty="0"/>
              <a:t>写”</a:t>
            </a:r>
            <a:r>
              <a:rPr lang="en-US" altLang="zh-CN" dirty="0"/>
              <a:t>SQL</a:t>
            </a:r>
            <a:r>
              <a:rPr lang="zh-CN" altLang="en-US" dirty="0"/>
              <a:t>语句，以实现我们的业务计算</a:t>
            </a:r>
            <a:endParaRPr lang="en-US" altLang="zh-CN" dirty="0"/>
          </a:p>
          <a:p>
            <a:pPr marL="0" indent="0">
              <a:buNone/>
            </a:pPr>
            <a:endParaRPr lang="en-US" altLang="zh-CN" dirty="0"/>
          </a:p>
          <a:p>
            <a:pPr marL="0" indent="0">
              <a:buNone/>
            </a:pPr>
            <a:r>
              <a:rPr lang="zh-CN" altLang="en-US" dirty="0"/>
              <a:t>     而在</a:t>
            </a:r>
            <a:r>
              <a:rPr lang="en-US" altLang="zh-CN" dirty="0"/>
              <a:t>OLAP</a:t>
            </a:r>
            <a:r>
              <a:rPr lang="zh-CN" altLang="en-US" dirty="0"/>
              <a:t>应用中，查询语句往往非常复杂，甚至可能需要用到多个不同数据库。因此有时候不得不收集数据后，将这些工作负载交给服务器来处理</a:t>
            </a:r>
            <a:endParaRPr lang="en-US" altLang="zh-CN" dirty="0"/>
          </a:p>
        </p:txBody>
      </p:sp>
      <p:sp>
        <p:nvSpPr>
          <p:cNvPr id="5" name="灯片编号占位符 4"/>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26620" y="1825625"/>
            <a:ext cx="4827180" cy="503012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619" y="1825625"/>
            <a:ext cx="5665381" cy="5030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68843"/>
          </a:xfrm>
        </p:spPr>
        <p:txBody>
          <a:bodyPr/>
          <a:lstStyle/>
          <a:p>
            <a:r>
              <a:rPr lang="en-US" altLang="zh-CN" dirty="0"/>
              <a:t>1.4 </a:t>
            </a:r>
            <a:r>
              <a:rPr lang="zh-CN" altLang="en-US" dirty="0"/>
              <a:t>存储模型</a:t>
            </a:r>
            <a:endParaRPr lang="zh-CN" altLang="en-US" dirty="0"/>
          </a:p>
        </p:txBody>
      </p:sp>
      <p:sp>
        <p:nvSpPr>
          <p:cNvPr id="3" name="内容占位符 2"/>
          <p:cNvSpPr>
            <a:spLocks noGrp="1"/>
          </p:cNvSpPr>
          <p:nvPr>
            <p:ph idx="1"/>
          </p:nvPr>
        </p:nvSpPr>
        <p:spPr>
          <a:xfrm>
            <a:off x="609600" y="1615736"/>
            <a:ext cx="10972800" cy="4708865"/>
          </a:xfrm>
        </p:spPr>
        <p:txBody>
          <a:bodyPr/>
          <a:lstStyle/>
          <a:p>
            <a:pPr marL="0" indent="0">
              <a:buNone/>
            </a:pPr>
            <a:r>
              <a:rPr lang="en-US" altLang="zh-CN" sz="2400" b="1" dirty="0">
                <a:latin typeface="微软雅黑" panose="020B0503020204020204" pitchFamily="34" charset="-122"/>
                <a:ea typeface="微软雅黑" panose="020B0503020204020204" pitchFamily="34" charset="-122"/>
              </a:rPr>
              <a:t>NSM</a:t>
            </a:r>
            <a:endParaRPr lang="en-US" altLang="zh-CN" sz="2400" b="1" dirty="0">
              <a:latin typeface="微软雅黑" panose="020B0503020204020204" pitchFamily="34" charset="-122"/>
              <a:ea typeface="微软雅黑" panose="020B0503020204020204" pitchFamily="34" charset="-122"/>
            </a:endParaRPr>
          </a:p>
          <a:p>
            <a:pPr marL="0" indent="0">
              <a:buNone/>
            </a:pPr>
            <a:r>
              <a:rPr lang="zh-CN" altLang="en-US" sz="2400" dirty="0"/>
              <a:t>      为适应</a:t>
            </a:r>
            <a:r>
              <a:rPr lang="en-US" altLang="zh-CN" sz="2400" dirty="0"/>
              <a:t>OLTP</a:t>
            </a:r>
            <a:r>
              <a:rPr lang="zh-CN" altLang="en-US" sz="2400" dirty="0"/>
              <a:t>或</a:t>
            </a:r>
            <a:r>
              <a:rPr lang="en-US" altLang="zh-CN" sz="2400" dirty="0"/>
              <a:t>OLAP</a:t>
            </a:r>
            <a:r>
              <a:rPr lang="zh-CN" altLang="en-US" sz="2400" dirty="0"/>
              <a:t>不同的工作负载，</a:t>
            </a:r>
            <a:r>
              <a:rPr lang="en-US" altLang="zh-CN" sz="2400" dirty="0"/>
              <a:t>DBMS</a:t>
            </a:r>
            <a:r>
              <a:rPr lang="zh-CN" altLang="en-US" sz="2400" dirty="0"/>
              <a:t>可以采用不同的方式进行元组的存储。</a:t>
            </a:r>
            <a:endParaRPr lang="en-US" altLang="zh-CN" sz="2400" dirty="0"/>
          </a:p>
          <a:p>
            <a:pPr marL="0" indent="0">
              <a:buNone/>
            </a:pPr>
            <a:r>
              <a:rPr lang="zh-CN" altLang="en-US" sz="2400" dirty="0"/>
              <a:t>      常见的</a:t>
            </a:r>
            <a:r>
              <a:rPr lang="en-US" altLang="zh-CN" sz="2400" dirty="0"/>
              <a:t>n</a:t>
            </a:r>
            <a:r>
              <a:rPr lang="zh-CN" altLang="en-US" sz="2400" dirty="0"/>
              <a:t>元存储模型（</a:t>
            </a:r>
            <a:r>
              <a:rPr lang="en-US" altLang="zh-CN" sz="2400" dirty="0"/>
              <a:t>n-</a:t>
            </a:r>
            <a:r>
              <a:rPr lang="en-US" altLang="zh-CN" sz="2400" dirty="0" err="1"/>
              <a:t>ary</a:t>
            </a:r>
            <a:r>
              <a:rPr lang="en-US" altLang="zh-CN" sz="2400" dirty="0"/>
              <a:t> storage mode</a:t>
            </a:r>
            <a:r>
              <a:rPr lang="zh-CN" altLang="en-US" sz="2400" dirty="0"/>
              <a:t>，</a:t>
            </a:r>
            <a:r>
              <a:rPr lang="en-US" altLang="zh-CN" sz="2400" dirty="0"/>
              <a:t>NSM</a:t>
            </a:r>
            <a:r>
              <a:rPr lang="zh-CN" altLang="en-US" sz="2400" dirty="0"/>
              <a:t>，又名“行存储”）非常适合</a:t>
            </a:r>
            <a:r>
              <a:rPr lang="en-US" altLang="zh-CN" sz="2400" dirty="0"/>
              <a:t>OLTP</a:t>
            </a:r>
            <a:r>
              <a:rPr lang="zh-CN" altLang="en-US" sz="2400" dirty="0"/>
              <a:t>。此时，单个元组的所有属性连续的分布在一个</a:t>
            </a:r>
            <a:r>
              <a:rPr lang="en-US" altLang="zh-CN" sz="2400" dirty="0"/>
              <a:t>page</a:t>
            </a:r>
            <a:r>
              <a:rPr lang="zh-CN" altLang="en-US" sz="2400" dirty="0"/>
              <a:t>中，查询</a:t>
            </a:r>
            <a:r>
              <a:rPr lang="zh-CN" altLang="en-US" sz="2400" dirty="0">
                <a:solidFill>
                  <a:srgbClr val="FF0000"/>
                </a:solidFill>
              </a:rPr>
              <a:t>往往涉及单个实体（工作量较少）</a:t>
            </a:r>
            <a:r>
              <a:rPr lang="zh-CN" altLang="en-US" sz="2400" dirty="0"/>
              <a:t>，并能适应较为繁重的“更新”工作量</a:t>
            </a:r>
            <a:endParaRPr lang="en-US" altLang="zh-CN" sz="2400" dirty="0"/>
          </a:p>
        </p:txBody>
      </p:sp>
      <p:sp>
        <p:nvSpPr>
          <p:cNvPr id="7" name="灯片编号占位符 6"/>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1255" y="4229843"/>
            <a:ext cx="8572468" cy="262815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255" y="4229843"/>
            <a:ext cx="8572468" cy="2621853"/>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255" y="4229843"/>
            <a:ext cx="8572468" cy="2628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存储模型</a:t>
            </a:r>
            <a:endParaRPr lang="zh-CN" altLang="en-US" dirty="0"/>
          </a:p>
        </p:txBody>
      </p:sp>
      <p:sp>
        <p:nvSpPr>
          <p:cNvPr id="3" name="内容占位符 2"/>
          <p:cNvSpPr>
            <a:spLocks noGrp="1"/>
          </p:cNvSpPr>
          <p:nvPr>
            <p:ph idx="1"/>
          </p:nvPr>
        </p:nvSpPr>
        <p:spPr/>
        <p:txBody>
          <a:bodyPr/>
          <a:lstStyle/>
          <a:p>
            <a:pPr marL="0" indent="0">
              <a:buNone/>
            </a:pPr>
            <a:r>
              <a:rPr lang="en-US" altLang="zh-CN" dirty="0"/>
              <a:t>OLTP</a:t>
            </a:r>
            <a:r>
              <a:rPr lang="zh-CN" altLang="en-US" dirty="0"/>
              <a:t> </a:t>
            </a:r>
            <a:r>
              <a:rPr lang="en-US" altLang="zh-CN" dirty="0"/>
              <a:t>VS</a:t>
            </a:r>
            <a:r>
              <a:rPr lang="zh-CN" altLang="en-US" dirty="0"/>
              <a:t>  </a:t>
            </a:r>
            <a:r>
              <a:rPr lang="en-US" altLang="zh-CN" dirty="0"/>
              <a:t>OLAP</a:t>
            </a:r>
            <a:r>
              <a:rPr lang="zh-CN" altLang="en-US" dirty="0"/>
              <a:t>，不同的数据处理需求</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5737" y="2415160"/>
            <a:ext cx="8045142" cy="444284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737" y="2411561"/>
            <a:ext cx="8045142" cy="4442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429641"/>
            <a:ext cx="10972800" cy="759966"/>
          </a:xfrm>
        </p:spPr>
        <p:txBody>
          <a:bodyPr/>
          <a:lstStyle/>
          <a:p>
            <a:r>
              <a:rPr lang="en-US" altLang="zh-CN" dirty="0"/>
              <a:t>1.4 </a:t>
            </a:r>
            <a:r>
              <a:rPr lang="zh-CN" altLang="en-US" dirty="0"/>
              <a:t>存储模型</a:t>
            </a:r>
            <a:endParaRPr lang="zh-CN" altLang="en-US" dirty="0"/>
          </a:p>
        </p:txBody>
      </p:sp>
      <p:sp>
        <p:nvSpPr>
          <p:cNvPr id="3" name="内容占位符 2"/>
          <p:cNvSpPr>
            <a:spLocks noGrp="1"/>
          </p:cNvSpPr>
          <p:nvPr>
            <p:ph idx="1"/>
          </p:nvPr>
        </p:nvSpPr>
        <p:spPr>
          <a:xfrm>
            <a:off x="609600" y="1340528"/>
            <a:ext cx="10972800" cy="4984073"/>
          </a:xfrm>
        </p:spPr>
        <p:txBody>
          <a:bodyPr/>
          <a:lstStyle/>
          <a:p>
            <a:pPr marL="0" indent="0">
              <a:buNone/>
            </a:pPr>
            <a:r>
              <a:rPr lang="zh-CN" altLang="en-US" dirty="0"/>
              <a:t>     从上例可以看出</a:t>
            </a:r>
            <a:r>
              <a:rPr lang="en-US" altLang="zh-CN" dirty="0"/>
              <a:t>NSM</a:t>
            </a:r>
            <a:r>
              <a:rPr lang="zh-CN" altLang="en-US" dirty="0"/>
              <a:t>优缺点：</a:t>
            </a:r>
            <a:endParaRPr lang="en-US" altLang="zh-CN" dirty="0"/>
          </a:p>
          <a:p>
            <a:pPr marL="355600" lvl="1" indent="-355600">
              <a:buFont typeface="Wingdings" panose="05000000000000000000" pitchFamily="2" charset="2"/>
              <a:buChar char="Ø"/>
            </a:pPr>
            <a:r>
              <a:rPr lang="zh-CN" altLang="en-US" dirty="0"/>
              <a:t>优点：适合</a:t>
            </a:r>
            <a:r>
              <a:rPr lang="en-US" altLang="zh-CN" dirty="0"/>
              <a:t>OLTP</a:t>
            </a:r>
            <a:r>
              <a:rPr lang="zh-CN" altLang="en-US" dirty="0"/>
              <a:t>，对输出结果是全部属性的查询，对快速的增、删、改操作非常友好；</a:t>
            </a:r>
            <a:endParaRPr lang="en-US" altLang="zh-CN" dirty="0"/>
          </a:p>
          <a:p>
            <a:pPr marL="355600" lvl="1" indent="-355600">
              <a:buFont typeface="Wingdings" panose="05000000000000000000" pitchFamily="2" charset="2"/>
              <a:buChar char="Ø"/>
            </a:pPr>
            <a:r>
              <a:rPr lang="zh-CN" altLang="en-US" dirty="0"/>
              <a:t>缺点：不适合查询</a:t>
            </a:r>
            <a:r>
              <a:rPr lang="en-US" altLang="zh-CN" dirty="0"/>
              <a:t>table</a:t>
            </a:r>
            <a:r>
              <a:rPr lang="zh-CN" altLang="en-US" dirty="0"/>
              <a:t>的部分属性，且伴随复杂查询语义时不适合。</a:t>
            </a:r>
            <a:endParaRPr lang="en-US" altLang="zh-CN" dirty="0"/>
          </a:p>
          <a:p>
            <a:pPr marL="0" indent="0">
              <a:buNone/>
            </a:pPr>
            <a:r>
              <a:rPr lang="en-US" altLang="zh-CN" b="1" dirty="0">
                <a:latin typeface="微软雅黑" panose="020B0503020204020204" pitchFamily="34" charset="-122"/>
                <a:ea typeface="微软雅黑" panose="020B0503020204020204" pitchFamily="34" charset="-122"/>
              </a:rPr>
              <a:t>DSM</a:t>
            </a:r>
            <a:endParaRPr lang="en-US" altLang="zh-CN" b="1" dirty="0">
              <a:latin typeface="微软雅黑" panose="020B0503020204020204" pitchFamily="34" charset="-122"/>
              <a:ea typeface="微软雅黑" panose="020B0503020204020204" pitchFamily="34" charset="-122"/>
            </a:endParaRPr>
          </a:p>
          <a:p>
            <a:pPr marL="0" indent="0">
              <a:buNone/>
            </a:pPr>
            <a:r>
              <a:rPr lang="zh-CN" altLang="en-US" dirty="0"/>
              <a:t>        针对</a:t>
            </a:r>
            <a:r>
              <a:rPr lang="en-US" altLang="zh-CN" dirty="0"/>
              <a:t>OLAP</a:t>
            </a:r>
            <a:r>
              <a:rPr lang="zh-CN" altLang="en-US" dirty="0"/>
              <a:t>，分解存储模型（</a:t>
            </a:r>
            <a:r>
              <a:rPr lang="en-US" altLang="zh-CN" dirty="0"/>
              <a:t>Decomposition Storage Model</a:t>
            </a:r>
            <a:r>
              <a:rPr lang="zh-CN" altLang="en-US" dirty="0"/>
              <a:t>，</a:t>
            </a:r>
            <a:r>
              <a:rPr lang="en-US" altLang="zh-CN" dirty="0"/>
              <a:t>DSM</a:t>
            </a:r>
            <a:r>
              <a:rPr lang="zh-CN" altLang="en-US" dirty="0"/>
              <a:t>）更为适合，又称为“列存储”，</a:t>
            </a:r>
            <a:r>
              <a:rPr lang="en-US" altLang="zh-CN" dirty="0"/>
              <a:t>DBMS</a:t>
            </a:r>
            <a:r>
              <a:rPr lang="zh-CN" altLang="en-US" dirty="0"/>
              <a:t>将单个属性的值连续的组织在一个</a:t>
            </a:r>
            <a:r>
              <a:rPr lang="en-US" altLang="zh-CN" dirty="0"/>
              <a:t>page</a:t>
            </a:r>
            <a:r>
              <a:rPr lang="zh-CN" altLang="en-US" dirty="0"/>
              <a:t>中；</a:t>
            </a:r>
            <a:endParaRPr lang="en-US" altLang="zh-CN" dirty="0"/>
          </a:p>
          <a:p>
            <a:pPr marL="355600" lvl="1" indent="-355600"/>
            <a:r>
              <a:rPr lang="zh-CN" altLang="en-US" dirty="0"/>
              <a:t>可以很好的适应大数据量、复杂查询语义、高负载查询。</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77721"/>
          </a:xfrm>
        </p:spPr>
        <p:txBody>
          <a:bodyPr/>
          <a:lstStyle/>
          <a:p>
            <a:r>
              <a:rPr lang="en-US" altLang="zh-CN" dirty="0"/>
              <a:t>DSM</a:t>
            </a:r>
            <a:r>
              <a:rPr lang="zh-CN" altLang="en-US" dirty="0"/>
              <a:t>存储模型</a:t>
            </a:r>
            <a:endParaRPr lang="zh-CN" altLang="en-US" dirty="0"/>
          </a:p>
        </p:txBody>
      </p:sp>
      <p:sp>
        <p:nvSpPr>
          <p:cNvPr id="3" name="灯片编号占位符 2"/>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6435" y="1825624"/>
            <a:ext cx="10803175" cy="4001017"/>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13" y="1690688"/>
            <a:ext cx="11111317" cy="52067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DSM</a:t>
            </a:r>
            <a:r>
              <a:rPr lang="zh-CN" altLang="en-US" dirty="0"/>
              <a:t>存储模型</a:t>
            </a:r>
            <a:endParaRPr lang="zh-CN" altLang="en-US" dirty="0"/>
          </a:p>
        </p:txBody>
      </p:sp>
      <p:sp>
        <p:nvSpPr>
          <p:cNvPr id="3" name="内容占位符 2"/>
          <p:cNvSpPr>
            <a:spLocks noGrp="1"/>
          </p:cNvSpPr>
          <p:nvPr>
            <p:ph idx="1"/>
          </p:nvPr>
        </p:nvSpPr>
        <p:spPr/>
        <p:txBody>
          <a:bodyPr/>
          <a:lstStyle/>
          <a:p>
            <a:pPr marL="0" indent="0">
              <a:buNone/>
            </a:pPr>
            <a:r>
              <a:rPr lang="en-US" altLang="zh-CN" dirty="0"/>
              <a:t>DSM</a:t>
            </a:r>
            <a:r>
              <a:rPr lang="zh-CN" altLang="en-US" dirty="0"/>
              <a:t>中，如何进行“元组标识”？</a:t>
            </a:r>
            <a:endParaRPr lang="en-US" altLang="zh-CN" dirty="0"/>
          </a:p>
          <a:p>
            <a:pPr lvl="1"/>
            <a:r>
              <a:rPr lang="zh-CN" altLang="en-US" dirty="0"/>
              <a:t>选择</a:t>
            </a:r>
            <a:r>
              <a:rPr lang="en-US" altLang="zh-CN" dirty="0"/>
              <a:t>1</a:t>
            </a:r>
            <a:r>
              <a:rPr lang="zh-CN" altLang="en-US" dirty="0"/>
              <a:t>：固定长度偏移，对某个属性每个值具备相同宽度</a:t>
            </a:r>
            <a:endParaRPr lang="en-US" altLang="zh-CN" dirty="0"/>
          </a:p>
          <a:p>
            <a:pPr lvl="1"/>
            <a:r>
              <a:rPr lang="zh-CN" altLang="en-US" dirty="0"/>
              <a:t>选择</a:t>
            </a:r>
            <a:r>
              <a:rPr lang="en-US" altLang="zh-CN" dirty="0"/>
              <a:t>2</a:t>
            </a:r>
            <a:r>
              <a:rPr lang="zh-CN" altLang="en-US" dirty="0"/>
              <a:t>：元组</a:t>
            </a:r>
            <a:r>
              <a:rPr lang="en-US" altLang="zh-CN" dirty="0"/>
              <a:t>ID</a:t>
            </a:r>
            <a:r>
              <a:rPr lang="zh-CN" altLang="en-US" dirty="0"/>
              <a:t>嵌入，每个值与其元组</a:t>
            </a:r>
            <a:r>
              <a:rPr lang="en-US" altLang="zh-CN" dirty="0"/>
              <a:t>ID</a:t>
            </a:r>
            <a:r>
              <a:rPr lang="zh-CN" altLang="en-US" dirty="0"/>
              <a:t>一起存放</a:t>
            </a:r>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3126" y="3235993"/>
            <a:ext cx="10350674" cy="307590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DSM</a:t>
            </a:r>
            <a:r>
              <a:rPr lang="zh-CN" altLang="en-US" dirty="0"/>
              <a:t>存储模型</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微软雅黑" panose="020B0503020204020204" pitchFamily="34" charset="-122"/>
                <a:ea typeface="微软雅黑" panose="020B0503020204020204" pitchFamily="34" charset="-122"/>
              </a:rPr>
              <a:t>DSM</a:t>
            </a:r>
            <a:r>
              <a:rPr lang="zh-CN" altLang="en-US" dirty="0">
                <a:latin typeface="微软雅黑" panose="020B0503020204020204" pitchFamily="34" charset="-122"/>
                <a:ea typeface="微软雅黑" panose="020B0503020204020204" pitchFamily="34" charset="-122"/>
              </a:rPr>
              <a:t>优点</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dirty="0"/>
              <a:t>由于只读取需要的数据，因此减少了</a:t>
            </a:r>
            <a:r>
              <a:rPr lang="en-US" altLang="zh-CN" dirty="0"/>
              <a:t>I/O</a:t>
            </a:r>
            <a:r>
              <a:rPr lang="zh-CN" altLang="en-US" dirty="0"/>
              <a:t>次数；</a:t>
            </a:r>
            <a:endParaRPr lang="en-US" altLang="zh-CN" dirty="0"/>
          </a:p>
          <a:p>
            <a:pPr lvl="1">
              <a:buFont typeface="Wingdings" panose="05000000000000000000" pitchFamily="2" charset="2"/>
              <a:buChar char="Ø"/>
            </a:pPr>
            <a:r>
              <a:rPr lang="zh-CN" altLang="en-US" dirty="0"/>
              <a:t>更便捷的查询处理；</a:t>
            </a:r>
            <a:endParaRPr lang="en-US" altLang="zh-CN" dirty="0"/>
          </a:p>
          <a:p>
            <a:pPr lvl="1">
              <a:buFont typeface="Wingdings" panose="05000000000000000000" pitchFamily="2" charset="2"/>
              <a:buChar char="Ø"/>
            </a:pPr>
            <a:r>
              <a:rPr lang="zh-CN" altLang="en-US" dirty="0"/>
              <a:t>有利于数据压缩的实现。</a:t>
            </a:r>
            <a:endParaRPr lang="en-US" altLang="zh-CN" dirty="0"/>
          </a:p>
          <a:p>
            <a:pPr marL="0" indent="0">
              <a:buNone/>
            </a:pPr>
            <a:r>
              <a:rPr lang="en-US" altLang="zh-CN" dirty="0">
                <a:latin typeface="微软雅黑" panose="020B0503020204020204" pitchFamily="34" charset="-122"/>
                <a:ea typeface="微软雅黑" panose="020B0503020204020204" pitchFamily="34" charset="-122"/>
              </a:rPr>
              <a:t>DSM</a:t>
            </a:r>
            <a:r>
              <a:rPr lang="zh-CN" altLang="en-US"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dirty="0"/>
              <a:t>元组被“拆分” ，有些查询需要进行“缝合”，影响查询速度，也同时影响增删改效率</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数据库存储小结</a:t>
            </a:r>
            <a:endParaRPr lang="zh-CN" altLang="en-US" dirty="0"/>
          </a:p>
        </p:txBody>
      </p:sp>
      <p:sp>
        <p:nvSpPr>
          <p:cNvPr id="3" name="内容占位符 2"/>
          <p:cNvSpPr>
            <a:spLocks noGrp="1"/>
          </p:cNvSpPr>
          <p:nvPr>
            <p:ph idx="1"/>
          </p:nvPr>
        </p:nvSpPr>
        <p:spPr/>
        <p:txBody>
          <a:bodyPr/>
          <a:lstStyle/>
          <a:p>
            <a:r>
              <a:rPr lang="zh-CN" altLang="en-US" dirty="0"/>
              <a:t>存储管理器和</a:t>
            </a:r>
            <a:r>
              <a:rPr lang="en-US" altLang="zh-CN" dirty="0"/>
              <a:t>DBMS</a:t>
            </a:r>
            <a:r>
              <a:rPr lang="zh-CN" altLang="en-US" dirty="0"/>
              <a:t>的其他部分不是独立的</a:t>
            </a:r>
            <a:endParaRPr lang="en-US" altLang="zh-CN" dirty="0"/>
          </a:p>
          <a:p>
            <a:r>
              <a:rPr lang="zh-CN" altLang="en-US" dirty="0"/>
              <a:t>结合目标负载类型选择合适的存储模型很重要</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subTitle" idx="1"/>
          </p:nvPr>
        </p:nvSpPr>
        <p:spPr>
          <a:xfrm>
            <a:off x="551384" y="404664"/>
            <a:ext cx="10425723" cy="1243075"/>
          </a:xfrm>
          <a:prstGeom prst="rect">
            <a:avLst/>
          </a:prstGeom>
        </p:spPr>
        <p:txBody>
          <a:bodyPr vert="horz" wrap="square" lIns="0" tIns="253153" rIns="0" bIns="0" rtlCol="0">
            <a:spAutoFit/>
          </a:bodyPr>
          <a:lstStyle/>
          <a:p>
            <a:pPr marL="705485" marR="6985" algn="l">
              <a:lnSpc>
                <a:spcPts val="7680"/>
              </a:lnSpc>
              <a:spcBef>
                <a:spcPts val="1995"/>
              </a:spcBef>
            </a:pPr>
            <a:r>
              <a:rPr lang="en-US" altLang="zh-CN" sz="4000" b="1" spc="-160" dirty="0" smtClean="0">
                <a:solidFill>
                  <a:srgbClr val="1F4370"/>
                </a:solidFill>
                <a:latin typeface="Arial" panose="020B0604020202020204"/>
                <a:cs typeface="Arial" panose="020B0604020202020204"/>
              </a:rPr>
              <a:t>2 B+</a:t>
            </a:r>
            <a:r>
              <a:rPr lang="zh-CN" altLang="en-US" sz="4000" b="1" spc="-160" dirty="0" smtClean="0">
                <a:solidFill>
                  <a:srgbClr val="1F4370"/>
                </a:solidFill>
                <a:latin typeface="Arial" panose="020B0604020202020204"/>
                <a:cs typeface="Arial" panose="020B0604020202020204"/>
              </a:rPr>
              <a:t>树</a:t>
            </a:r>
            <a:r>
              <a:rPr lang="zh-CN" altLang="en-US" sz="4000" b="1" spc="-160" dirty="0">
                <a:solidFill>
                  <a:srgbClr val="1F4370"/>
                </a:solidFill>
                <a:latin typeface="Arial" panose="020B0604020202020204"/>
                <a:cs typeface="Arial" panose="020B0604020202020204"/>
              </a:rPr>
              <a:t>索引</a:t>
            </a:r>
            <a:r>
              <a:rPr lang="zh-CN" altLang="en-US" sz="4000" b="1" spc="-160" dirty="0" smtClean="0">
                <a:solidFill>
                  <a:srgbClr val="1F4370"/>
                </a:solidFill>
                <a:latin typeface="Arial" panose="020B0604020202020204"/>
                <a:cs typeface="Arial" panose="020B0604020202020204"/>
              </a:rPr>
              <a:t>（</a:t>
            </a:r>
            <a:r>
              <a:rPr lang="en-US" altLang="zh-CN" sz="4000" b="1" spc="-160" dirty="0" err="1" smtClean="0">
                <a:solidFill>
                  <a:srgbClr val="1F4370"/>
                </a:solidFill>
                <a:latin typeface="Arial" panose="020B0604020202020204"/>
                <a:cs typeface="Arial" panose="020B0604020202020204"/>
              </a:rPr>
              <a:t>B+Tree</a:t>
            </a:r>
            <a:r>
              <a:rPr lang="en-US" altLang="zh-CN" sz="4000" b="1" spc="-160" dirty="0" smtClean="0">
                <a:solidFill>
                  <a:srgbClr val="1F4370"/>
                </a:solidFill>
                <a:latin typeface="Arial" panose="020B0604020202020204"/>
                <a:cs typeface="Arial" panose="020B0604020202020204"/>
              </a:rPr>
              <a:t> </a:t>
            </a:r>
            <a:r>
              <a:rPr lang="en-US" altLang="zh-CN" sz="4000" b="1" spc="-160" dirty="0">
                <a:solidFill>
                  <a:srgbClr val="1F4370"/>
                </a:solidFill>
                <a:latin typeface="Arial" panose="020B0604020202020204"/>
                <a:cs typeface="Arial" panose="020B0604020202020204"/>
              </a:rPr>
              <a:t>Indexes</a:t>
            </a:r>
            <a:r>
              <a:rPr lang="zh-CN" altLang="en-US" sz="4000" b="1" spc="-160" dirty="0" smtClean="0">
                <a:solidFill>
                  <a:srgbClr val="1F4370"/>
                </a:solidFill>
                <a:latin typeface="Arial" panose="020B0604020202020204"/>
                <a:cs typeface="Arial" panose="020B0604020202020204"/>
              </a:rPr>
              <a:t>）</a:t>
            </a:r>
            <a:r>
              <a:rPr lang="en-US" altLang="zh-CN" sz="4000" b="1" dirty="0" smtClean="0">
                <a:solidFill>
                  <a:srgbClr val="1F4370"/>
                </a:solidFill>
                <a:latin typeface="Arial" panose="020B0604020202020204"/>
                <a:cs typeface="Arial" panose="020B0604020202020204"/>
              </a:rPr>
              <a:t>                      </a:t>
            </a:r>
            <a:endParaRPr lang="en-US" altLang="zh-CN" sz="4000" b="1" dirty="0">
              <a:solidFill>
                <a:srgbClr val="1F4370"/>
              </a:solidFill>
              <a:latin typeface="Arial" panose="020B0604020202020204"/>
              <a:cs typeface="Arial" panose="020B0604020202020204"/>
            </a:endParaRPr>
          </a:p>
        </p:txBody>
      </p:sp>
      <p:sp>
        <p:nvSpPr>
          <p:cNvPr id="4" name="Rectangle 3"/>
          <p:cNvSpPr txBox="1">
            <a:spLocks noChangeArrowheads="1"/>
          </p:cNvSpPr>
          <p:nvPr/>
        </p:nvSpPr>
        <p:spPr>
          <a:xfrm>
            <a:off x="1343472" y="1700808"/>
            <a:ext cx="9402885" cy="472440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457200" indent="-457200" algn="l">
              <a:buFont typeface="Arial" panose="020B0604020202020204" pitchFamily="34" charset="0"/>
              <a:buChar char="•"/>
            </a:pPr>
            <a:r>
              <a:rPr lang="zh-CN" altLang="en-US" sz="2800" dirty="0" smtClean="0"/>
              <a:t>索引及树索引概述</a:t>
            </a:r>
            <a:endParaRPr lang="zh-CN" altLang="en-US" sz="2800" dirty="0" smtClean="0"/>
          </a:p>
          <a:p>
            <a:pPr marL="457200" indent="-457200" algn="l">
              <a:buFont typeface="Arial" panose="020B0604020202020204" pitchFamily="34" charset="0"/>
              <a:buChar char="•"/>
            </a:pPr>
            <a:r>
              <a:rPr lang="en-US" altLang="zh-CN" sz="2800" dirty="0" smtClean="0"/>
              <a:t>B+</a:t>
            </a:r>
            <a:r>
              <a:rPr lang="zh-CN" altLang="en-US" sz="2800" dirty="0" smtClean="0"/>
              <a:t>树</a:t>
            </a:r>
            <a:r>
              <a:rPr lang="zh-CN" altLang="en-US" sz="2800" dirty="0"/>
              <a:t>及其</a:t>
            </a:r>
            <a:r>
              <a:rPr lang="zh-CN" altLang="en-US" sz="2800" dirty="0" smtClean="0"/>
              <a:t>基本操作</a:t>
            </a:r>
            <a:endParaRPr lang="en-US" altLang="zh-CN" sz="2800" dirty="0" smtClean="0"/>
          </a:p>
          <a:p>
            <a:pPr marL="457200" indent="-457200" algn="l">
              <a:buFont typeface="Arial" panose="020B0604020202020204" pitchFamily="34" charset="0"/>
              <a:buChar char="•"/>
            </a:pPr>
            <a:r>
              <a:rPr lang="en-US" altLang="zh-CN" sz="2800" dirty="0"/>
              <a:t>B</a:t>
            </a:r>
            <a:r>
              <a:rPr lang="en-US" altLang="zh-CN" sz="2800" dirty="0" smtClean="0"/>
              <a:t>+</a:t>
            </a:r>
            <a:r>
              <a:rPr lang="zh-CN" altLang="en-US" sz="2800" dirty="0" smtClean="0"/>
              <a:t>树的设计及优化</a:t>
            </a:r>
            <a:endParaRPr lang="en-US" altLang="zh-CN"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254" y="336934"/>
            <a:ext cx="10972800" cy="931043"/>
          </a:xfrm>
        </p:spPr>
        <p:txBody>
          <a:bodyPr/>
          <a:lstStyle/>
          <a:p>
            <a:r>
              <a:rPr lang="en-US" altLang="zh-CN" dirty="0"/>
              <a:t>1.1.1 </a:t>
            </a:r>
            <a:r>
              <a:rPr lang="zh-CN" altLang="en-US" dirty="0"/>
              <a:t>面向磁盘的存储架构</a:t>
            </a:r>
            <a:endParaRPr lang="zh-CN" altLang="en-US" dirty="0"/>
          </a:p>
        </p:txBody>
      </p:sp>
      <p:sp>
        <p:nvSpPr>
          <p:cNvPr id="3" name="内容占位符 2"/>
          <p:cNvSpPr>
            <a:spLocks noGrp="1"/>
          </p:cNvSpPr>
          <p:nvPr>
            <p:ph idx="1"/>
          </p:nvPr>
        </p:nvSpPr>
        <p:spPr>
          <a:xfrm>
            <a:off x="707254" y="1321388"/>
            <a:ext cx="7744287" cy="5536611"/>
          </a:xfrm>
        </p:spPr>
        <p:txBody>
          <a:bodyPr/>
          <a:lstStyle/>
          <a:p>
            <a:pPr marL="0" indent="0">
              <a:buNone/>
            </a:pPr>
            <a:r>
              <a:rPr lang="zh-CN" altLang="en-US" dirty="0"/>
              <a:t>        我们已经从概念层、逻辑层的角度，认识到关系模型中的数据库是表的集合，并能使用</a:t>
            </a:r>
            <a:r>
              <a:rPr lang="en-US" altLang="zh-CN" dirty="0"/>
              <a:t>SQL</a:t>
            </a:r>
            <a:r>
              <a:rPr lang="zh-CN" altLang="en-US" dirty="0"/>
              <a:t>实现读</a:t>
            </a:r>
            <a:r>
              <a:rPr lang="en-US" altLang="zh-CN" dirty="0"/>
              <a:t>/</a:t>
            </a:r>
            <a:r>
              <a:rPr lang="zh-CN" altLang="en-US" dirty="0"/>
              <a:t>写操作。</a:t>
            </a:r>
            <a:endParaRPr lang="en-US" altLang="zh-CN" dirty="0"/>
          </a:p>
          <a:p>
            <a:pPr marL="0" indent="0">
              <a:buNone/>
            </a:pPr>
            <a:r>
              <a:rPr lang="zh-CN" altLang="en-US" dirty="0"/>
              <a:t>        本章开始，将了解</a:t>
            </a:r>
            <a:r>
              <a:rPr lang="en-US" altLang="zh-CN" dirty="0"/>
              <a:t>DBMS</a:t>
            </a:r>
            <a:r>
              <a:rPr lang="zh-CN" altLang="en-US" dirty="0"/>
              <a:t>如何管理</a:t>
            </a:r>
            <a:r>
              <a:rPr lang="en-US" altLang="zh-CN" dirty="0"/>
              <a:t>DB</a:t>
            </a:r>
            <a:r>
              <a:rPr lang="zh-CN" altLang="en-US" dirty="0"/>
              <a:t>，包括</a:t>
            </a:r>
            <a:r>
              <a:rPr lang="en-US" altLang="zh-CN" dirty="0"/>
              <a:t>DBMS</a:t>
            </a:r>
            <a:r>
              <a:rPr lang="zh-CN" altLang="en-US" dirty="0"/>
              <a:t>如何简化和协助对数据的访问，如何实现物理细节对用户透明。</a:t>
            </a:r>
            <a:endParaRPr lang="en-US" altLang="zh-CN" dirty="0"/>
          </a:p>
          <a:p>
            <a:pPr marL="0" indent="0">
              <a:buNone/>
            </a:pPr>
            <a:r>
              <a:rPr lang="zh-CN" altLang="en-US" dirty="0">
                <a:latin typeface="微软雅黑" panose="020B0503020204020204" pitchFamily="34" charset="-122"/>
                <a:ea typeface="微软雅黑" panose="020B0503020204020204" pitchFamily="34" charset="-122"/>
              </a:rPr>
              <a:t>问题背景：</a:t>
            </a:r>
            <a:endParaRPr lang="en-US" altLang="zh-CN"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t>磁盘、内存，易失</a:t>
            </a:r>
            <a:r>
              <a:rPr lang="en-US" altLang="zh-CN" dirty="0"/>
              <a:t>/</a:t>
            </a:r>
            <a:r>
              <a:rPr lang="zh-CN" altLang="en-US" dirty="0"/>
              <a:t>非易失的问题（挥发性质）</a:t>
            </a:r>
            <a:endParaRPr lang="en-US" altLang="zh-CN" dirty="0"/>
          </a:p>
          <a:p>
            <a:pPr marL="393700" lvl="1" indent="0">
              <a:buNone/>
            </a:pPr>
            <a:r>
              <a:rPr lang="zh-CN" altLang="en-US" dirty="0">
                <a:solidFill>
                  <a:srgbClr val="FF0000"/>
                </a:solidFill>
              </a:rPr>
              <a:t>存储技术发展：“非易失性内存”？</a:t>
            </a:r>
            <a:endParaRPr lang="en-US" altLang="zh-CN" dirty="0">
              <a:solidFill>
                <a:srgbClr val="FF0000"/>
              </a:solidFill>
            </a:endParaRPr>
          </a:p>
          <a:p>
            <a:pPr>
              <a:buFont typeface="Wingdings" panose="05000000000000000000" pitchFamily="2" charset="2"/>
              <a:buChar char="Ø"/>
            </a:pPr>
            <a:r>
              <a:rPr lang="en-US" altLang="zh-CN" dirty="0"/>
              <a:t>DBMS</a:t>
            </a:r>
            <a:r>
              <a:rPr lang="zh-CN" altLang="en-US" dirty="0"/>
              <a:t>假定其数据存储在非易失磁盘上。</a:t>
            </a:r>
            <a:endParaRPr lang="en-US" altLang="zh-CN" dirty="0"/>
          </a:p>
          <a:p>
            <a:pPr>
              <a:buFont typeface="Wingdings" panose="05000000000000000000" pitchFamily="2" charset="2"/>
              <a:buChar char="Ø"/>
            </a:pPr>
            <a:r>
              <a:rPr lang="en-US" altLang="zh-CN" dirty="0"/>
              <a:t>DBMS</a:t>
            </a:r>
            <a:r>
              <a:rPr lang="zh-CN" altLang="en-US" dirty="0"/>
              <a:t>的若干组件负责数据在易失内存和非易失磁盘间传送。</a:t>
            </a:r>
            <a:endParaRPr lang="zh-CN" altLang="en-US" dirty="0"/>
          </a:p>
          <a:p>
            <a:pPr marL="0" indent="0">
              <a:buNone/>
            </a:pPr>
            <a:endParaRPr lang="zh-CN" altLang="en-US" dirty="0"/>
          </a:p>
        </p:txBody>
      </p:sp>
      <p:sp>
        <p:nvSpPr>
          <p:cNvPr id="10" name="灯片编号占位符 9"/>
          <p:cNvSpPr>
            <a:spLocks noGrp="1"/>
          </p:cNvSpPr>
          <p:nvPr>
            <p:ph type="sldNum" sz="quarter" idx="12"/>
          </p:nvPr>
        </p:nvSpPr>
        <p:spPr/>
        <p:txBody>
          <a:bodyPr/>
          <a:lstStyle/>
          <a:p>
            <a:fld id="{3742B0B0-14D4-4B09-A8B4-7B726FDD0F27}" type="slidenum">
              <a:rPr lang="zh-CN" altLang="en-US" smtClean="0"/>
            </a:fld>
            <a:endParaRPr lang="zh-CN" altLang="en-US"/>
          </a:p>
        </p:txBody>
      </p:sp>
      <p:grpSp>
        <p:nvGrpSpPr>
          <p:cNvPr id="9" name="组合 8"/>
          <p:cNvGrpSpPr/>
          <p:nvPr/>
        </p:nvGrpSpPr>
        <p:grpSpPr>
          <a:xfrm>
            <a:off x="8697011" y="1535983"/>
            <a:ext cx="2983044" cy="4519561"/>
            <a:chOff x="7135317" y="1690688"/>
            <a:chExt cx="2983044" cy="4519561"/>
          </a:xfrm>
        </p:grpSpPr>
        <p:sp>
          <p:nvSpPr>
            <p:cNvPr id="4" name="矩形 3"/>
            <p:cNvSpPr/>
            <p:nvPr/>
          </p:nvSpPr>
          <p:spPr>
            <a:xfrm>
              <a:off x="7135318" y="1690688"/>
              <a:ext cx="2983043" cy="782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查询计划</a:t>
              </a:r>
              <a:endParaRPr lang="zh-CN" altLang="en-US" sz="2800" b="1" dirty="0"/>
            </a:p>
          </p:txBody>
        </p:sp>
        <p:sp>
          <p:nvSpPr>
            <p:cNvPr id="5" name="矩形 4"/>
            <p:cNvSpPr/>
            <p:nvPr/>
          </p:nvSpPr>
          <p:spPr>
            <a:xfrm>
              <a:off x="7135317" y="2624906"/>
              <a:ext cx="2983043" cy="782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操作执行</a:t>
              </a:r>
              <a:endParaRPr lang="zh-CN" altLang="en-US" sz="2800" b="1" dirty="0"/>
            </a:p>
          </p:txBody>
        </p:sp>
        <p:sp>
          <p:nvSpPr>
            <p:cNvPr id="6" name="矩形 5"/>
            <p:cNvSpPr/>
            <p:nvPr/>
          </p:nvSpPr>
          <p:spPr>
            <a:xfrm>
              <a:off x="7135317" y="3559124"/>
              <a:ext cx="2983043" cy="782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存取访问方法</a:t>
              </a:r>
              <a:endParaRPr lang="zh-CN" altLang="en-US" sz="2800" b="1" dirty="0"/>
            </a:p>
          </p:txBody>
        </p:sp>
        <p:sp>
          <p:nvSpPr>
            <p:cNvPr id="7" name="矩形 6"/>
            <p:cNvSpPr/>
            <p:nvPr/>
          </p:nvSpPr>
          <p:spPr>
            <a:xfrm>
              <a:off x="7135317" y="4493342"/>
              <a:ext cx="2983043" cy="782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缓冲池管理器</a:t>
              </a:r>
              <a:endParaRPr lang="zh-CN" altLang="en-US" sz="2800" b="1" dirty="0"/>
            </a:p>
          </p:txBody>
        </p:sp>
        <p:sp>
          <p:nvSpPr>
            <p:cNvPr id="8" name="矩形 7"/>
            <p:cNvSpPr/>
            <p:nvPr/>
          </p:nvSpPr>
          <p:spPr>
            <a:xfrm>
              <a:off x="7135317" y="5427560"/>
              <a:ext cx="2983043" cy="782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磁盘管理器</a:t>
              </a:r>
              <a:endParaRPr lang="zh-CN" altLang="en-US" sz="2800" b="1"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90747"/>
          </a:xfrm>
        </p:spPr>
        <p:txBody>
          <a:bodyPr/>
          <a:lstStyle/>
          <a:p>
            <a:r>
              <a:rPr lang="zh-CN" altLang="en-US" dirty="0"/>
              <a:t>数据库管理系统内部的数据结构</a:t>
            </a:r>
            <a:endParaRPr kumimoji="1" lang="zh-CN" altLang="en-US" dirty="0"/>
          </a:p>
        </p:txBody>
      </p:sp>
      <p:sp>
        <p:nvSpPr>
          <p:cNvPr id="2" name="内容占位符 1"/>
          <p:cNvSpPr>
            <a:spLocks noGrp="1"/>
          </p:cNvSpPr>
          <p:nvPr>
            <p:ph idx="1"/>
          </p:nvPr>
        </p:nvSpPr>
        <p:spPr>
          <a:xfrm>
            <a:off x="609600" y="1697867"/>
            <a:ext cx="10972800" cy="4389437"/>
          </a:xfrm>
        </p:spPr>
        <p:txBody>
          <a:bodyPr>
            <a:noAutofit/>
          </a:bodyPr>
          <a:lstStyle/>
          <a:p>
            <a:pPr>
              <a:lnSpc>
                <a:spcPts val="3280"/>
              </a:lnSpc>
              <a:spcBef>
                <a:spcPts val="1375"/>
              </a:spcBef>
            </a:pPr>
            <a:r>
              <a:rPr kumimoji="1" lang="zh-CN" altLang="en-US" sz="3200" dirty="0"/>
              <a:t>内部</a:t>
            </a:r>
            <a:r>
              <a:rPr lang="zh-CN" altLang="en-US" sz="3200" dirty="0"/>
              <a:t>元数据</a:t>
            </a:r>
            <a:endParaRPr lang="en-US" altLang="zh-CN" sz="3200" dirty="0"/>
          </a:p>
          <a:p>
            <a:pPr>
              <a:lnSpc>
                <a:spcPts val="3280"/>
              </a:lnSpc>
              <a:spcBef>
                <a:spcPts val="1375"/>
              </a:spcBef>
            </a:pPr>
            <a:r>
              <a:rPr kumimoji="1" lang="zh-CN" altLang="en-US" sz="3200" dirty="0"/>
              <a:t>核心数据存储</a:t>
            </a:r>
            <a:endParaRPr kumimoji="1" lang="en-US" altLang="zh-CN" sz="3200" dirty="0"/>
          </a:p>
          <a:p>
            <a:pPr>
              <a:lnSpc>
                <a:spcPts val="3280"/>
              </a:lnSpc>
              <a:spcBef>
                <a:spcPts val="1375"/>
              </a:spcBef>
            </a:pPr>
            <a:r>
              <a:rPr kumimoji="1" lang="zh-CN" altLang="en-US" sz="3200" dirty="0"/>
              <a:t>临时数据结构</a:t>
            </a:r>
            <a:endParaRPr kumimoji="1" lang="en-US" altLang="zh-CN" sz="3200" dirty="0"/>
          </a:p>
          <a:p>
            <a:pPr>
              <a:lnSpc>
                <a:spcPts val="3280"/>
              </a:lnSpc>
              <a:spcBef>
                <a:spcPts val="1375"/>
              </a:spcBef>
            </a:pPr>
            <a:r>
              <a:rPr lang="zh-CN" altLang="en-US" sz="3200" dirty="0">
                <a:solidFill>
                  <a:schemeClr val="tx2"/>
                </a:solidFill>
              </a:rPr>
              <a:t>表索引（</a:t>
            </a:r>
            <a:r>
              <a:rPr lang="en-US" altLang="zh-CN" sz="3200" dirty="0">
                <a:solidFill>
                  <a:schemeClr val="tx2"/>
                </a:solidFill>
              </a:rPr>
              <a:t>table index</a:t>
            </a:r>
            <a:r>
              <a:rPr lang="zh-CN" altLang="en-US" sz="3200" dirty="0">
                <a:solidFill>
                  <a:schemeClr val="tx2"/>
                </a:solidFill>
              </a:rPr>
              <a:t>）</a:t>
            </a:r>
            <a:endParaRPr lang="en-US" altLang="zh-CN" sz="3200" dirty="0">
              <a:solidFill>
                <a:schemeClr val="tx2"/>
              </a:solidFill>
            </a:endParaRPr>
          </a:p>
          <a:p>
            <a:pPr marL="361950" indent="711200">
              <a:lnSpc>
                <a:spcPts val="3320"/>
              </a:lnSpc>
              <a:spcBef>
                <a:spcPts val="1375"/>
              </a:spcBef>
              <a:buNone/>
            </a:pPr>
            <a:r>
              <a:rPr kumimoji="1" lang="zh-CN" altLang="en-US" sz="3200" dirty="0"/>
              <a:t>表索引是表属性子集的副本，是对这些属性的组织及排序，目的是为了使用这些属性的子集进行高效的访问（主要针对不是顺序扫描的访问方式）。 </a:t>
            </a:r>
            <a:endParaRPr kumimoji="1" lang="en-US" altLang="zh-CN"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90747"/>
          </a:xfrm>
        </p:spPr>
        <p:txBody>
          <a:bodyPr/>
          <a:lstStyle/>
          <a:p>
            <a:r>
              <a:rPr kumimoji="1" lang="zh-CN" altLang="en-US" dirty="0" smtClean="0"/>
              <a:t>索引基本概念</a:t>
            </a:r>
            <a:endParaRPr kumimoji="1" lang="zh-CN" altLang="en-US" dirty="0"/>
          </a:p>
        </p:txBody>
      </p:sp>
      <p:sp>
        <p:nvSpPr>
          <p:cNvPr id="2" name="内容占位符 1"/>
          <p:cNvSpPr>
            <a:spLocks noGrp="1"/>
          </p:cNvSpPr>
          <p:nvPr>
            <p:ph idx="1"/>
          </p:nvPr>
        </p:nvSpPr>
        <p:spPr>
          <a:xfrm>
            <a:off x="609600" y="1697867"/>
            <a:ext cx="10972800" cy="5160133"/>
          </a:xfrm>
        </p:spPr>
        <p:txBody>
          <a:bodyPr>
            <a:noAutofit/>
          </a:bodyPr>
          <a:lstStyle/>
          <a:p>
            <a:pPr>
              <a:lnSpc>
                <a:spcPts val="3280"/>
              </a:lnSpc>
              <a:spcBef>
                <a:spcPts val="1375"/>
              </a:spcBef>
            </a:pPr>
            <a:r>
              <a:rPr kumimoji="1" lang="zh-CN" altLang="en-US" sz="3200" dirty="0" smtClean="0"/>
              <a:t>基本类型</a:t>
            </a:r>
            <a:endParaRPr kumimoji="1" lang="en-US" altLang="zh-CN" sz="3200" dirty="0" smtClean="0"/>
          </a:p>
          <a:p>
            <a:pPr lvl="1">
              <a:lnSpc>
                <a:spcPts val="3280"/>
              </a:lnSpc>
              <a:spcBef>
                <a:spcPts val="1375"/>
              </a:spcBef>
            </a:pPr>
            <a:r>
              <a:rPr kumimoji="1" lang="zh-CN" altLang="en-US" sz="2900" dirty="0" smtClean="0"/>
              <a:t>顺序索引</a:t>
            </a:r>
            <a:endParaRPr kumimoji="1" lang="en-US" altLang="zh-CN" sz="2900" dirty="0" smtClean="0"/>
          </a:p>
          <a:p>
            <a:pPr lvl="2">
              <a:lnSpc>
                <a:spcPts val="3280"/>
              </a:lnSpc>
              <a:spcBef>
                <a:spcPts val="1375"/>
              </a:spcBef>
            </a:pPr>
            <a:r>
              <a:rPr kumimoji="1" lang="zh-CN" altLang="en-US" sz="2600" dirty="0"/>
              <a:t>搜索码值顺序与记录存放顺序</a:t>
            </a:r>
            <a:endParaRPr kumimoji="1" lang="en-US" altLang="zh-CN" sz="2600" dirty="0" smtClean="0"/>
          </a:p>
          <a:p>
            <a:pPr lvl="3">
              <a:lnSpc>
                <a:spcPts val="3280"/>
              </a:lnSpc>
              <a:spcBef>
                <a:spcPts val="1375"/>
              </a:spcBef>
            </a:pPr>
            <a:r>
              <a:rPr kumimoji="1" lang="zh-CN" altLang="en-US" sz="2450" dirty="0"/>
              <a:t>主</a:t>
            </a:r>
            <a:r>
              <a:rPr kumimoji="1" lang="zh-CN" altLang="en-US" sz="2450" dirty="0" smtClean="0"/>
              <a:t>索引（聚集</a:t>
            </a:r>
            <a:r>
              <a:rPr kumimoji="1" lang="en-US" altLang="zh-CN" sz="2450" dirty="0" smtClean="0"/>
              <a:t>/</a:t>
            </a:r>
            <a:r>
              <a:rPr kumimoji="1" lang="zh-CN" altLang="en-US" sz="2450" dirty="0" smtClean="0"/>
              <a:t>聚簇索引）</a:t>
            </a:r>
            <a:endParaRPr kumimoji="1" lang="en-US" altLang="zh-CN" sz="2450" dirty="0" smtClean="0"/>
          </a:p>
          <a:p>
            <a:pPr lvl="3">
              <a:lnSpc>
                <a:spcPts val="3280"/>
              </a:lnSpc>
              <a:spcBef>
                <a:spcPts val="1375"/>
              </a:spcBef>
            </a:pPr>
            <a:r>
              <a:rPr kumimoji="1" lang="zh-CN" altLang="en-US" sz="2450" dirty="0" smtClean="0"/>
              <a:t>辅助索引（非聚集索引）</a:t>
            </a:r>
            <a:endParaRPr kumimoji="1" lang="en-US" altLang="zh-CN" sz="2450" dirty="0" smtClean="0"/>
          </a:p>
          <a:p>
            <a:pPr lvl="1">
              <a:lnSpc>
                <a:spcPts val="3280"/>
              </a:lnSpc>
              <a:spcBef>
                <a:spcPts val="1375"/>
              </a:spcBef>
            </a:pPr>
            <a:r>
              <a:rPr kumimoji="1" lang="zh-CN" altLang="en-US" sz="2900" dirty="0" smtClean="0"/>
              <a:t>散列索引</a:t>
            </a:r>
            <a:endParaRPr kumimoji="1" lang="en-US" altLang="zh-CN" sz="2900" dirty="0" smtClean="0"/>
          </a:p>
          <a:p>
            <a:pPr>
              <a:lnSpc>
                <a:spcPts val="3280"/>
              </a:lnSpc>
              <a:spcBef>
                <a:spcPts val="1375"/>
              </a:spcBef>
            </a:pPr>
            <a:r>
              <a:rPr kumimoji="1" lang="zh-CN" altLang="en-US" sz="3200" dirty="0" smtClean="0"/>
              <a:t>稠密索引与稀疏索引</a:t>
            </a:r>
            <a:endParaRPr kumimoji="1" lang="en-US" altLang="zh-CN" sz="3200" dirty="0"/>
          </a:p>
          <a:p>
            <a:pPr>
              <a:lnSpc>
                <a:spcPts val="3280"/>
              </a:lnSpc>
              <a:spcBef>
                <a:spcPts val="1375"/>
              </a:spcBef>
            </a:pPr>
            <a:r>
              <a:rPr kumimoji="1" lang="zh-CN" altLang="en-US" sz="3200" dirty="0" smtClean="0"/>
              <a:t>多级索引</a:t>
            </a:r>
            <a:endParaRPr kumimoji="1" lang="en-US" altLang="zh-CN" sz="3200" dirty="0" smtClean="0"/>
          </a:p>
          <a:p>
            <a:pPr>
              <a:lnSpc>
                <a:spcPts val="3280"/>
              </a:lnSpc>
              <a:spcBef>
                <a:spcPts val="1375"/>
              </a:spcBef>
            </a:pPr>
            <a:r>
              <a:rPr kumimoji="1" lang="zh-CN" altLang="en-US" sz="3200" dirty="0" smtClean="0"/>
              <a:t>多码（组合）索引</a:t>
            </a:r>
            <a:endParaRPr kumimoji="1" lang="en-US" altLang="zh-CN" sz="3200" dirty="0"/>
          </a:p>
          <a:p>
            <a:pPr>
              <a:lnSpc>
                <a:spcPts val="3280"/>
              </a:lnSpc>
              <a:spcBef>
                <a:spcPts val="1375"/>
              </a:spcBef>
            </a:pPr>
            <a:endParaRPr kumimoji="1" lang="en-US" altLang="zh-CN"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90747"/>
          </a:xfrm>
        </p:spPr>
        <p:txBody>
          <a:bodyPr/>
          <a:lstStyle/>
          <a:p>
            <a:r>
              <a:rPr lang="zh-CN" altLang="en-US" dirty="0"/>
              <a:t>对索引技术的评价</a:t>
            </a:r>
            <a:r>
              <a:rPr lang="zh-CN" altLang="en-US" dirty="0" smtClean="0"/>
              <a:t>需要考虑的因素</a:t>
            </a:r>
            <a:endParaRPr kumimoji="1" lang="zh-CN" altLang="en-US" dirty="0"/>
          </a:p>
        </p:txBody>
      </p:sp>
      <p:sp>
        <p:nvSpPr>
          <p:cNvPr id="2" name="内容占位符 1"/>
          <p:cNvSpPr>
            <a:spLocks noGrp="1"/>
          </p:cNvSpPr>
          <p:nvPr>
            <p:ph idx="1"/>
          </p:nvPr>
        </p:nvSpPr>
        <p:spPr>
          <a:xfrm>
            <a:off x="609600" y="1697867"/>
            <a:ext cx="10972800" cy="5160133"/>
          </a:xfrm>
        </p:spPr>
        <p:txBody>
          <a:bodyPr>
            <a:noAutofit/>
          </a:bodyPr>
          <a:lstStyle/>
          <a:p>
            <a:pPr lvl="1"/>
            <a:r>
              <a:rPr lang="zh-CN" altLang="en-US" sz="2800" dirty="0" smtClean="0">
                <a:ea typeface="黑体" panose="02010609060101010101" pitchFamily="49" charset="-122"/>
              </a:rPr>
              <a:t>访问</a:t>
            </a:r>
            <a:r>
              <a:rPr lang="zh-CN" altLang="en-US" sz="2800" dirty="0">
                <a:ea typeface="黑体" panose="02010609060101010101" pitchFamily="49" charset="-122"/>
              </a:rPr>
              <a:t>类型</a:t>
            </a:r>
            <a:r>
              <a:rPr lang="zh-CN" altLang="en-US" sz="2800" dirty="0"/>
              <a:t>：索引能有效支持的数据访问类型。例如，根据指定的属性值进行查询，根据给定的属性值的范围进行查询。</a:t>
            </a:r>
            <a:endParaRPr lang="zh-CN" altLang="en-US" sz="2800" dirty="0"/>
          </a:p>
          <a:p>
            <a:pPr lvl="1"/>
            <a:r>
              <a:rPr lang="zh-CN" altLang="en-US" sz="2800" dirty="0">
                <a:ea typeface="黑体" panose="02010609060101010101" pitchFamily="49" charset="-122"/>
              </a:rPr>
              <a:t>访问时间</a:t>
            </a:r>
            <a:r>
              <a:rPr lang="zh-CN" altLang="en-US" sz="2800" dirty="0"/>
              <a:t>：通过索引找到一条特定记录或记录集所需要的时间。</a:t>
            </a:r>
            <a:endParaRPr lang="zh-CN" altLang="en-US" sz="2800" dirty="0"/>
          </a:p>
          <a:p>
            <a:pPr lvl="1"/>
            <a:r>
              <a:rPr lang="zh-CN" altLang="en-US" sz="2800" dirty="0">
                <a:ea typeface="黑体" panose="02010609060101010101" pitchFamily="49" charset="-122"/>
              </a:rPr>
              <a:t>插入时间</a:t>
            </a:r>
            <a:r>
              <a:rPr lang="zh-CN" altLang="en-US" sz="2800" dirty="0"/>
              <a:t>：在文件中插入一条新记录所需要的时间，包括找到插入新记录的正确位置和插入该记录所需要的时间以及更新索引结构所需要的时间。</a:t>
            </a:r>
            <a:endParaRPr lang="zh-CN" altLang="en-US" sz="2800" dirty="0"/>
          </a:p>
          <a:p>
            <a:pPr lvl="1"/>
            <a:r>
              <a:rPr lang="zh-CN" altLang="en-US" sz="2800" dirty="0">
                <a:ea typeface="黑体" panose="02010609060101010101" pitchFamily="49" charset="-122"/>
              </a:rPr>
              <a:t>删除时间</a:t>
            </a:r>
            <a:r>
              <a:rPr lang="zh-CN" altLang="en-US" sz="2800" dirty="0"/>
              <a:t>：在文件中删除一条记录所需要的时间，包括找到待删除记录的正确位置和删除该记录所需要的时间以及更新索引结构所需要的时间。</a:t>
            </a:r>
            <a:endParaRPr lang="zh-CN" altLang="en-US" sz="2800" dirty="0"/>
          </a:p>
          <a:p>
            <a:pPr lvl="1"/>
            <a:r>
              <a:rPr lang="zh-CN" altLang="en-US" sz="2800" dirty="0">
                <a:ea typeface="黑体" panose="02010609060101010101" pitchFamily="49" charset="-122"/>
              </a:rPr>
              <a:t>空间开销</a:t>
            </a:r>
            <a:r>
              <a:rPr lang="zh-CN" altLang="en-US" sz="2800" dirty="0"/>
              <a:t>：索引结构所需要的额外存储空间。一般来说，索引是用空间代价来换取系统性能的提高，这就要进行空间与时间的折衷。</a:t>
            </a:r>
            <a:endParaRPr lang="zh-CN" altLang="en-US" sz="2800" dirty="0"/>
          </a:p>
          <a:p>
            <a:pPr>
              <a:lnSpc>
                <a:spcPts val="3280"/>
              </a:lnSpc>
              <a:spcBef>
                <a:spcPts val="1375"/>
              </a:spcBef>
            </a:pPr>
            <a:endParaRPr kumimoji="1" lang="en-US" altLang="zh-CN" sz="28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09600" y="704851"/>
            <a:ext cx="10972800" cy="804635"/>
          </a:xfrm>
        </p:spPr>
        <p:txBody>
          <a:bodyPr>
            <a:normAutofit fontScale="90000"/>
          </a:bodyPr>
          <a:lstStyle/>
          <a:p>
            <a:r>
              <a:rPr lang="en-US" altLang="zh-CN" sz="5335" dirty="0"/>
              <a:t>DBMS</a:t>
            </a:r>
            <a:r>
              <a:rPr lang="zh-CN" altLang="en-US" sz="5335" dirty="0"/>
              <a:t>关于索引的任务：</a:t>
            </a:r>
            <a:endParaRPr lang="zh-CN" altLang="en-US" dirty="0"/>
          </a:p>
        </p:txBody>
      </p:sp>
      <p:sp>
        <p:nvSpPr>
          <p:cNvPr id="2" name="内容占位符 1"/>
          <p:cNvSpPr>
            <a:spLocks noGrp="1"/>
          </p:cNvSpPr>
          <p:nvPr>
            <p:ph idx="1"/>
          </p:nvPr>
        </p:nvSpPr>
        <p:spPr>
          <a:xfrm>
            <a:off x="609600" y="1574803"/>
            <a:ext cx="10972800" cy="4389437"/>
          </a:xfrm>
        </p:spPr>
        <p:txBody>
          <a:bodyPr/>
          <a:lstStyle/>
          <a:p>
            <a:pPr>
              <a:lnSpc>
                <a:spcPts val="3320"/>
              </a:lnSpc>
              <a:spcBef>
                <a:spcPts val="1375"/>
              </a:spcBef>
              <a:buFont typeface="Wingdings" panose="05000000000000000000" pitchFamily="2" charset="2"/>
              <a:buChar char="Ø"/>
            </a:pPr>
            <a:r>
              <a:rPr lang="zh-CN" altLang="en-US" sz="3200" dirty="0"/>
              <a:t>确保表的内容和索引在逻辑上是同步的；</a:t>
            </a:r>
            <a:endParaRPr kumimoji="1" lang="zh-CN" altLang="en-US" sz="3200" dirty="0"/>
          </a:p>
          <a:p>
            <a:pPr>
              <a:lnSpc>
                <a:spcPts val="3320"/>
              </a:lnSpc>
              <a:spcBef>
                <a:spcPts val="1375"/>
              </a:spcBef>
              <a:buFont typeface="Wingdings" panose="05000000000000000000" pitchFamily="2" charset="2"/>
              <a:buChar char="Ø"/>
            </a:pPr>
            <a:r>
              <a:rPr lang="zh-CN" altLang="en-US" sz="3200" dirty="0"/>
              <a:t>执行每个查询时找出最佳的索引；</a:t>
            </a:r>
            <a:endParaRPr lang="en-US" altLang="zh-CN" sz="3200" dirty="0"/>
          </a:p>
          <a:p>
            <a:pPr>
              <a:lnSpc>
                <a:spcPts val="3320"/>
              </a:lnSpc>
              <a:spcBef>
                <a:spcPts val="1375"/>
              </a:spcBef>
              <a:buFont typeface="Wingdings" panose="05000000000000000000" pitchFamily="2" charset="2"/>
              <a:buChar char="Ø"/>
            </a:pPr>
            <a:r>
              <a:rPr kumimoji="1" lang="zh-CN" altLang="en-US" sz="3200" dirty="0"/>
              <a:t>在索引的数量和开销上进行权衡：</a:t>
            </a:r>
            <a:endParaRPr kumimoji="1" lang="en-US" altLang="zh-CN" sz="3200" dirty="0"/>
          </a:p>
          <a:p>
            <a:pPr marL="299720" lvl="1" indent="0">
              <a:lnSpc>
                <a:spcPts val="3320"/>
              </a:lnSpc>
              <a:spcBef>
                <a:spcPts val="575"/>
              </a:spcBef>
              <a:buNone/>
            </a:pPr>
            <a:r>
              <a:rPr lang="is-IS" altLang="zh-CN" sz="3200" dirty="0">
                <a:solidFill>
                  <a:srgbClr val="585858"/>
                </a:solidFill>
                <a:latin typeface="Times New Roman" panose="02020603050405020304"/>
                <a:cs typeface="Times New Roman" panose="02020603050405020304"/>
              </a:rPr>
              <a:t>   →</a:t>
            </a:r>
            <a:r>
              <a:rPr lang="zh-CN" altLang="en-US" sz="3200" dirty="0"/>
              <a:t> 存储开销</a:t>
            </a:r>
            <a:endParaRPr lang="en-US" altLang="zh-CN" sz="3200" dirty="0"/>
          </a:p>
          <a:p>
            <a:pPr marL="299720" lvl="1" indent="0">
              <a:lnSpc>
                <a:spcPts val="3320"/>
              </a:lnSpc>
              <a:spcBef>
                <a:spcPts val="575"/>
              </a:spcBef>
              <a:buNone/>
            </a:pPr>
            <a:r>
              <a:rPr lang="is-IS" altLang="zh-CN" sz="3200" dirty="0">
                <a:solidFill>
                  <a:srgbClr val="585858"/>
                </a:solidFill>
                <a:latin typeface="Times New Roman" panose="02020603050405020304"/>
                <a:cs typeface="Times New Roman" panose="02020603050405020304"/>
              </a:rPr>
              <a:t>   →</a:t>
            </a:r>
            <a:r>
              <a:rPr kumimoji="1" lang="zh-CN" altLang="en-US" sz="3200" dirty="0"/>
              <a:t> 维护开销</a:t>
            </a:r>
            <a:endParaRPr kumimoji="1" lang="en-US" altLang="zh-CN" sz="3200" dirty="0"/>
          </a:p>
          <a:p>
            <a:pPr marL="299720" lvl="1" indent="0">
              <a:lnSpc>
                <a:spcPts val="3320"/>
              </a:lnSpc>
              <a:spcBef>
                <a:spcPts val="575"/>
              </a:spcBef>
              <a:buNone/>
            </a:pPr>
            <a:endParaRPr kumimoji="1" lang="en-US" altLang="zh-CN" sz="3200" dirty="0"/>
          </a:p>
          <a:p>
            <a:pPr marL="0" lvl="1" indent="0">
              <a:lnSpc>
                <a:spcPts val="3320"/>
              </a:lnSpc>
              <a:spcBef>
                <a:spcPts val="575"/>
              </a:spcBef>
              <a:buNone/>
            </a:pPr>
            <a:r>
              <a:rPr kumimoji="1" lang="zh-CN" altLang="en-US" sz="3200" dirty="0"/>
              <a:t>关系数据库的常见索引结构：</a:t>
            </a:r>
            <a:r>
              <a:rPr kumimoji="1" lang="en-US" altLang="zh-CN" sz="3200" dirty="0"/>
              <a:t>B+</a:t>
            </a:r>
            <a:r>
              <a:rPr kumimoji="1" lang="zh-CN" altLang="en-US" sz="3200" dirty="0"/>
              <a:t>树</a:t>
            </a:r>
            <a:endParaRPr kumimoji="1" lang="en-US" altLang="zh-CN"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5335" dirty="0"/>
              <a:t>B</a:t>
            </a:r>
            <a:r>
              <a:rPr lang="zh-CN" altLang="en-US" sz="5335" dirty="0"/>
              <a:t>树概述</a:t>
            </a:r>
            <a:endParaRPr kumimoji="1" lang="zh-CN" altLang="en-US" dirty="0"/>
          </a:p>
        </p:txBody>
      </p:sp>
      <p:sp>
        <p:nvSpPr>
          <p:cNvPr id="2" name="内容占位符 1"/>
          <p:cNvSpPr>
            <a:spLocks noGrp="1"/>
          </p:cNvSpPr>
          <p:nvPr>
            <p:ph idx="1"/>
          </p:nvPr>
        </p:nvSpPr>
        <p:spPr/>
        <p:txBody>
          <a:bodyPr/>
          <a:lstStyle/>
          <a:p>
            <a:pPr marL="0" indent="0">
              <a:lnSpc>
                <a:spcPts val="3320"/>
              </a:lnSpc>
              <a:spcBef>
                <a:spcPts val="1375"/>
              </a:spcBef>
              <a:buNone/>
            </a:pPr>
            <a:r>
              <a:rPr lang="en-US" altLang="zh-CN" sz="3200" dirty="0"/>
              <a:t>B</a:t>
            </a:r>
            <a:r>
              <a:rPr lang="zh-CN" altLang="en-US" sz="3200" dirty="0"/>
              <a:t>树：一种特定的数据结构，具有平衡的多分树结构。</a:t>
            </a:r>
            <a:endParaRPr lang="en-US" altLang="zh-CN" sz="3200" dirty="0"/>
          </a:p>
          <a:p>
            <a:pPr marL="0" indent="0">
              <a:lnSpc>
                <a:spcPts val="3320"/>
              </a:lnSpc>
              <a:spcBef>
                <a:spcPts val="1375"/>
              </a:spcBef>
              <a:buNone/>
            </a:pPr>
            <a:endParaRPr kumimoji="1" lang="en-US" altLang="zh-CN" sz="3200" dirty="0"/>
          </a:p>
          <a:p>
            <a:pPr marL="0" indent="0">
              <a:lnSpc>
                <a:spcPts val="3320"/>
              </a:lnSpc>
              <a:spcBef>
                <a:spcPts val="1375"/>
              </a:spcBef>
              <a:buNone/>
            </a:pPr>
            <a:r>
              <a:rPr kumimoji="1" lang="zh-CN" altLang="en-US" sz="3200" dirty="0"/>
              <a:t>“</a:t>
            </a:r>
            <a:r>
              <a:rPr kumimoji="1" lang="en-US" altLang="zh-CN" sz="3200" dirty="0"/>
              <a:t>B</a:t>
            </a:r>
            <a:r>
              <a:rPr kumimoji="1" lang="zh-CN" altLang="en-US" sz="3200" dirty="0"/>
              <a:t>树家族”，可用于泛指一类平衡树的数据结构</a:t>
            </a:r>
            <a:endParaRPr kumimoji="1" lang="en-US" altLang="zh-CN" sz="3200" dirty="0"/>
          </a:p>
          <a:p>
            <a:pPr marL="299720" lvl="1" indent="0">
              <a:buNone/>
            </a:pPr>
            <a:r>
              <a:rPr lang="is-IS" altLang="zh-CN" sz="3200" dirty="0">
                <a:latin typeface="Times New Roman" panose="02020603050405020304"/>
                <a:cs typeface="Times New Roman" panose="02020603050405020304"/>
              </a:rPr>
              <a:t>→ </a:t>
            </a:r>
            <a:r>
              <a:rPr lang="is-IS" altLang="zh-CN" sz="3200" spc="-40" dirty="0">
                <a:latin typeface="Times New Roman" panose="02020603050405020304"/>
                <a:cs typeface="Times New Roman" panose="02020603050405020304"/>
              </a:rPr>
              <a:t>B-Tree  </a:t>
            </a:r>
            <a:r>
              <a:rPr lang="is-IS" altLang="zh-CN" sz="3200" spc="-480" dirty="0">
                <a:latin typeface="Times New Roman" panose="02020603050405020304"/>
                <a:cs typeface="Times New Roman" panose="02020603050405020304"/>
              </a:rPr>
              <a:t> </a:t>
            </a:r>
            <a:r>
              <a:rPr lang="is-IS" altLang="zh-CN" sz="3200" spc="-67" dirty="0">
                <a:latin typeface="Times New Roman" panose="02020603050405020304"/>
                <a:cs typeface="Times New Roman" panose="02020603050405020304"/>
              </a:rPr>
              <a:t>(1971)</a:t>
            </a:r>
            <a:endParaRPr lang="is-IS" altLang="zh-CN" sz="3200" dirty="0">
              <a:latin typeface="Times New Roman" panose="02020603050405020304"/>
              <a:cs typeface="Times New Roman" panose="02020603050405020304"/>
            </a:endParaRPr>
          </a:p>
          <a:p>
            <a:pPr marL="299720" lvl="1" indent="0">
              <a:buNone/>
            </a:pPr>
            <a:r>
              <a:rPr lang="is-IS" altLang="zh-CN" sz="3200" dirty="0">
                <a:latin typeface="Times New Roman" panose="02020603050405020304"/>
                <a:cs typeface="Times New Roman" panose="02020603050405020304"/>
              </a:rPr>
              <a:t>→ </a:t>
            </a:r>
            <a:r>
              <a:rPr lang="is-IS" altLang="zh-CN" sz="3200" spc="-53" dirty="0">
                <a:latin typeface="Times New Roman" panose="02020603050405020304"/>
                <a:cs typeface="Times New Roman" panose="02020603050405020304"/>
              </a:rPr>
              <a:t>B+Tree </a:t>
            </a:r>
            <a:r>
              <a:rPr lang="is-IS" altLang="zh-CN" sz="3200" spc="120" dirty="0">
                <a:latin typeface="Times New Roman" panose="02020603050405020304"/>
                <a:cs typeface="Times New Roman" panose="02020603050405020304"/>
              </a:rPr>
              <a:t> </a:t>
            </a:r>
            <a:r>
              <a:rPr lang="is-IS" altLang="zh-CN" sz="3200" spc="-67" dirty="0">
                <a:latin typeface="Times New Roman" panose="02020603050405020304"/>
                <a:cs typeface="Times New Roman" panose="02020603050405020304"/>
              </a:rPr>
              <a:t>(1973)</a:t>
            </a:r>
            <a:endParaRPr lang="is-IS" altLang="zh-CN" sz="3200" dirty="0">
              <a:latin typeface="Times New Roman" panose="02020603050405020304"/>
              <a:cs typeface="Times New Roman" panose="02020603050405020304"/>
            </a:endParaRPr>
          </a:p>
          <a:p>
            <a:pPr marL="299720" lvl="1" indent="0">
              <a:buNone/>
            </a:pPr>
            <a:r>
              <a:rPr lang="is-IS" altLang="zh-CN" sz="3200" dirty="0">
                <a:latin typeface="Times New Roman" panose="02020603050405020304"/>
                <a:cs typeface="Times New Roman" panose="02020603050405020304"/>
              </a:rPr>
              <a:t>→ </a:t>
            </a:r>
            <a:r>
              <a:rPr lang="is-IS" altLang="zh-CN" sz="3200" spc="-333" dirty="0">
                <a:latin typeface="Times New Roman" panose="02020603050405020304"/>
                <a:cs typeface="Times New Roman" panose="02020603050405020304"/>
              </a:rPr>
              <a:t>B*  </a:t>
            </a:r>
            <a:r>
              <a:rPr lang="is-IS" altLang="zh-CN" sz="3200" spc="-67" dirty="0">
                <a:latin typeface="Times New Roman" panose="02020603050405020304"/>
                <a:cs typeface="Times New Roman" panose="02020603050405020304"/>
              </a:rPr>
              <a:t>Tree   (1977)</a:t>
            </a:r>
            <a:endParaRPr lang="is-IS" altLang="zh-CN" sz="3200" spc="-67" dirty="0">
              <a:latin typeface="Times New Roman" panose="02020603050405020304"/>
              <a:cs typeface="Times New Roman" panose="02020603050405020304"/>
            </a:endParaRPr>
          </a:p>
          <a:p>
            <a:pPr marL="299720" lvl="1" indent="0">
              <a:buNone/>
              <a:tabLst>
                <a:tab pos="1164590" algn="l"/>
              </a:tabLst>
            </a:pPr>
            <a:r>
              <a:rPr lang="is-IS" altLang="zh-CN" sz="3200" dirty="0">
                <a:latin typeface="Times New Roman" panose="02020603050405020304"/>
                <a:cs typeface="Times New Roman" panose="02020603050405020304"/>
              </a:rPr>
              <a:t>→</a:t>
            </a:r>
            <a:r>
              <a:rPr lang="is-IS" altLang="zh-CN" sz="3200" spc="260" dirty="0">
                <a:latin typeface="Times New Roman" panose="02020603050405020304"/>
                <a:cs typeface="Times New Roman" panose="02020603050405020304"/>
              </a:rPr>
              <a:t> </a:t>
            </a:r>
            <a:r>
              <a:rPr lang="is-IS" altLang="zh-CN" sz="3200" spc="-200" dirty="0">
                <a:latin typeface="Times New Roman" panose="02020603050405020304"/>
                <a:cs typeface="Times New Roman" panose="02020603050405020304"/>
              </a:rPr>
              <a:t>B</a:t>
            </a:r>
            <a:r>
              <a:rPr lang="is-IS" altLang="zh-CN" sz="3200" spc="-200" baseline="30000" dirty="0">
                <a:latin typeface="Times New Roman" panose="02020603050405020304"/>
                <a:cs typeface="Times New Roman" panose="02020603050405020304"/>
              </a:rPr>
              <a:t>link</a:t>
            </a:r>
            <a:r>
              <a:rPr lang="is-IS" altLang="zh-CN" sz="3200" spc="-200" dirty="0">
                <a:latin typeface="Times New Roman" panose="02020603050405020304"/>
                <a:cs typeface="Times New Roman" panose="02020603050405020304"/>
              </a:rPr>
              <a:t> -</a:t>
            </a:r>
            <a:r>
              <a:rPr lang="is-IS" altLang="zh-CN" sz="3200" spc="-13" dirty="0">
                <a:latin typeface="Times New Roman" panose="02020603050405020304"/>
                <a:cs typeface="Times New Roman" panose="02020603050405020304"/>
              </a:rPr>
              <a:t>Tree</a:t>
            </a:r>
            <a:r>
              <a:rPr lang="is-IS" altLang="zh-CN" sz="3200" spc="-47" dirty="0">
                <a:latin typeface="Times New Roman" panose="02020603050405020304"/>
                <a:cs typeface="Times New Roman" panose="02020603050405020304"/>
              </a:rPr>
              <a:t>   </a:t>
            </a:r>
            <a:r>
              <a:rPr lang="is-IS" altLang="zh-CN" sz="3200" spc="-73" dirty="0">
                <a:latin typeface="Times New Roman" panose="02020603050405020304"/>
                <a:cs typeface="Times New Roman" panose="02020603050405020304"/>
              </a:rPr>
              <a:t>(1981)</a:t>
            </a: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a:t>
            </a:r>
            <a:endParaRPr kumimoji="1" lang="zh-CN" altLang="en-US" dirty="0"/>
          </a:p>
        </p:txBody>
      </p:sp>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normAutofit fontScale="85000" lnSpcReduction="10000"/>
              </a:bodyPr>
              <a:lstStyle/>
              <a:p>
                <a:pPr marL="0" indent="0">
                  <a:lnSpc>
                    <a:spcPts val="3320"/>
                  </a:lnSpc>
                  <a:spcBef>
                    <a:spcPts val="1375"/>
                  </a:spcBef>
                  <a:buNone/>
                </a:pPr>
                <a:r>
                  <a:rPr lang="en-US" altLang="zh-CN" sz="3200" dirty="0"/>
                  <a:t>       B+</a:t>
                </a:r>
                <a:r>
                  <a:rPr lang="zh-CN" altLang="en-US" sz="3200" dirty="0"/>
                  <a:t>树是一种自平衡的树型数据结构，它保持数据</a:t>
                </a:r>
                <a:r>
                  <a:rPr lang="zh-CN" altLang="en-US" sz="3200" dirty="0">
                    <a:solidFill>
                      <a:srgbClr val="FF0000"/>
                    </a:solidFill>
                  </a:rPr>
                  <a:t>排序</a:t>
                </a:r>
                <a:r>
                  <a:rPr lang="zh-CN" altLang="en-US" sz="3200" dirty="0"/>
                  <a:t>，支持在</a:t>
                </a:r>
                <a:r>
                  <a:rPr lang="en-US" altLang="zh-CN" sz="3200" b="1" dirty="0">
                    <a:solidFill>
                      <a:srgbClr val="FF0000"/>
                    </a:solidFill>
                  </a:rPr>
                  <a:t>O(</a:t>
                </a:r>
                <a14:m>
                  <m:oMath xmlns:m="http://schemas.openxmlformats.org/officeDocument/2006/math">
                    <m:func>
                      <m:funcPr>
                        <m:ctrlPr>
                          <a:rPr lang="en-US" altLang="zh-CN" sz="3200" b="1" i="1">
                            <a:solidFill>
                              <a:srgbClr val="FF0000"/>
                            </a:solidFill>
                            <a:latin typeface="Cambria Math" panose="02040503050406030204" pitchFamily="18" charset="0"/>
                          </a:rPr>
                        </m:ctrlPr>
                      </m:funcPr>
                      <m:fName>
                        <m:r>
                          <a:rPr lang="en-US" altLang="zh-CN" sz="3200" b="1">
                            <a:solidFill>
                              <a:srgbClr val="FF0000"/>
                            </a:solidFill>
                            <a:latin typeface="Cambria Math" panose="02040503050406030204" pitchFamily="18" charset="0"/>
                          </a:rPr>
                          <m:t>𝐥𝐨𝐠</m:t>
                        </m:r>
                      </m:fName>
                      <m:e>
                        <m:r>
                          <a:rPr lang="en-US" altLang="zh-CN" sz="3200" b="1" i="1">
                            <a:solidFill>
                              <a:srgbClr val="FF0000"/>
                            </a:solidFill>
                            <a:latin typeface="Cambria Math" panose="02040503050406030204" pitchFamily="18" charset="0"/>
                          </a:rPr>
                          <m:t>𝒏</m:t>
                        </m:r>
                      </m:e>
                    </m:func>
                  </m:oMath>
                </a14:m>
                <a:r>
                  <a:rPr lang="en-US" altLang="zh-CN" sz="3200" b="1" dirty="0">
                    <a:solidFill>
                      <a:srgbClr val="FF0000"/>
                    </a:solidFill>
                  </a:rPr>
                  <a:t>)</a:t>
                </a:r>
                <a:r>
                  <a:rPr lang="zh-CN" altLang="en-US" sz="3200" dirty="0"/>
                  <a:t>的复杂度内进行搜索、顺序访问、插入和删除</a:t>
                </a:r>
                <a:r>
                  <a:rPr lang="zh-CN" altLang="en-US" sz="3200" dirty="0" smtClean="0"/>
                  <a:t>。</a:t>
                </a:r>
                <a:endParaRPr lang="en-US" altLang="zh-CN" sz="3200" dirty="0" smtClean="0"/>
              </a:p>
              <a:p>
                <a:pPr marL="756920" marR="42545" lvl="1" indent="-457200">
                  <a:spcBef>
                    <a:spcPts val="515"/>
                  </a:spcBef>
                </a:pPr>
                <a:r>
                  <a:rPr lang="zh-CN" altLang="en-US" sz="3200" dirty="0">
                    <a:latin typeface="Times New Roman" panose="02020603050405020304"/>
                    <a:cs typeface="Times New Roman" panose="02020603050405020304"/>
                  </a:rPr>
                  <a:t>二分查找树</a:t>
                </a:r>
                <a:endParaRPr lang="en-US" altLang="zh-CN" sz="3200" dirty="0">
                  <a:latin typeface="Times New Roman" panose="02020603050405020304"/>
                  <a:cs typeface="Times New Roman" panose="02020603050405020304"/>
                </a:endParaRPr>
              </a:p>
              <a:p>
                <a:pPr marL="756920" marR="42545" lvl="1" indent="-457200">
                  <a:spcBef>
                    <a:spcPts val="515"/>
                  </a:spcBef>
                </a:pPr>
                <a:r>
                  <a:rPr lang="en-US" altLang="zh-CN" sz="3200" dirty="0">
                    <a:latin typeface="Times New Roman" panose="02020603050405020304"/>
                    <a:cs typeface="Times New Roman" panose="02020603050405020304"/>
                  </a:rPr>
                  <a:t>B-Tree</a:t>
                </a:r>
                <a:endParaRPr lang="en-US" altLang="zh-CN" sz="3200" dirty="0">
                  <a:latin typeface="Times New Roman" panose="02020603050405020304"/>
                  <a:cs typeface="Times New Roman" panose="02020603050405020304"/>
                </a:endParaRPr>
              </a:p>
              <a:p>
                <a:pPr marL="756920" marR="42545" lvl="1" indent="-457200">
                  <a:spcBef>
                    <a:spcPts val="515"/>
                  </a:spcBef>
                </a:pPr>
                <a:r>
                  <a:rPr lang="en-US" altLang="zh-CN" sz="3200" dirty="0" err="1">
                    <a:latin typeface="Times New Roman" panose="02020603050405020304"/>
                    <a:cs typeface="Times New Roman" panose="02020603050405020304"/>
                  </a:rPr>
                  <a:t>B+Tree</a:t>
                </a:r>
                <a:endParaRPr lang="zh-CN" altLang="en-US" sz="3200" dirty="0">
                  <a:latin typeface="Times New Roman" panose="02020603050405020304"/>
                  <a:cs typeface="Times New Roman" panose="02020603050405020304"/>
                </a:endParaRPr>
              </a:p>
              <a:p>
                <a:pPr>
                  <a:lnSpc>
                    <a:spcPts val="3320"/>
                  </a:lnSpc>
                  <a:spcBef>
                    <a:spcPts val="1375"/>
                  </a:spcBef>
                </a:pPr>
                <a:endParaRPr lang="en-US" altLang="zh-CN" sz="3200" dirty="0"/>
              </a:p>
              <a:p>
                <a:pPr marL="299720" marR="42545" lvl="1" indent="0">
                  <a:spcBef>
                    <a:spcPts val="515"/>
                  </a:spcBef>
                  <a:buNone/>
                </a:pPr>
                <a:r>
                  <a:rPr lang="zh-CN" altLang="en-US" sz="3200" dirty="0">
                    <a:latin typeface="Times New Roman" panose="02020603050405020304"/>
                    <a:cs typeface="Times New Roman" panose="02020603050405020304"/>
                  </a:rPr>
                  <a:t>它是二叉搜索树的一种泛化，一个结点可以有两个以上的子结点。</a:t>
                </a:r>
                <a:endParaRPr lang="en-US" altLang="zh-CN" sz="3200" dirty="0">
                  <a:latin typeface="Times New Roman" panose="02020603050405020304"/>
                  <a:cs typeface="Times New Roman" panose="02020603050405020304"/>
                </a:endParaRPr>
              </a:p>
              <a:p>
                <a:pPr marL="299720" marR="42545" lvl="1" indent="0">
                  <a:spcBef>
                    <a:spcPts val="515"/>
                  </a:spcBef>
                  <a:buNone/>
                </a:pPr>
                <a:r>
                  <a:rPr lang="zh-CN" altLang="en-US" sz="3200" dirty="0">
                    <a:latin typeface="Times New Roman" panose="02020603050405020304"/>
                    <a:cs typeface="Times New Roman" panose="02020603050405020304"/>
                  </a:rPr>
                  <a:t>针对读写大数据块的系统，</a:t>
                </a:r>
                <a:r>
                  <a:rPr lang="en-US" altLang="zh-CN" sz="3200" dirty="0">
                    <a:latin typeface="Times New Roman" panose="02020603050405020304"/>
                    <a:cs typeface="Times New Roman" panose="02020603050405020304"/>
                  </a:rPr>
                  <a:t>B</a:t>
                </a:r>
                <a:r>
                  <a:rPr lang="zh-CN" altLang="en-US" sz="3200" dirty="0">
                    <a:latin typeface="Times New Roman" panose="02020603050405020304"/>
                    <a:cs typeface="Times New Roman" panose="02020603050405020304"/>
                  </a:rPr>
                  <a:t>树的优化</a:t>
                </a:r>
                <a:r>
                  <a:rPr lang="zh-CN" altLang="en-US" sz="3200" dirty="0" smtClean="0">
                    <a:latin typeface="Times New Roman" panose="02020603050405020304"/>
                    <a:cs typeface="Times New Roman" panose="02020603050405020304"/>
                  </a:rPr>
                  <a:t>。</a:t>
                </a:r>
                <a:endParaRPr lang="en-US" altLang="zh-CN" sz="3200" dirty="0" smtClean="0">
                  <a:latin typeface="Times New Roman" panose="02020603050405020304"/>
                  <a:cs typeface="Times New Roman" panose="02020603050405020304"/>
                </a:endParaRPr>
              </a:p>
              <a:p>
                <a:pPr>
                  <a:lnSpc>
                    <a:spcPts val="3320"/>
                  </a:lnSpc>
                  <a:spcBef>
                    <a:spcPts val="1375"/>
                  </a:spcBef>
                </a:pPr>
                <a:endParaRPr lang="is-IS" altLang="zh-CN" sz="3200" dirty="0">
                  <a:latin typeface="Times New Roman" panose="02020603050405020304"/>
                  <a:cs typeface="Times New Roman" panose="02020603050405020304"/>
                </a:endParaRPr>
              </a:p>
            </p:txBody>
          </p:sp>
        </mc:Choice>
        <mc:Fallback>
          <p:sp>
            <p:nvSpPr>
              <p:cNvPr id="2" name="内容占位符 1"/>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树性质</a:t>
            </a:r>
            <a:endParaRPr kumimoji="1" lang="zh-CN" altLang="en-US" dirty="0"/>
          </a:p>
        </p:txBody>
      </p:sp>
      <p:sp>
        <p:nvSpPr>
          <p:cNvPr id="2" name="内容占位符 1"/>
          <p:cNvSpPr>
            <a:spLocks noGrp="1"/>
          </p:cNvSpPr>
          <p:nvPr>
            <p:ph idx="1"/>
          </p:nvPr>
        </p:nvSpPr>
        <p:spPr>
          <a:xfrm>
            <a:off x="609600" y="1935164"/>
            <a:ext cx="11364685" cy="4389437"/>
          </a:xfrm>
        </p:spPr>
        <p:txBody>
          <a:bodyPr/>
          <a:lstStyle/>
          <a:p>
            <a:pPr marL="0" indent="0">
              <a:lnSpc>
                <a:spcPts val="3320"/>
              </a:lnSpc>
              <a:spcBef>
                <a:spcPts val="1375"/>
              </a:spcBef>
              <a:buNone/>
            </a:pPr>
            <a:r>
              <a:rPr lang="en-US" altLang="zh-CN" sz="3200" dirty="0"/>
              <a:t>B+</a:t>
            </a:r>
            <a:r>
              <a:rPr lang="zh-CN" altLang="en-US" sz="3200" dirty="0"/>
              <a:t>树作为一种</a:t>
            </a:r>
            <a:r>
              <a:rPr lang="en-US" altLang="zh-CN" sz="3200" b="1" dirty="0">
                <a:solidFill>
                  <a:srgbClr val="FF0000"/>
                </a:solidFill>
              </a:rPr>
              <a:t>M</a:t>
            </a:r>
            <a:r>
              <a:rPr lang="zh-CN" altLang="en-US" sz="3200" dirty="0"/>
              <a:t>路搜索树，具有以下属性：</a:t>
            </a:r>
            <a:endParaRPr lang="en-US" altLang="zh-CN" sz="3200" dirty="0"/>
          </a:p>
          <a:p>
            <a:pPr marL="756920" marR="1116965" lvl="1" indent="-457200">
              <a:lnSpc>
                <a:spcPts val="3505"/>
              </a:lnSpc>
              <a:spcBef>
                <a:spcPts val="525"/>
              </a:spcBef>
              <a:buFont typeface="Wingdings" panose="05000000000000000000" pitchFamily="2" charset="2"/>
              <a:buChar char="Ø"/>
            </a:pPr>
            <a:r>
              <a:rPr lang="zh-CN" altLang="en-US" sz="3200" spc="7" dirty="0">
                <a:latin typeface="Times New Roman" panose="02020603050405020304"/>
                <a:cs typeface="Times New Roman" panose="02020603050405020304"/>
              </a:rPr>
              <a:t>完美平衡（即每个叶结点在树中处于相同的深度）；</a:t>
            </a:r>
            <a:endParaRPr lang="en-US" altLang="zh-CN" sz="3200" spc="7" dirty="0">
              <a:latin typeface="Times New Roman" panose="02020603050405020304"/>
              <a:cs typeface="Times New Roman" panose="02020603050405020304"/>
            </a:endParaRPr>
          </a:p>
          <a:p>
            <a:pPr marL="756920" marR="1116965" lvl="1" indent="-457200">
              <a:lnSpc>
                <a:spcPts val="3505"/>
              </a:lnSpc>
              <a:spcBef>
                <a:spcPts val="525"/>
              </a:spcBef>
              <a:buFont typeface="Wingdings" panose="05000000000000000000" pitchFamily="2" charset="2"/>
              <a:buChar char="Ø"/>
            </a:pPr>
            <a:r>
              <a:rPr lang="zh-CN" altLang="en-US" sz="3200" dirty="0">
                <a:latin typeface="Times New Roman" panose="02020603050405020304"/>
                <a:cs typeface="Times New Roman" panose="02020603050405020304"/>
              </a:rPr>
              <a:t>除了根</a:t>
            </a:r>
            <a:r>
              <a:rPr lang="zh-CN" altLang="en-US" sz="3200" dirty="0" smtClean="0">
                <a:latin typeface="Times New Roman" panose="02020603050405020304"/>
                <a:cs typeface="Times New Roman" panose="02020603050405020304"/>
              </a:rPr>
              <a:t>结点，</a:t>
            </a:r>
            <a:r>
              <a:rPr lang="zh-CN" altLang="en-US" sz="3200" dirty="0">
                <a:latin typeface="Times New Roman" panose="02020603050405020304"/>
                <a:cs typeface="Times New Roman" panose="02020603050405020304"/>
              </a:rPr>
              <a:t>每个结点至少是半满的；</a:t>
            </a:r>
            <a:endParaRPr lang="en-US" altLang="zh-CN" sz="3200" dirty="0">
              <a:latin typeface="Times New Roman" panose="02020603050405020304"/>
              <a:cs typeface="Times New Roman" panose="02020603050405020304"/>
            </a:endParaRPr>
          </a:p>
          <a:p>
            <a:pPr marL="299720" marR="1116965" lvl="1" indent="0">
              <a:lnSpc>
                <a:spcPts val="3505"/>
              </a:lnSpc>
              <a:spcBef>
                <a:spcPts val="525"/>
              </a:spcBef>
              <a:buNone/>
            </a:pPr>
            <a:r>
              <a:rPr lang="en-US" altLang="zh-CN" sz="3200" dirty="0">
                <a:latin typeface="Times New Roman" panose="02020603050405020304"/>
                <a:cs typeface="Times New Roman" panose="02020603050405020304"/>
              </a:rPr>
              <a:t>         </a:t>
            </a:r>
            <a:r>
              <a:rPr lang="zh-CN" altLang="en-US" sz="3200" dirty="0">
                <a:latin typeface="Times New Roman" panose="02020603050405020304"/>
                <a:cs typeface="Times New Roman" panose="02020603050405020304"/>
              </a:rPr>
              <a:t>（</a:t>
            </a:r>
            <a:r>
              <a:rPr lang="en-US" altLang="zh-CN" sz="3200" b="1" spc="-93" dirty="0">
                <a:solidFill>
                  <a:srgbClr val="EE3D42"/>
                </a:solidFill>
                <a:latin typeface="Trebuchet MS" panose="020B0603020202020204"/>
                <a:cs typeface="Trebuchet MS" panose="020B0603020202020204"/>
              </a:rPr>
              <a:t>M/2-1 </a:t>
            </a:r>
            <a:r>
              <a:rPr lang="zh-CN" altLang="en-US" sz="3200" b="1" spc="-227" dirty="0">
                <a:solidFill>
                  <a:srgbClr val="EE3D42"/>
                </a:solidFill>
                <a:latin typeface="Trebuchet MS" panose="020B0603020202020204"/>
                <a:cs typeface="Trebuchet MS" panose="020B0603020202020204"/>
              </a:rPr>
              <a:t>≤ </a:t>
            </a:r>
            <a:r>
              <a:rPr lang="en-US" altLang="zh-CN" sz="3200" b="1" spc="-100" dirty="0">
                <a:solidFill>
                  <a:srgbClr val="EE3D42"/>
                </a:solidFill>
                <a:latin typeface="Trebuchet MS" panose="020B0603020202020204"/>
                <a:cs typeface="Trebuchet MS" panose="020B0603020202020204"/>
              </a:rPr>
              <a:t>#keys </a:t>
            </a:r>
            <a:r>
              <a:rPr lang="zh-CN" altLang="en-US" sz="3200" b="1" spc="-227" dirty="0">
                <a:solidFill>
                  <a:srgbClr val="EE3D42"/>
                </a:solidFill>
                <a:latin typeface="Trebuchet MS" panose="020B0603020202020204"/>
                <a:cs typeface="Trebuchet MS" panose="020B0603020202020204"/>
              </a:rPr>
              <a:t>≤</a:t>
            </a:r>
            <a:r>
              <a:rPr lang="zh-CN" altLang="en-US" sz="3200" b="1" spc="-60" dirty="0">
                <a:solidFill>
                  <a:srgbClr val="EE3D42"/>
                </a:solidFill>
                <a:latin typeface="Trebuchet MS" panose="020B0603020202020204"/>
                <a:cs typeface="Trebuchet MS" panose="020B0603020202020204"/>
              </a:rPr>
              <a:t> </a:t>
            </a:r>
            <a:r>
              <a:rPr lang="en-US" altLang="zh-CN" sz="3200" b="1" spc="-187" dirty="0">
                <a:solidFill>
                  <a:srgbClr val="EE3D42"/>
                </a:solidFill>
                <a:latin typeface="Trebuchet MS" panose="020B0603020202020204"/>
                <a:cs typeface="Trebuchet MS" panose="020B0603020202020204"/>
              </a:rPr>
              <a:t>M-1</a:t>
            </a:r>
            <a:r>
              <a:rPr lang="zh-CN" altLang="en-US" sz="3200" b="1" spc="-187" dirty="0">
                <a:latin typeface="Trebuchet MS" panose="020B0603020202020204"/>
                <a:cs typeface="Trebuchet MS" panose="020B0603020202020204"/>
              </a:rPr>
              <a:t>）</a:t>
            </a:r>
            <a:endParaRPr lang="zh-CN" altLang="en-US" sz="3200" dirty="0">
              <a:latin typeface="Trebuchet MS" panose="020B0603020202020204"/>
              <a:cs typeface="Trebuchet MS" panose="020B0603020202020204"/>
            </a:endParaRPr>
          </a:p>
          <a:p>
            <a:pPr marL="756920" lvl="1" indent="-457200">
              <a:lnSpc>
                <a:spcPts val="2985"/>
              </a:lnSpc>
              <a:buFont typeface="Wingdings" panose="05000000000000000000" pitchFamily="2" charset="2"/>
              <a:buChar char="Ø"/>
            </a:pPr>
            <a:r>
              <a:rPr lang="zh-CN" altLang="en-US" sz="3200" spc="7" dirty="0">
                <a:latin typeface="Times New Roman" panose="02020603050405020304"/>
                <a:cs typeface="Times New Roman" panose="02020603050405020304"/>
              </a:rPr>
              <a:t>每个有</a:t>
            </a:r>
            <a:r>
              <a:rPr lang="en-US" altLang="zh-CN" sz="3200" b="1" spc="-100" dirty="0">
                <a:solidFill>
                  <a:srgbClr val="EE3D42"/>
                </a:solidFill>
                <a:latin typeface="Trebuchet MS" panose="020B0603020202020204"/>
              </a:rPr>
              <a:t>k</a:t>
            </a:r>
            <a:r>
              <a:rPr lang="zh-CN" altLang="en-US" sz="3200" b="1" spc="-100" dirty="0">
                <a:latin typeface="Trebuchet MS" panose="020B0603020202020204"/>
              </a:rPr>
              <a:t>个</a:t>
            </a:r>
            <a:r>
              <a:rPr lang="zh-CN" altLang="en-US" sz="3200" spc="7" dirty="0">
                <a:latin typeface="Times New Roman" panose="02020603050405020304"/>
                <a:cs typeface="Times New Roman" panose="02020603050405020304"/>
              </a:rPr>
              <a:t>键的内部结点有</a:t>
            </a:r>
            <a:r>
              <a:rPr lang="en-US" altLang="zh-CN" sz="3200" b="1" spc="-100" dirty="0">
                <a:solidFill>
                  <a:srgbClr val="EE3D42"/>
                </a:solidFill>
                <a:latin typeface="Trebuchet MS" panose="020B0603020202020204"/>
              </a:rPr>
              <a:t>k+1</a:t>
            </a:r>
            <a:r>
              <a:rPr lang="zh-CN" altLang="en-US" sz="3200" spc="7" dirty="0">
                <a:latin typeface="Times New Roman" panose="02020603050405020304"/>
                <a:cs typeface="Times New Roman" panose="02020603050405020304"/>
              </a:rPr>
              <a:t>个非空子结点。</a:t>
            </a: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smtClean="0"/>
              <a:t>B-</a:t>
            </a:r>
            <a:r>
              <a:rPr kumimoji="1" lang="zh-CN" altLang="en-US" dirty="0" smtClean="0"/>
              <a:t>树 </a:t>
            </a:r>
            <a:r>
              <a:rPr kumimoji="1" lang="en-US" altLang="zh-CN" dirty="0" smtClean="0"/>
              <a:t>VS. B+</a:t>
            </a:r>
            <a:r>
              <a:rPr kumimoji="1" lang="zh-CN" altLang="en-US" dirty="0" smtClean="0"/>
              <a:t>树</a:t>
            </a:r>
            <a:endParaRPr kumimoji="1" lang="zh-CN" altLang="en-US" dirty="0"/>
          </a:p>
        </p:txBody>
      </p:sp>
      <p:sp>
        <p:nvSpPr>
          <p:cNvPr id="2" name="内容占位符 1"/>
          <p:cNvSpPr>
            <a:spLocks noGrp="1"/>
          </p:cNvSpPr>
          <p:nvPr>
            <p:ph idx="1"/>
          </p:nvPr>
        </p:nvSpPr>
        <p:spPr>
          <a:xfrm>
            <a:off x="609600" y="1935164"/>
            <a:ext cx="11364685" cy="4389437"/>
          </a:xfrm>
        </p:spPr>
        <p:txBody>
          <a:bodyPr/>
          <a:lstStyle/>
          <a:p>
            <a:pPr>
              <a:buFont typeface="Wingdings" panose="05000000000000000000" pitchFamily="2" charset="2"/>
              <a:buChar char="Ø"/>
            </a:pPr>
            <a:r>
              <a:rPr lang="en-US" altLang="zh-CN" dirty="0"/>
              <a:t>B-</a:t>
            </a:r>
            <a:r>
              <a:rPr lang="zh-CN" altLang="en-US" dirty="0"/>
              <a:t>树内部节点是保存数据的</a:t>
            </a:r>
            <a:r>
              <a:rPr lang="en-US" altLang="zh-CN" dirty="0"/>
              <a:t>;</a:t>
            </a:r>
            <a:r>
              <a:rPr lang="zh-CN" altLang="en-US" dirty="0"/>
              <a:t>而</a:t>
            </a:r>
            <a:r>
              <a:rPr lang="en-US" altLang="zh-CN" dirty="0"/>
              <a:t>B+</a:t>
            </a:r>
            <a:r>
              <a:rPr lang="zh-CN" altLang="en-US" dirty="0"/>
              <a:t>树内部节点是不保存数据的，只作索引作用，它的叶子节点才保存数据。</a:t>
            </a:r>
            <a:endParaRPr lang="zh-CN" altLang="en-US" dirty="0"/>
          </a:p>
          <a:p>
            <a:pPr>
              <a:buFont typeface="Wingdings" panose="05000000000000000000" pitchFamily="2" charset="2"/>
              <a:buChar char="Ø"/>
            </a:pPr>
            <a:r>
              <a:rPr lang="en-US" altLang="zh-CN" dirty="0"/>
              <a:t>B+</a:t>
            </a:r>
            <a:r>
              <a:rPr lang="zh-CN" altLang="en-US" dirty="0"/>
              <a:t>树相邻的叶子节点之间是通过链表指针连起来的，</a:t>
            </a:r>
            <a:r>
              <a:rPr lang="en-US" altLang="zh-CN" dirty="0"/>
              <a:t>B-</a:t>
            </a:r>
            <a:r>
              <a:rPr lang="zh-CN" altLang="en-US" dirty="0"/>
              <a:t>树却不是。</a:t>
            </a:r>
            <a:endParaRPr lang="zh-CN" altLang="en-US" dirty="0"/>
          </a:p>
          <a:p>
            <a:pPr>
              <a:buFont typeface="Wingdings" panose="05000000000000000000" pitchFamily="2" charset="2"/>
              <a:buChar char="Ø"/>
            </a:pPr>
            <a:r>
              <a:rPr lang="zh-CN" altLang="en-US" dirty="0"/>
              <a:t>查找过程中，</a:t>
            </a:r>
            <a:r>
              <a:rPr lang="en-US" altLang="zh-CN" dirty="0"/>
              <a:t>B-</a:t>
            </a:r>
            <a:r>
              <a:rPr lang="zh-CN" altLang="en-US" dirty="0"/>
              <a:t>树在找到具体的数值以后就结束，而</a:t>
            </a:r>
            <a:r>
              <a:rPr lang="en-US" altLang="zh-CN" dirty="0"/>
              <a:t>B+</a:t>
            </a:r>
            <a:r>
              <a:rPr lang="zh-CN" altLang="en-US" dirty="0"/>
              <a:t>树则需要通过索引找到叶子结点中的数据才结束</a:t>
            </a:r>
            <a:endParaRPr lang="zh-CN" altLang="en-US" dirty="0"/>
          </a:p>
          <a:p>
            <a:pPr>
              <a:buFont typeface="Wingdings" panose="05000000000000000000" pitchFamily="2" charset="2"/>
              <a:buChar char="Ø"/>
            </a:pPr>
            <a:r>
              <a:rPr lang="en-US" altLang="zh-CN" dirty="0"/>
              <a:t>B-</a:t>
            </a:r>
            <a:r>
              <a:rPr lang="zh-CN" altLang="en-US" dirty="0"/>
              <a:t>树中任何一个关键字出现且只出现在一个结点中，而</a:t>
            </a:r>
            <a:r>
              <a:rPr lang="en-US" altLang="zh-CN" dirty="0">
                <a:highlight>
                  <a:srgbClr val="FFFF00"/>
                </a:highlight>
              </a:rPr>
              <a:t>B+</a:t>
            </a:r>
            <a:r>
              <a:rPr lang="zh-CN" altLang="en-US" dirty="0">
                <a:highlight>
                  <a:srgbClr val="FFFF00"/>
                </a:highlight>
              </a:rPr>
              <a:t>树可以出现多次</a:t>
            </a:r>
            <a:r>
              <a:rPr lang="zh-CN" altLang="en-US" dirty="0"/>
              <a:t>。</a:t>
            </a:r>
            <a:endParaRPr lang="zh-CN" altLang="en-US" dirty="0"/>
          </a:p>
          <a:p>
            <a:pPr marL="0" indent="0">
              <a:lnSpc>
                <a:spcPts val="3320"/>
              </a:lnSpc>
              <a:spcBef>
                <a:spcPts val="1375"/>
              </a:spcBef>
              <a:buNone/>
            </a:pP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树结点</a:t>
            </a:r>
            <a:endParaRPr kumimoji="1" lang="zh-CN" altLang="en-US" dirty="0"/>
          </a:p>
        </p:txBody>
      </p:sp>
      <p:sp>
        <p:nvSpPr>
          <p:cNvPr id="2" name="内容占位符 1"/>
          <p:cNvSpPr>
            <a:spLocks noGrp="1"/>
          </p:cNvSpPr>
          <p:nvPr>
            <p:ph idx="1"/>
          </p:nvPr>
        </p:nvSpPr>
        <p:spPr/>
        <p:txBody>
          <a:bodyPr/>
          <a:lstStyle/>
          <a:p>
            <a:pPr marL="0" marR="601980" indent="0">
              <a:lnSpc>
                <a:spcPts val="3280"/>
              </a:lnSpc>
              <a:spcBef>
                <a:spcPts val="800"/>
              </a:spcBef>
              <a:buNone/>
            </a:pPr>
            <a:r>
              <a:rPr lang="zh-CN" altLang="en-US" sz="3200" spc="-73" dirty="0">
                <a:latin typeface="Times New Roman" panose="02020603050405020304"/>
                <a:cs typeface="Times New Roman" panose="02020603050405020304"/>
              </a:rPr>
              <a:t>每个</a:t>
            </a:r>
            <a:r>
              <a:rPr lang="en-US" altLang="zh-CN" sz="3200" spc="-73" dirty="0">
                <a:latin typeface="Times New Roman" panose="02020603050405020304"/>
                <a:cs typeface="Times New Roman" panose="02020603050405020304"/>
              </a:rPr>
              <a:t>B+</a:t>
            </a:r>
            <a:r>
              <a:rPr lang="zh-CN" altLang="en-US" sz="3200" spc="-73" dirty="0">
                <a:latin typeface="Times New Roman" panose="02020603050405020304"/>
                <a:cs typeface="Times New Roman" panose="02020603050405020304"/>
              </a:rPr>
              <a:t>树结点由一个“</a:t>
            </a:r>
            <a:r>
              <a:rPr lang="zh-CN" altLang="en-US" sz="3200" b="1" spc="-73" dirty="0">
                <a:latin typeface="Times New Roman" panose="02020603050405020304"/>
                <a:cs typeface="Times New Roman" panose="02020603050405020304"/>
              </a:rPr>
              <a:t>键</a:t>
            </a:r>
            <a:r>
              <a:rPr lang="en-US" altLang="zh-CN" sz="3200" b="1" spc="-73" dirty="0">
                <a:latin typeface="Times New Roman" panose="02020603050405020304"/>
                <a:cs typeface="Times New Roman" panose="02020603050405020304"/>
              </a:rPr>
              <a:t>-</a:t>
            </a:r>
            <a:r>
              <a:rPr lang="zh-CN" altLang="en-US" sz="3200" b="1" spc="-73" dirty="0">
                <a:latin typeface="Times New Roman" panose="02020603050405020304"/>
                <a:cs typeface="Times New Roman" panose="02020603050405020304"/>
              </a:rPr>
              <a:t>值</a:t>
            </a:r>
            <a:r>
              <a:rPr lang="zh-CN" altLang="en-US" sz="3200" spc="-73" dirty="0">
                <a:latin typeface="Times New Roman" panose="02020603050405020304"/>
                <a:cs typeface="Times New Roman" panose="02020603050405020304"/>
              </a:rPr>
              <a:t>” 数组组成，其中：</a:t>
            </a:r>
            <a:endParaRPr lang="en-US" altLang="zh-CN" sz="3200" spc="-73" dirty="0">
              <a:latin typeface="Times New Roman" panose="02020603050405020304"/>
              <a:cs typeface="Times New Roman" panose="02020603050405020304"/>
            </a:endParaRPr>
          </a:p>
          <a:p>
            <a:pPr marL="756920" marR="601980" lvl="1" indent="-457200">
              <a:lnSpc>
                <a:spcPts val="3280"/>
              </a:lnSpc>
              <a:spcBef>
                <a:spcPts val="0"/>
              </a:spcBef>
              <a:buFont typeface="Wingdings" panose="05000000000000000000" pitchFamily="2" charset="2"/>
              <a:buChar char="Ø"/>
            </a:pPr>
            <a:r>
              <a:rPr lang="zh-CN" altLang="en-US" sz="3200" spc="7" dirty="0">
                <a:latin typeface="Times New Roman" panose="02020603050405020304"/>
                <a:cs typeface="Times New Roman" panose="02020603050405020304"/>
              </a:rPr>
              <a:t>键是从索引所基于的属性产生的；</a:t>
            </a:r>
            <a:endParaRPr lang="zh-CN" altLang="en-US" sz="3200" dirty="0">
              <a:latin typeface="Times New Roman" panose="02020603050405020304"/>
              <a:cs typeface="Times New Roman" panose="02020603050405020304"/>
            </a:endParaRPr>
          </a:p>
          <a:p>
            <a:pPr marL="774065" marR="821055" lvl="1" indent="-457200">
              <a:lnSpc>
                <a:spcPts val="3280"/>
              </a:lnSpc>
              <a:spcBef>
                <a:spcPts val="0"/>
              </a:spcBef>
              <a:buFont typeface="Wingdings" panose="05000000000000000000" pitchFamily="2" charset="2"/>
              <a:buChar char="Ø"/>
            </a:pPr>
            <a:r>
              <a:rPr lang="zh-CN" altLang="en-US" sz="3200" dirty="0">
                <a:latin typeface="Times New Roman" panose="02020603050405020304"/>
                <a:cs typeface="Times New Roman" panose="02020603050405020304"/>
              </a:rPr>
              <a:t>值则依据结点是内部结点还是叶子结点而有所不同。</a:t>
            </a:r>
            <a:endParaRPr lang="en-US" altLang="zh-CN" sz="3200" spc="-73" dirty="0">
              <a:latin typeface="Times New Roman" panose="02020603050405020304"/>
              <a:cs typeface="Times New Roman" panose="02020603050405020304"/>
            </a:endParaRPr>
          </a:p>
          <a:p>
            <a:pPr marL="0" marR="601980" indent="0">
              <a:lnSpc>
                <a:spcPts val="3280"/>
              </a:lnSpc>
              <a:spcBef>
                <a:spcPts val="1600"/>
              </a:spcBef>
              <a:buNone/>
            </a:pPr>
            <a:endParaRPr lang="en-US" altLang="zh-CN" sz="3200" spc="33" dirty="0">
              <a:latin typeface="Times New Roman" panose="02020603050405020304"/>
              <a:cs typeface="Times New Roman" panose="02020603050405020304"/>
            </a:endParaRPr>
          </a:p>
          <a:p>
            <a:pPr marL="0" marR="601980" indent="0">
              <a:lnSpc>
                <a:spcPts val="3280"/>
              </a:lnSpc>
              <a:spcBef>
                <a:spcPts val="1600"/>
              </a:spcBef>
              <a:buNone/>
            </a:pPr>
            <a:r>
              <a:rPr lang="zh-CN" altLang="en-US" sz="3200" spc="33" dirty="0">
                <a:latin typeface="Times New Roman" panose="02020603050405020304"/>
                <a:cs typeface="Times New Roman" panose="02020603050405020304"/>
              </a:rPr>
              <a:t>节点内的键值数组通常会按照键的顺序排序。</a:t>
            </a:r>
            <a:endParaRPr lang="en-US" altLang="zh-CN" sz="3200" spc="33" dirty="0">
              <a:latin typeface="Times New Roman" panose="02020603050405020304"/>
              <a:cs typeface="Times New Roman" panose="02020603050405020304"/>
            </a:endParaRPr>
          </a:p>
          <a:p>
            <a:pPr marL="17145" marR="601980">
              <a:lnSpc>
                <a:spcPts val="3280"/>
              </a:lnSpc>
              <a:spcBef>
                <a:spcPts val="800"/>
              </a:spcBef>
            </a:pPr>
            <a:endParaRPr lang="en-US" altLang="zh-CN" sz="3200" spc="-73" dirty="0">
              <a:latin typeface="Times New Roman" panose="02020603050405020304"/>
              <a:cs typeface="Times New Roman" panose="02020603050405020304"/>
            </a:endParaRPr>
          </a:p>
          <a:p>
            <a:pPr marL="17145" marR="821055" indent="0">
              <a:lnSpc>
                <a:spcPts val="3280"/>
              </a:lnSpc>
              <a:spcBef>
                <a:spcPts val="800"/>
              </a:spcBef>
              <a:buNone/>
            </a:pPr>
            <a:endParaRPr lang="en-US" altLang="zh-CN" sz="3200" dirty="0">
              <a:latin typeface="Times New Roman" panose="02020603050405020304"/>
              <a:cs typeface="Times New Roman" panose="02020603050405020304"/>
            </a:endParaRPr>
          </a:p>
          <a:p>
            <a:pPr>
              <a:lnSpc>
                <a:spcPts val="3280"/>
              </a:lnSpc>
              <a:spcBef>
                <a:spcPts val="800"/>
              </a:spcBef>
            </a:pP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树示例</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object 4"/>
          <p:cNvSpPr txBox="1"/>
          <p:nvPr/>
        </p:nvSpPr>
        <p:spPr>
          <a:xfrm>
            <a:off x="9697883" y="4440555"/>
            <a:ext cx="2002367" cy="508687"/>
          </a:xfrm>
          <a:prstGeom prst="rect">
            <a:avLst/>
          </a:prstGeom>
        </p:spPr>
        <p:txBody>
          <a:bodyPr vert="horz" wrap="square" lIns="0" tIns="16087" rIns="0" bIns="0" rtlCol="0">
            <a:spAutoFit/>
          </a:bodyPr>
          <a:lstStyle/>
          <a:p>
            <a:pPr marL="17145">
              <a:spcBef>
                <a:spcPts val="125"/>
              </a:spcBef>
            </a:pPr>
            <a:r>
              <a:rPr lang="zh-CN" altLang="en-US" sz="3200" b="1" spc="-187" dirty="0">
                <a:solidFill>
                  <a:srgbClr val="EE3D42"/>
                </a:solidFill>
                <a:latin typeface="微软雅黑" panose="020B0503020204020204" pitchFamily="34" charset="-122"/>
                <a:ea typeface="微软雅黑" panose="020B0503020204020204" pitchFamily="34" charset="-122"/>
                <a:cs typeface="Book Antiqua"/>
              </a:rPr>
              <a:t>叶子结点</a:t>
            </a:r>
            <a:endParaRPr sz="3200" dirty="0">
              <a:latin typeface="微软雅黑" panose="020B0503020204020204" pitchFamily="34" charset="-122"/>
              <a:ea typeface="微软雅黑" panose="020B0503020204020204" pitchFamily="34" charset="-122"/>
              <a:cs typeface="Book Antiqua"/>
            </a:endParaRPr>
          </a:p>
        </p:txBody>
      </p:sp>
      <p:sp>
        <p:nvSpPr>
          <p:cNvPr id="8" name="object 5"/>
          <p:cNvSpPr/>
          <p:nvPr/>
        </p:nvSpPr>
        <p:spPr>
          <a:xfrm>
            <a:off x="3917351" y="2572680"/>
            <a:ext cx="2893060" cy="1016000"/>
          </a:xfrm>
          <a:custGeom>
            <a:avLst/>
            <a:gdLst/>
            <a:ahLst/>
            <a:cxnLst/>
            <a:rect l="l" t="t" r="r" b="b"/>
            <a:pathLst>
              <a:path w="2169795" h="762000">
                <a:moveTo>
                  <a:pt x="1713230" y="1270"/>
                </a:moveTo>
                <a:lnTo>
                  <a:pt x="1675130" y="0"/>
                </a:lnTo>
                <a:lnTo>
                  <a:pt x="1674876" y="9017"/>
                </a:lnTo>
                <a:lnTo>
                  <a:pt x="1673987" y="16383"/>
                </a:lnTo>
                <a:lnTo>
                  <a:pt x="1657985" y="63627"/>
                </a:lnTo>
                <a:lnTo>
                  <a:pt x="1623568" y="111252"/>
                </a:lnTo>
                <a:lnTo>
                  <a:pt x="1590929" y="142875"/>
                </a:lnTo>
                <a:lnTo>
                  <a:pt x="1550797" y="173863"/>
                </a:lnTo>
                <a:lnTo>
                  <a:pt x="1504188" y="203454"/>
                </a:lnTo>
                <a:lnTo>
                  <a:pt x="1451483" y="231648"/>
                </a:lnTo>
                <a:lnTo>
                  <a:pt x="1393317" y="257810"/>
                </a:lnTo>
                <a:lnTo>
                  <a:pt x="1330579" y="281813"/>
                </a:lnTo>
                <a:lnTo>
                  <a:pt x="1263777" y="303276"/>
                </a:lnTo>
                <a:lnTo>
                  <a:pt x="1193546" y="321691"/>
                </a:lnTo>
                <a:lnTo>
                  <a:pt x="1120521" y="337185"/>
                </a:lnTo>
                <a:lnTo>
                  <a:pt x="1045337" y="349123"/>
                </a:lnTo>
                <a:lnTo>
                  <a:pt x="1007237" y="353695"/>
                </a:lnTo>
                <a:lnTo>
                  <a:pt x="968629" y="357251"/>
                </a:lnTo>
                <a:lnTo>
                  <a:pt x="930021" y="359918"/>
                </a:lnTo>
                <a:lnTo>
                  <a:pt x="891032" y="361442"/>
                </a:lnTo>
                <a:lnTo>
                  <a:pt x="812927" y="362712"/>
                </a:lnTo>
                <a:lnTo>
                  <a:pt x="773176" y="364363"/>
                </a:lnTo>
                <a:lnTo>
                  <a:pt x="733425" y="367030"/>
                </a:lnTo>
                <a:lnTo>
                  <a:pt x="693915" y="370713"/>
                </a:lnTo>
                <a:lnTo>
                  <a:pt x="654812" y="375539"/>
                </a:lnTo>
                <a:lnTo>
                  <a:pt x="616077" y="381127"/>
                </a:lnTo>
                <a:lnTo>
                  <a:pt x="577723" y="387731"/>
                </a:lnTo>
                <a:lnTo>
                  <a:pt x="540004" y="395097"/>
                </a:lnTo>
                <a:lnTo>
                  <a:pt x="466344" y="412623"/>
                </a:lnTo>
                <a:lnTo>
                  <a:pt x="395859" y="433197"/>
                </a:lnTo>
                <a:lnTo>
                  <a:pt x="329057" y="456565"/>
                </a:lnTo>
                <a:lnTo>
                  <a:pt x="266446" y="482600"/>
                </a:lnTo>
                <a:lnTo>
                  <a:pt x="208788" y="510921"/>
                </a:lnTo>
                <a:lnTo>
                  <a:pt x="156464" y="541401"/>
                </a:lnTo>
                <a:lnTo>
                  <a:pt x="110236" y="573786"/>
                </a:lnTo>
                <a:lnTo>
                  <a:pt x="70485" y="607822"/>
                </a:lnTo>
                <a:lnTo>
                  <a:pt x="53340" y="625475"/>
                </a:lnTo>
                <a:lnTo>
                  <a:pt x="52324" y="626491"/>
                </a:lnTo>
                <a:lnTo>
                  <a:pt x="50800" y="628777"/>
                </a:lnTo>
                <a:lnTo>
                  <a:pt x="38201" y="649401"/>
                </a:lnTo>
                <a:lnTo>
                  <a:pt x="0" y="634238"/>
                </a:lnTo>
                <a:lnTo>
                  <a:pt x="11049" y="761619"/>
                </a:lnTo>
                <a:lnTo>
                  <a:pt x="98907" y="683006"/>
                </a:lnTo>
                <a:lnTo>
                  <a:pt x="106299" y="676402"/>
                </a:lnTo>
                <a:lnTo>
                  <a:pt x="74142" y="663651"/>
                </a:lnTo>
                <a:lnTo>
                  <a:pt x="81292" y="651891"/>
                </a:lnTo>
                <a:lnTo>
                  <a:pt x="82207" y="650392"/>
                </a:lnTo>
                <a:lnTo>
                  <a:pt x="113538" y="620141"/>
                </a:lnTo>
                <a:lnTo>
                  <a:pt x="153797" y="589026"/>
                </a:lnTo>
                <a:lnTo>
                  <a:pt x="200406" y="559181"/>
                </a:lnTo>
                <a:lnTo>
                  <a:pt x="253238" y="530860"/>
                </a:lnTo>
                <a:lnTo>
                  <a:pt x="311277" y="504698"/>
                </a:lnTo>
                <a:lnTo>
                  <a:pt x="374142" y="480695"/>
                </a:lnTo>
                <a:lnTo>
                  <a:pt x="440817" y="459232"/>
                </a:lnTo>
                <a:lnTo>
                  <a:pt x="511175" y="440563"/>
                </a:lnTo>
                <a:lnTo>
                  <a:pt x="584200" y="425323"/>
                </a:lnTo>
                <a:lnTo>
                  <a:pt x="659257" y="413258"/>
                </a:lnTo>
                <a:lnTo>
                  <a:pt x="697484" y="408686"/>
                </a:lnTo>
                <a:lnTo>
                  <a:pt x="735965" y="405003"/>
                </a:lnTo>
                <a:lnTo>
                  <a:pt x="774700" y="402336"/>
                </a:lnTo>
                <a:lnTo>
                  <a:pt x="813562" y="400812"/>
                </a:lnTo>
                <a:lnTo>
                  <a:pt x="892556" y="399542"/>
                </a:lnTo>
                <a:lnTo>
                  <a:pt x="932561" y="397891"/>
                </a:lnTo>
                <a:lnTo>
                  <a:pt x="972185" y="395224"/>
                </a:lnTo>
                <a:lnTo>
                  <a:pt x="1011682" y="391541"/>
                </a:lnTo>
                <a:lnTo>
                  <a:pt x="1050925" y="386715"/>
                </a:lnTo>
                <a:lnTo>
                  <a:pt x="1089660" y="381127"/>
                </a:lnTo>
                <a:lnTo>
                  <a:pt x="1128014" y="374523"/>
                </a:lnTo>
                <a:lnTo>
                  <a:pt x="1165733" y="367030"/>
                </a:lnTo>
                <a:lnTo>
                  <a:pt x="1202944" y="358648"/>
                </a:lnTo>
                <a:lnTo>
                  <a:pt x="1274953" y="339598"/>
                </a:lnTo>
                <a:lnTo>
                  <a:pt x="1343787" y="317627"/>
                </a:lnTo>
                <a:lnTo>
                  <a:pt x="1408557" y="292862"/>
                </a:lnTo>
                <a:lnTo>
                  <a:pt x="1468882" y="265557"/>
                </a:lnTo>
                <a:lnTo>
                  <a:pt x="1524000" y="235966"/>
                </a:lnTo>
                <a:lnTo>
                  <a:pt x="1573403" y="204470"/>
                </a:lnTo>
                <a:lnTo>
                  <a:pt x="1616583" y="171069"/>
                </a:lnTo>
                <a:lnTo>
                  <a:pt x="1652778" y="135763"/>
                </a:lnTo>
                <a:lnTo>
                  <a:pt x="1681353" y="98806"/>
                </a:lnTo>
                <a:lnTo>
                  <a:pt x="1701292" y="60579"/>
                </a:lnTo>
                <a:lnTo>
                  <a:pt x="1711960" y="20447"/>
                </a:lnTo>
                <a:lnTo>
                  <a:pt x="1712976" y="10160"/>
                </a:lnTo>
                <a:lnTo>
                  <a:pt x="1713230" y="1270"/>
                </a:lnTo>
                <a:close/>
              </a:path>
              <a:path w="2169795" h="762000">
                <a:moveTo>
                  <a:pt x="2039620" y="361569"/>
                </a:moveTo>
                <a:lnTo>
                  <a:pt x="2038946" y="361645"/>
                </a:lnTo>
                <a:lnTo>
                  <a:pt x="2038692" y="361746"/>
                </a:lnTo>
                <a:lnTo>
                  <a:pt x="2039620" y="361569"/>
                </a:lnTo>
                <a:close/>
              </a:path>
              <a:path w="2169795" h="762000">
                <a:moveTo>
                  <a:pt x="2169541" y="1016"/>
                </a:moveTo>
                <a:lnTo>
                  <a:pt x="2131568" y="254"/>
                </a:lnTo>
                <a:lnTo>
                  <a:pt x="2130806" y="35941"/>
                </a:lnTo>
                <a:lnTo>
                  <a:pt x="2128901" y="70612"/>
                </a:lnTo>
                <a:lnTo>
                  <a:pt x="2121789" y="138049"/>
                </a:lnTo>
                <a:lnTo>
                  <a:pt x="2110740" y="200914"/>
                </a:lnTo>
                <a:lnTo>
                  <a:pt x="2096516" y="257048"/>
                </a:lnTo>
                <a:lnTo>
                  <a:pt x="2080006" y="303657"/>
                </a:lnTo>
                <a:lnTo>
                  <a:pt x="2062099" y="338455"/>
                </a:lnTo>
                <a:lnTo>
                  <a:pt x="2039620" y="361238"/>
                </a:lnTo>
                <a:lnTo>
                  <a:pt x="2039620" y="361569"/>
                </a:lnTo>
                <a:lnTo>
                  <a:pt x="2038654" y="361759"/>
                </a:lnTo>
                <a:lnTo>
                  <a:pt x="2038946" y="361645"/>
                </a:lnTo>
                <a:lnTo>
                  <a:pt x="2039620" y="361569"/>
                </a:lnTo>
                <a:lnTo>
                  <a:pt x="2039620" y="361238"/>
                </a:lnTo>
                <a:lnTo>
                  <a:pt x="2037803" y="361746"/>
                </a:lnTo>
                <a:lnTo>
                  <a:pt x="2038832" y="361645"/>
                </a:lnTo>
                <a:lnTo>
                  <a:pt x="2037753" y="361759"/>
                </a:lnTo>
                <a:lnTo>
                  <a:pt x="2036572" y="361873"/>
                </a:lnTo>
                <a:lnTo>
                  <a:pt x="2036572" y="399923"/>
                </a:lnTo>
                <a:lnTo>
                  <a:pt x="2033968" y="400405"/>
                </a:lnTo>
                <a:lnTo>
                  <a:pt x="2033689" y="400494"/>
                </a:lnTo>
                <a:lnTo>
                  <a:pt x="2033917" y="400405"/>
                </a:lnTo>
                <a:lnTo>
                  <a:pt x="2034159" y="400304"/>
                </a:lnTo>
                <a:lnTo>
                  <a:pt x="2033993" y="400392"/>
                </a:lnTo>
                <a:lnTo>
                  <a:pt x="2034438" y="400304"/>
                </a:lnTo>
                <a:lnTo>
                  <a:pt x="2036572" y="399923"/>
                </a:lnTo>
                <a:lnTo>
                  <a:pt x="2036572" y="361873"/>
                </a:lnTo>
                <a:lnTo>
                  <a:pt x="2034286" y="362077"/>
                </a:lnTo>
                <a:lnTo>
                  <a:pt x="2033663" y="362153"/>
                </a:lnTo>
                <a:lnTo>
                  <a:pt x="2033663" y="400507"/>
                </a:lnTo>
                <a:lnTo>
                  <a:pt x="2031238" y="401447"/>
                </a:lnTo>
                <a:lnTo>
                  <a:pt x="2033498" y="400558"/>
                </a:lnTo>
                <a:lnTo>
                  <a:pt x="2033663" y="400507"/>
                </a:lnTo>
                <a:lnTo>
                  <a:pt x="2033663" y="362153"/>
                </a:lnTo>
                <a:lnTo>
                  <a:pt x="2011807" y="368935"/>
                </a:lnTo>
                <a:lnTo>
                  <a:pt x="2010918" y="369316"/>
                </a:lnTo>
                <a:lnTo>
                  <a:pt x="2010156" y="369824"/>
                </a:lnTo>
                <a:lnTo>
                  <a:pt x="2009267" y="370332"/>
                </a:lnTo>
                <a:lnTo>
                  <a:pt x="2004060" y="374142"/>
                </a:lnTo>
                <a:lnTo>
                  <a:pt x="1978787" y="402971"/>
                </a:lnTo>
                <a:lnTo>
                  <a:pt x="1957705" y="443484"/>
                </a:lnTo>
                <a:lnTo>
                  <a:pt x="1943900" y="480949"/>
                </a:lnTo>
                <a:lnTo>
                  <a:pt x="1931797" y="522732"/>
                </a:lnTo>
                <a:lnTo>
                  <a:pt x="1918462" y="585343"/>
                </a:lnTo>
                <a:lnTo>
                  <a:pt x="1910448" y="646391"/>
                </a:lnTo>
                <a:lnTo>
                  <a:pt x="1871726" y="644144"/>
                </a:lnTo>
                <a:lnTo>
                  <a:pt x="1922145" y="761619"/>
                </a:lnTo>
                <a:lnTo>
                  <a:pt x="1975815" y="668274"/>
                </a:lnTo>
                <a:lnTo>
                  <a:pt x="1985899" y="650748"/>
                </a:lnTo>
                <a:lnTo>
                  <a:pt x="1948497" y="648589"/>
                </a:lnTo>
                <a:lnTo>
                  <a:pt x="1950720" y="624840"/>
                </a:lnTo>
                <a:lnTo>
                  <a:pt x="1955800" y="592582"/>
                </a:lnTo>
                <a:lnTo>
                  <a:pt x="1968500" y="532892"/>
                </a:lnTo>
                <a:lnTo>
                  <a:pt x="1979930" y="493014"/>
                </a:lnTo>
                <a:lnTo>
                  <a:pt x="1996948" y="449072"/>
                </a:lnTo>
                <a:lnTo>
                  <a:pt x="2018665" y="412750"/>
                </a:lnTo>
                <a:lnTo>
                  <a:pt x="2035009" y="400367"/>
                </a:lnTo>
                <a:lnTo>
                  <a:pt x="2033765" y="400507"/>
                </a:lnTo>
                <a:lnTo>
                  <a:pt x="2035009" y="400367"/>
                </a:lnTo>
                <a:lnTo>
                  <a:pt x="2038350" y="400050"/>
                </a:lnTo>
                <a:lnTo>
                  <a:pt x="2039416" y="399923"/>
                </a:lnTo>
                <a:lnTo>
                  <a:pt x="2043684" y="399415"/>
                </a:lnTo>
                <a:lnTo>
                  <a:pt x="2044954" y="399288"/>
                </a:lnTo>
                <a:lnTo>
                  <a:pt x="2047240" y="398780"/>
                </a:lnTo>
                <a:lnTo>
                  <a:pt x="2052574" y="397129"/>
                </a:lnTo>
                <a:lnTo>
                  <a:pt x="2054606" y="396367"/>
                </a:lnTo>
                <a:lnTo>
                  <a:pt x="2055495" y="395859"/>
                </a:lnTo>
                <a:lnTo>
                  <a:pt x="2060829" y="393192"/>
                </a:lnTo>
                <a:lnTo>
                  <a:pt x="2088896" y="366522"/>
                </a:lnTo>
                <a:lnTo>
                  <a:pt x="2091855" y="362204"/>
                </a:lnTo>
                <a:lnTo>
                  <a:pt x="2092121" y="361823"/>
                </a:lnTo>
                <a:lnTo>
                  <a:pt x="2092299" y="361569"/>
                </a:lnTo>
                <a:lnTo>
                  <a:pt x="2092909" y="360680"/>
                </a:lnTo>
                <a:lnTo>
                  <a:pt x="2092998" y="360553"/>
                </a:lnTo>
                <a:lnTo>
                  <a:pt x="2093950" y="359156"/>
                </a:lnTo>
                <a:lnTo>
                  <a:pt x="2094560" y="358267"/>
                </a:lnTo>
                <a:lnTo>
                  <a:pt x="2100072" y="349250"/>
                </a:lnTo>
                <a:lnTo>
                  <a:pt x="2120011" y="306197"/>
                </a:lnTo>
                <a:lnTo>
                  <a:pt x="2133219" y="267335"/>
                </a:lnTo>
                <a:lnTo>
                  <a:pt x="2148205" y="208153"/>
                </a:lnTo>
                <a:lnTo>
                  <a:pt x="2159635" y="142748"/>
                </a:lnTo>
                <a:lnTo>
                  <a:pt x="2167001" y="72644"/>
                </a:lnTo>
                <a:lnTo>
                  <a:pt x="2168906" y="36576"/>
                </a:lnTo>
                <a:lnTo>
                  <a:pt x="2169541" y="1016"/>
                </a:lnTo>
                <a:close/>
              </a:path>
            </a:pathLst>
          </a:custGeom>
          <a:solidFill>
            <a:srgbClr val="636363"/>
          </a:solidFill>
        </p:spPr>
        <p:txBody>
          <a:bodyPr wrap="square" lIns="0" tIns="0" rIns="0" bIns="0" rtlCol="0"/>
          <a:lstStyle/>
          <a:p>
            <a:endParaRPr sz="2400"/>
          </a:p>
        </p:txBody>
      </p:sp>
      <p:sp>
        <p:nvSpPr>
          <p:cNvPr id="9" name="object 6"/>
          <p:cNvSpPr/>
          <p:nvPr/>
        </p:nvSpPr>
        <p:spPr>
          <a:xfrm>
            <a:off x="7369212" y="2572343"/>
            <a:ext cx="1690793" cy="1016000"/>
          </a:xfrm>
          <a:custGeom>
            <a:avLst/>
            <a:gdLst/>
            <a:ahLst/>
            <a:cxnLst/>
            <a:rect l="l" t="t" r="r" b="b"/>
            <a:pathLst>
              <a:path w="1268095" h="762000">
                <a:moveTo>
                  <a:pt x="1192206" y="658464"/>
                </a:moveTo>
                <a:lnTo>
                  <a:pt x="1157986" y="668655"/>
                </a:lnTo>
                <a:lnTo>
                  <a:pt x="1245362" y="761873"/>
                </a:lnTo>
                <a:lnTo>
                  <a:pt x="1260163" y="678053"/>
                </a:lnTo>
                <a:lnTo>
                  <a:pt x="1200657" y="678053"/>
                </a:lnTo>
                <a:lnTo>
                  <a:pt x="1192206" y="658464"/>
                </a:lnTo>
                <a:close/>
              </a:path>
              <a:path w="1268095" h="762000">
                <a:moveTo>
                  <a:pt x="1229020" y="647500"/>
                </a:moveTo>
                <a:lnTo>
                  <a:pt x="1192206" y="658464"/>
                </a:lnTo>
                <a:lnTo>
                  <a:pt x="1200657" y="678053"/>
                </a:lnTo>
                <a:lnTo>
                  <a:pt x="1235709" y="663067"/>
                </a:lnTo>
                <a:lnTo>
                  <a:pt x="1229020" y="647500"/>
                </a:lnTo>
                <a:close/>
              </a:path>
              <a:path w="1268095" h="762000">
                <a:moveTo>
                  <a:pt x="1267587" y="636016"/>
                </a:moveTo>
                <a:lnTo>
                  <a:pt x="1229020" y="647500"/>
                </a:lnTo>
                <a:lnTo>
                  <a:pt x="1235709" y="663067"/>
                </a:lnTo>
                <a:lnTo>
                  <a:pt x="1200657" y="678053"/>
                </a:lnTo>
                <a:lnTo>
                  <a:pt x="1260163" y="678053"/>
                </a:lnTo>
                <a:lnTo>
                  <a:pt x="1267587" y="636016"/>
                </a:lnTo>
                <a:close/>
              </a:path>
              <a:path w="1268095" h="762000">
                <a:moveTo>
                  <a:pt x="1187681" y="647975"/>
                </a:moveTo>
                <a:lnTo>
                  <a:pt x="1192206" y="658464"/>
                </a:lnTo>
                <a:lnTo>
                  <a:pt x="1220676" y="649986"/>
                </a:lnTo>
                <a:lnTo>
                  <a:pt x="1189101" y="649986"/>
                </a:lnTo>
                <a:lnTo>
                  <a:pt x="1187681" y="647975"/>
                </a:lnTo>
                <a:close/>
              </a:path>
              <a:path w="1268095" h="762000">
                <a:moveTo>
                  <a:pt x="1187068" y="646557"/>
                </a:moveTo>
                <a:lnTo>
                  <a:pt x="1187681" y="647975"/>
                </a:lnTo>
                <a:lnTo>
                  <a:pt x="1189101" y="649986"/>
                </a:lnTo>
                <a:lnTo>
                  <a:pt x="1187068" y="646557"/>
                </a:lnTo>
                <a:close/>
              </a:path>
              <a:path w="1268095" h="762000">
                <a:moveTo>
                  <a:pt x="1228615" y="646557"/>
                </a:moveTo>
                <a:lnTo>
                  <a:pt x="1187068" y="646557"/>
                </a:lnTo>
                <a:lnTo>
                  <a:pt x="1189101" y="649986"/>
                </a:lnTo>
                <a:lnTo>
                  <a:pt x="1220676" y="649986"/>
                </a:lnTo>
                <a:lnTo>
                  <a:pt x="1229020" y="647500"/>
                </a:lnTo>
                <a:lnTo>
                  <a:pt x="1228615" y="646557"/>
                </a:lnTo>
                <a:close/>
              </a:path>
              <a:path w="1268095" h="762000">
                <a:moveTo>
                  <a:pt x="38100" y="0"/>
                </a:moveTo>
                <a:lnTo>
                  <a:pt x="0" y="1778"/>
                </a:lnTo>
                <a:lnTo>
                  <a:pt x="888" y="19557"/>
                </a:lnTo>
                <a:lnTo>
                  <a:pt x="3682" y="39369"/>
                </a:lnTo>
                <a:lnTo>
                  <a:pt x="14858" y="77978"/>
                </a:lnTo>
                <a:lnTo>
                  <a:pt x="32512" y="115443"/>
                </a:lnTo>
                <a:lnTo>
                  <a:pt x="56133" y="151637"/>
                </a:lnTo>
                <a:lnTo>
                  <a:pt x="85343" y="186181"/>
                </a:lnTo>
                <a:lnTo>
                  <a:pt x="119379" y="218820"/>
                </a:lnTo>
                <a:lnTo>
                  <a:pt x="157861" y="249809"/>
                </a:lnTo>
                <a:lnTo>
                  <a:pt x="200405" y="278511"/>
                </a:lnTo>
                <a:lnTo>
                  <a:pt x="246379" y="304673"/>
                </a:lnTo>
                <a:lnTo>
                  <a:pt x="295528" y="328422"/>
                </a:lnTo>
                <a:lnTo>
                  <a:pt x="347344" y="349250"/>
                </a:lnTo>
                <a:lnTo>
                  <a:pt x="401446" y="366903"/>
                </a:lnTo>
                <a:lnTo>
                  <a:pt x="457453" y="381000"/>
                </a:lnTo>
                <a:lnTo>
                  <a:pt x="514730" y="391541"/>
                </a:lnTo>
                <a:lnTo>
                  <a:pt x="573024" y="398144"/>
                </a:lnTo>
                <a:lnTo>
                  <a:pt x="660653" y="400938"/>
                </a:lnTo>
                <a:lnTo>
                  <a:pt x="688593" y="402590"/>
                </a:lnTo>
                <a:lnTo>
                  <a:pt x="744219" y="408813"/>
                </a:lnTo>
                <a:lnTo>
                  <a:pt x="798956" y="418845"/>
                </a:lnTo>
                <a:lnTo>
                  <a:pt x="852424" y="432435"/>
                </a:lnTo>
                <a:lnTo>
                  <a:pt x="904113" y="449199"/>
                </a:lnTo>
                <a:lnTo>
                  <a:pt x="953642" y="469138"/>
                </a:lnTo>
                <a:lnTo>
                  <a:pt x="1000378" y="491617"/>
                </a:lnTo>
                <a:lnTo>
                  <a:pt x="1043939" y="516636"/>
                </a:lnTo>
                <a:lnTo>
                  <a:pt x="1083944" y="543687"/>
                </a:lnTo>
                <a:lnTo>
                  <a:pt x="1120013" y="572516"/>
                </a:lnTo>
                <a:lnTo>
                  <a:pt x="1151381" y="602615"/>
                </a:lnTo>
                <a:lnTo>
                  <a:pt x="1177798" y="633984"/>
                </a:lnTo>
                <a:lnTo>
                  <a:pt x="1187681" y="647975"/>
                </a:lnTo>
                <a:lnTo>
                  <a:pt x="1187068" y="646557"/>
                </a:lnTo>
                <a:lnTo>
                  <a:pt x="1228615" y="646557"/>
                </a:lnTo>
                <a:lnTo>
                  <a:pt x="1222120" y="631444"/>
                </a:lnTo>
                <a:lnTo>
                  <a:pt x="1221613" y="630174"/>
                </a:lnTo>
                <a:lnTo>
                  <a:pt x="1220977" y="629031"/>
                </a:lnTo>
                <a:lnTo>
                  <a:pt x="1220215" y="628015"/>
                </a:lnTo>
                <a:lnTo>
                  <a:pt x="1207642" y="610235"/>
                </a:lnTo>
                <a:lnTo>
                  <a:pt x="1178432" y="575818"/>
                </a:lnTo>
                <a:lnTo>
                  <a:pt x="1144396" y="543179"/>
                </a:lnTo>
                <a:lnTo>
                  <a:pt x="1106042" y="512572"/>
                </a:lnTo>
                <a:lnTo>
                  <a:pt x="1063498" y="483869"/>
                </a:lnTo>
                <a:lnTo>
                  <a:pt x="1017524" y="457707"/>
                </a:lnTo>
                <a:lnTo>
                  <a:pt x="968375" y="433959"/>
                </a:lnTo>
                <a:lnTo>
                  <a:pt x="916431" y="413257"/>
                </a:lnTo>
                <a:lnTo>
                  <a:pt x="862329" y="395605"/>
                </a:lnTo>
                <a:lnTo>
                  <a:pt x="806450" y="381507"/>
                </a:lnTo>
                <a:lnTo>
                  <a:pt x="749173" y="370967"/>
                </a:lnTo>
                <a:lnTo>
                  <a:pt x="690752" y="364490"/>
                </a:lnTo>
                <a:lnTo>
                  <a:pt x="604519" y="361695"/>
                </a:lnTo>
                <a:lnTo>
                  <a:pt x="576579" y="360172"/>
                </a:lnTo>
                <a:lnTo>
                  <a:pt x="520953" y="353949"/>
                </a:lnTo>
                <a:lnTo>
                  <a:pt x="466089" y="343916"/>
                </a:lnTo>
                <a:lnTo>
                  <a:pt x="412750" y="330454"/>
                </a:lnTo>
                <a:lnTo>
                  <a:pt x="360933" y="313563"/>
                </a:lnTo>
                <a:lnTo>
                  <a:pt x="311403" y="293878"/>
                </a:lnTo>
                <a:lnTo>
                  <a:pt x="264667" y="271272"/>
                </a:lnTo>
                <a:lnTo>
                  <a:pt x="220979" y="246380"/>
                </a:lnTo>
                <a:lnTo>
                  <a:pt x="180975" y="219456"/>
                </a:lnTo>
                <a:lnTo>
                  <a:pt x="145033" y="190754"/>
                </a:lnTo>
                <a:lnTo>
                  <a:pt x="113664" y="160655"/>
                </a:lnTo>
                <a:lnTo>
                  <a:pt x="87249" y="129667"/>
                </a:lnTo>
                <a:lnTo>
                  <a:pt x="66166" y="97790"/>
                </a:lnTo>
                <a:lnTo>
                  <a:pt x="45338" y="49784"/>
                </a:lnTo>
                <a:lnTo>
                  <a:pt x="38988" y="17780"/>
                </a:lnTo>
                <a:lnTo>
                  <a:pt x="38100" y="0"/>
                </a:lnTo>
                <a:close/>
              </a:path>
            </a:pathLst>
          </a:custGeom>
          <a:solidFill>
            <a:srgbClr val="636363"/>
          </a:solidFill>
        </p:spPr>
        <p:txBody>
          <a:bodyPr wrap="square" lIns="0" tIns="0" rIns="0" bIns="0" rtlCol="0"/>
          <a:lstStyle/>
          <a:p>
            <a:endParaRPr sz="2400"/>
          </a:p>
        </p:txBody>
      </p:sp>
      <p:sp>
        <p:nvSpPr>
          <p:cNvPr id="10" name="object 7"/>
          <p:cNvSpPr txBox="1"/>
          <p:nvPr/>
        </p:nvSpPr>
        <p:spPr>
          <a:xfrm>
            <a:off x="4485463" y="2507149"/>
            <a:ext cx="509693" cy="590697"/>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&lt;5</a:t>
            </a:r>
            <a:endParaRPr sz="3735">
              <a:latin typeface="Trebuchet MS" panose="020B0603020202020204"/>
              <a:cs typeface="Trebuchet MS" panose="020B0603020202020204"/>
            </a:endParaRPr>
          </a:p>
        </p:txBody>
      </p:sp>
      <p:sp>
        <p:nvSpPr>
          <p:cNvPr id="11" name="object 8"/>
          <p:cNvSpPr txBox="1"/>
          <p:nvPr/>
        </p:nvSpPr>
        <p:spPr>
          <a:xfrm>
            <a:off x="6120038" y="2507149"/>
            <a:ext cx="509693" cy="590697"/>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&lt;9</a:t>
            </a:r>
            <a:endParaRPr sz="3735">
              <a:latin typeface="Trebuchet MS" panose="020B0603020202020204"/>
              <a:cs typeface="Trebuchet MS" panose="020B0603020202020204"/>
            </a:endParaRPr>
          </a:p>
        </p:txBody>
      </p:sp>
      <p:sp>
        <p:nvSpPr>
          <p:cNvPr id="12" name="object 9"/>
          <p:cNvSpPr txBox="1"/>
          <p:nvPr/>
        </p:nvSpPr>
        <p:spPr>
          <a:xfrm>
            <a:off x="8056535" y="2507149"/>
            <a:ext cx="509693" cy="590697"/>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≥9</a:t>
            </a:r>
            <a:endParaRPr sz="3735">
              <a:latin typeface="Trebuchet MS" panose="020B0603020202020204"/>
              <a:cs typeface="Trebuchet MS" panose="020B0603020202020204"/>
            </a:endParaRPr>
          </a:p>
        </p:txBody>
      </p:sp>
      <p:sp>
        <p:nvSpPr>
          <p:cNvPr id="13" name="object 10"/>
          <p:cNvSpPr txBox="1"/>
          <p:nvPr/>
        </p:nvSpPr>
        <p:spPr>
          <a:xfrm>
            <a:off x="7321797" y="1427751"/>
            <a:ext cx="2048087" cy="590697"/>
          </a:xfrm>
          <a:prstGeom prst="rect">
            <a:avLst/>
          </a:prstGeom>
        </p:spPr>
        <p:txBody>
          <a:bodyPr vert="horz" wrap="square" lIns="0" tIns="16087" rIns="0" bIns="0" rtlCol="0">
            <a:spAutoFit/>
          </a:bodyPr>
          <a:lstStyle/>
          <a:p>
            <a:pPr marL="17145">
              <a:spcBef>
                <a:spcPts val="125"/>
              </a:spcBef>
            </a:pPr>
            <a:r>
              <a:rPr sz="3735" b="1" i="1" spc="-133" dirty="0">
                <a:solidFill>
                  <a:srgbClr val="EE3D42"/>
                </a:solidFill>
                <a:latin typeface="Book Antiqua"/>
                <a:cs typeface="Book Antiqua"/>
              </a:rPr>
              <a:t>Inner</a:t>
            </a:r>
            <a:r>
              <a:rPr sz="3735" b="1" i="1" spc="-305" dirty="0">
                <a:solidFill>
                  <a:srgbClr val="EE3D42"/>
                </a:solidFill>
                <a:latin typeface="Book Antiqua"/>
                <a:cs typeface="Book Antiqua"/>
              </a:rPr>
              <a:t> </a:t>
            </a:r>
            <a:r>
              <a:rPr sz="3735" b="1" i="1" spc="-420" dirty="0">
                <a:solidFill>
                  <a:srgbClr val="EE3D42"/>
                </a:solidFill>
                <a:latin typeface="Book Antiqua"/>
                <a:cs typeface="Book Antiqua"/>
              </a:rPr>
              <a:t>Node</a:t>
            </a:r>
            <a:endParaRPr sz="3735" dirty="0">
              <a:latin typeface="Book Antiqua"/>
              <a:cs typeface="Book Antiqua"/>
            </a:endParaRPr>
          </a:p>
        </p:txBody>
      </p:sp>
      <p:sp>
        <p:nvSpPr>
          <p:cNvPr id="14" name="object 11"/>
          <p:cNvSpPr txBox="1"/>
          <p:nvPr/>
        </p:nvSpPr>
        <p:spPr>
          <a:xfrm>
            <a:off x="859697" y="5060695"/>
            <a:ext cx="3982720" cy="675464"/>
          </a:xfrm>
          <a:prstGeom prst="rect">
            <a:avLst/>
          </a:prstGeom>
          <a:solidFill>
            <a:srgbClr val="FFFFFF"/>
          </a:solidFill>
          <a:ln w="25400">
            <a:solidFill>
              <a:srgbClr val="636363"/>
            </a:solidFill>
          </a:ln>
        </p:spPr>
        <p:txBody>
          <a:bodyPr vert="horz" wrap="square" lIns="0" tIns="18627" rIns="0" bIns="0" rtlCol="0">
            <a:spAutoFit/>
          </a:bodyPr>
          <a:lstStyle/>
          <a:p>
            <a:pPr marL="228600">
              <a:spcBef>
                <a:spcPts val="145"/>
              </a:spcBef>
            </a:pPr>
            <a:r>
              <a:rPr sz="4265" b="1" spc="-200" dirty="0">
                <a:solidFill>
                  <a:srgbClr val="EE3D42"/>
                </a:solidFill>
                <a:latin typeface="Trebuchet MS" panose="020B0603020202020204"/>
                <a:cs typeface="Trebuchet MS" panose="020B0603020202020204"/>
              </a:rPr>
              <a:t>&lt;value&gt;</a:t>
            </a:r>
            <a:r>
              <a:rPr sz="4265" b="1" spc="-200" dirty="0">
                <a:solidFill>
                  <a:srgbClr val="636363"/>
                </a:solidFill>
                <a:latin typeface="Trebuchet MS" panose="020B0603020202020204"/>
                <a:cs typeface="Trebuchet MS" panose="020B0603020202020204"/>
              </a:rPr>
              <a:t>|</a:t>
            </a:r>
            <a:r>
              <a:rPr sz="4265" b="1" spc="-200" dirty="0">
                <a:solidFill>
                  <a:srgbClr val="EE3D42"/>
                </a:solidFill>
                <a:latin typeface="Trebuchet MS" panose="020B0603020202020204"/>
                <a:cs typeface="Trebuchet MS" panose="020B0603020202020204"/>
              </a:rPr>
              <a:t>&lt;key&gt;</a:t>
            </a:r>
            <a:endParaRPr sz="4265">
              <a:latin typeface="Trebuchet MS" panose="020B0603020202020204"/>
              <a:cs typeface="Trebuchet MS" panose="020B0603020202020204"/>
            </a:endParaRPr>
          </a:p>
        </p:txBody>
      </p:sp>
      <p:sp>
        <p:nvSpPr>
          <p:cNvPr id="15" name="object 12"/>
          <p:cNvSpPr/>
          <p:nvPr/>
        </p:nvSpPr>
        <p:spPr>
          <a:xfrm>
            <a:off x="5438811" y="3266269"/>
            <a:ext cx="773007" cy="1131147"/>
          </a:xfrm>
          <a:custGeom>
            <a:avLst/>
            <a:gdLst/>
            <a:ahLst/>
            <a:cxnLst/>
            <a:rect l="l" t="t" r="r" b="b"/>
            <a:pathLst>
              <a:path w="579754"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579754" h="848360">
                <a:moveTo>
                  <a:pt x="579247" y="601218"/>
                </a:moveTo>
                <a:lnTo>
                  <a:pt x="541147" y="599948"/>
                </a:lnTo>
                <a:lnTo>
                  <a:pt x="540766" y="610616"/>
                </a:lnTo>
                <a:lnTo>
                  <a:pt x="539750" y="620014"/>
                </a:lnTo>
                <a:lnTo>
                  <a:pt x="528955" y="657352"/>
                </a:lnTo>
                <a:lnTo>
                  <a:pt x="508762" y="693674"/>
                </a:lnTo>
                <a:lnTo>
                  <a:pt x="479806" y="728218"/>
                </a:lnTo>
                <a:lnTo>
                  <a:pt x="444119" y="758063"/>
                </a:lnTo>
                <a:lnTo>
                  <a:pt x="403225" y="782447"/>
                </a:lnTo>
                <a:lnTo>
                  <a:pt x="358648" y="799846"/>
                </a:lnTo>
                <a:lnTo>
                  <a:pt x="312547" y="808990"/>
                </a:lnTo>
                <a:lnTo>
                  <a:pt x="289179" y="810133"/>
                </a:lnTo>
                <a:lnTo>
                  <a:pt x="277368" y="809879"/>
                </a:lnTo>
                <a:lnTo>
                  <a:pt x="218821" y="799973"/>
                </a:lnTo>
                <a:lnTo>
                  <a:pt x="174244" y="783336"/>
                </a:lnTo>
                <a:lnTo>
                  <a:pt x="133477" y="760095"/>
                </a:lnTo>
                <a:lnTo>
                  <a:pt x="97917" y="731520"/>
                </a:lnTo>
                <a:lnTo>
                  <a:pt x="86753" y="720090"/>
                </a:lnTo>
                <a:lnTo>
                  <a:pt x="84429" y="717715"/>
                </a:lnTo>
                <a:lnTo>
                  <a:pt x="83388" y="715772"/>
                </a:lnTo>
                <a:lnTo>
                  <a:pt x="81153" y="711631"/>
                </a:lnTo>
                <a:lnTo>
                  <a:pt x="114427" y="698373"/>
                </a:lnTo>
                <a:lnTo>
                  <a:pt x="108153" y="692785"/>
                </a:lnTo>
                <a:lnTo>
                  <a:pt x="19050" y="613283"/>
                </a:lnTo>
                <a:lnTo>
                  <a:pt x="8255" y="740664"/>
                </a:lnTo>
                <a:lnTo>
                  <a:pt x="45516" y="725830"/>
                </a:lnTo>
                <a:lnTo>
                  <a:pt x="52197" y="738124"/>
                </a:lnTo>
                <a:lnTo>
                  <a:pt x="53086" y="739648"/>
                </a:lnTo>
                <a:lnTo>
                  <a:pt x="54102" y="741172"/>
                </a:lnTo>
                <a:lnTo>
                  <a:pt x="55372" y="742442"/>
                </a:lnTo>
                <a:lnTo>
                  <a:pt x="72898" y="760349"/>
                </a:lnTo>
                <a:lnTo>
                  <a:pt x="113411" y="792353"/>
                </a:lnTo>
                <a:lnTo>
                  <a:pt x="159639" y="818515"/>
                </a:lnTo>
                <a:lnTo>
                  <a:pt x="210185" y="837057"/>
                </a:lnTo>
                <a:lnTo>
                  <a:pt x="249428" y="845312"/>
                </a:lnTo>
                <a:lnTo>
                  <a:pt x="290068" y="848233"/>
                </a:lnTo>
                <a:lnTo>
                  <a:pt x="303911" y="847852"/>
                </a:lnTo>
                <a:lnTo>
                  <a:pt x="344297" y="842645"/>
                </a:lnTo>
                <a:lnTo>
                  <a:pt x="396748" y="827024"/>
                </a:lnTo>
                <a:lnTo>
                  <a:pt x="431927" y="810133"/>
                </a:lnTo>
                <a:lnTo>
                  <a:pt x="445135" y="802894"/>
                </a:lnTo>
                <a:lnTo>
                  <a:pt x="488442" y="771779"/>
                </a:lnTo>
                <a:lnTo>
                  <a:pt x="525399" y="734695"/>
                </a:lnTo>
                <a:lnTo>
                  <a:pt x="553847" y="693293"/>
                </a:lnTo>
                <a:lnTo>
                  <a:pt x="572516" y="647954"/>
                </a:lnTo>
                <a:lnTo>
                  <a:pt x="578866" y="611886"/>
                </a:lnTo>
                <a:lnTo>
                  <a:pt x="579247" y="601218"/>
                </a:lnTo>
                <a:close/>
              </a:path>
            </a:pathLst>
          </a:custGeom>
          <a:solidFill>
            <a:srgbClr val="636363"/>
          </a:solidFill>
        </p:spPr>
        <p:txBody>
          <a:bodyPr wrap="square" lIns="0" tIns="0" rIns="0" bIns="0" rtlCol="0"/>
          <a:lstStyle/>
          <a:p>
            <a:endParaRPr sz="2400"/>
          </a:p>
        </p:txBody>
      </p:sp>
      <p:sp>
        <p:nvSpPr>
          <p:cNvPr id="16" name="object 13"/>
          <p:cNvSpPr/>
          <p:nvPr/>
        </p:nvSpPr>
        <p:spPr>
          <a:xfrm>
            <a:off x="7986939" y="3266269"/>
            <a:ext cx="773007" cy="1131147"/>
          </a:xfrm>
          <a:custGeom>
            <a:avLst/>
            <a:gdLst/>
            <a:ahLst/>
            <a:cxnLst/>
            <a:rect l="l" t="t" r="r" b="b"/>
            <a:pathLst>
              <a:path w="579754"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579754" h="848360">
                <a:moveTo>
                  <a:pt x="579247" y="601218"/>
                </a:moveTo>
                <a:lnTo>
                  <a:pt x="541147" y="599948"/>
                </a:lnTo>
                <a:lnTo>
                  <a:pt x="540766" y="610616"/>
                </a:lnTo>
                <a:lnTo>
                  <a:pt x="539750" y="620014"/>
                </a:lnTo>
                <a:lnTo>
                  <a:pt x="528955" y="657606"/>
                </a:lnTo>
                <a:lnTo>
                  <a:pt x="508762" y="693801"/>
                </a:lnTo>
                <a:lnTo>
                  <a:pt x="479806" y="728218"/>
                </a:lnTo>
                <a:lnTo>
                  <a:pt x="444119" y="758190"/>
                </a:lnTo>
                <a:lnTo>
                  <a:pt x="403225" y="782574"/>
                </a:lnTo>
                <a:lnTo>
                  <a:pt x="358648" y="799973"/>
                </a:lnTo>
                <a:lnTo>
                  <a:pt x="312547" y="808990"/>
                </a:lnTo>
                <a:lnTo>
                  <a:pt x="289052" y="810260"/>
                </a:lnTo>
                <a:lnTo>
                  <a:pt x="277368" y="810006"/>
                </a:lnTo>
                <a:lnTo>
                  <a:pt x="218821" y="800100"/>
                </a:lnTo>
                <a:lnTo>
                  <a:pt x="174371" y="783336"/>
                </a:lnTo>
                <a:lnTo>
                  <a:pt x="133477" y="760095"/>
                </a:lnTo>
                <a:lnTo>
                  <a:pt x="97917" y="731647"/>
                </a:lnTo>
                <a:lnTo>
                  <a:pt x="86690" y="719963"/>
                </a:lnTo>
                <a:lnTo>
                  <a:pt x="84455" y="717638"/>
                </a:lnTo>
                <a:lnTo>
                  <a:pt x="83451" y="715772"/>
                </a:lnTo>
                <a:lnTo>
                  <a:pt x="81216" y="711669"/>
                </a:lnTo>
                <a:lnTo>
                  <a:pt x="114427" y="698500"/>
                </a:lnTo>
                <a:lnTo>
                  <a:pt x="108026" y="692785"/>
                </a:lnTo>
                <a:lnTo>
                  <a:pt x="19050" y="613283"/>
                </a:lnTo>
                <a:lnTo>
                  <a:pt x="8128" y="740664"/>
                </a:lnTo>
                <a:lnTo>
                  <a:pt x="45529" y="725830"/>
                </a:lnTo>
                <a:lnTo>
                  <a:pt x="52197" y="738124"/>
                </a:lnTo>
                <a:lnTo>
                  <a:pt x="53086" y="739648"/>
                </a:lnTo>
                <a:lnTo>
                  <a:pt x="92329" y="777113"/>
                </a:lnTo>
                <a:lnTo>
                  <a:pt x="135890" y="806323"/>
                </a:lnTo>
                <a:lnTo>
                  <a:pt x="184404" y="828802"/>
                </a:lnTo>
                <a:lnTo>
                  <a:pt x="236093" y="843153"/>
                </a:lnTo>
                <a:lnTo>
                  <a:pt x="276606" y="847979"/>
                </a:lnTo>
                <a:lnTo>
                  <a:pt x="290195" y="848360"/>
                </a:lnTo>
                <a:lnTo>
                  <a:pt x="303784" y="847852"/>
                </a:lnTo>
                <a:lnTo>
                  <a:pt x="344424" y="842645"/>
                </a:lnTo>
                <a:lnTo>
                  <a:pt x="396748" y="827024"/>
                </a:lnTo>
                <a:lnTo>
                  <a:pt x="431927" y="810260"/>
                </a:lnTo>
                <a:lnTo>
                  <a:pt x="445135" y="803021"/>
                </a:lnTo>
                <a:lnTo>
                  <a:pt x="488442" y="771906"/>
                </a:lnTo>
                <a:lnTo>
                  <a:pt x="525399" y="734695"/>
                </a:lnTo>
                <a:lnTo>
                  <a:pt x="553847" y="693293"/>
                </a:lnTo>
                <a:lnTo>
                  <a:pt x="572516" y="647954"/>
                </a:lnTo>
                <a:lnTo>
                  <a:pt x="578866" y="612013"/>
                </a:lnTo>
                <a:lnTo>
                  <a:pt x="579247" y="601218"/>
                </a:lnTo>
                <a:close/>
              </a:path>
            </a:pathLst>
          </a:custGeom>
          <a:solidFill>
            <a:srgbClr val="636363"/>
          </a:solidFill>
        </p:spPr>
        <p:txBody>
          <a:bodyPr wrap="square" lIns="0" tIns="0" rIns="0" bIns="0" rtlCol="0"/>
          <a:lstStyle/>
          <a:p>
            <a:endParaRPr sz="2400"/>
          </a:p>
        </p:txBody>
      </p:sp>
      <p:sp>
        <p:nvSpPr>
          <p:cNvPr id="17" name="object 14"/>
          <p:cNvSpPr txBox="1"/>
          <p:nvPr/>
        </p:nvSpPr>
        <p:spPr>
          <a:xfrm>
            <a:off x="5480297" y="4428489"/>
            <a:ext cx="2832947" cy="508687"/>
          </a:xfrm>
          <a:prstGeom prst="rect">
            <a:avLst/>
          </a:prstGeom>
        </p:spPr>
        <p:txBody>
          <a:bodyPr vert="horz" wrap="square" lIns="0" tIns="16087" rIns="0" bIns="0" rtlCol="0">
            <a:spAutoFit/>
          </a:bodyPr>
          <a:lstStyle/>
          <a:p>
            <a:pPr marL="17145">
              <a:spcBef>
                <a:spcPts val="125"/>
              </a:spcBef>
            </a:pPr>
            <a:r>
              <a:rPr lang="zh-CN" altLang="en-US" sz="3200" b="1" spc="-305" dirty="0">
                <a:solidFill>
                  <a:srgbClr val="EE3D42"/>
                </a:solidFill>
                <a:latin typeface="微软雅黑" panose="020B0503020204020204" pitchFamily="34" charset="-122"/>
                <a:ea typeface="微软雅黑" panose="020B0503020204020204" pitchFamily="34" charset="-122"/>
                <a:cs typeface="Book Antiqua"/>
              </a:rPr>
              <a:t>兄弟指针</a:t>
            </a:r>
            <a:endParaRPr sz="3200" b="1" dirty="0">
              <a:latin typeface="微软雅黑" panose="020B0503020204020204" pitchFamily="34" charset="-122"/>
              <a:ea typeface="微软雅黑" panose="020B0503020204020204" pitchFamily="34" charset="-122"/>
              <a:cs typeface="Book Antiqua"/>
            </a:endParaRPr>
          </a:p>
        </p:txBody>
      </p:sp>
      <p:sp>
        <p:nvSpPr>
          <p:cNvPr id="18" name="object 15"/>
          <p:cNvSpPr txBox="1"/>
          <p:nvPr/>
        </p:nvSpPr>
        <p:spPr>
          <a:xfrm>
            <a:off x="6237388" y="3587497"/>
            <a:ext cx="486833" cy="419773"/>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19" name="object 16"/>
          <p:cNvGrpSpPr/>
          <p:nvPr/>
        </p:nvGrpSpPr>
        <p:grpSpPr>
          <a:xfrm>
            <a:off x="6103783" y="3574796"/>
            <a:ext cx="755227" cy="513080"/>
            <a:chOff x="4238625" y="2681097"/>
            <a:chExt cx="566420" cy="384810"/>
          </a:xfrm>
        </p:grpSpPr>
        <p:sp>
          <p:nvSpPr>
            <p:cNvPr id="20" name="object 17"/>
            <p:cNvSpPr/>
            <p:nvPr/>
          </p:nvSpPr>
          <p:spPr>
            <a:xfrm>
              <a:off x="4248150"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1" name="object 18"/>
            <p:cNvSpPr/>
            <p:nvPr/>
          </p:nvSpPr>
          <p:spPr>
            <a:xfrm>
              <a:off x="4248150"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2" name="object 19"/>
            <p:cNvSpPr/>
            <p:nvPr/>
          </p:nvSpPr>
          <p:spPr>
            <a:xfrm>
              <a:off x="47038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3" name="object 20"/>
            <p:cNvSpPr/>
            <p:nvPr/>
          </p:nvSpPr>
          <p:spPr>
            <a:xfrm>
              <a:off x="47038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4" name="object 21"/>
          <p:cNvSpPr txBox="1"/>
          <p:nvPr/>
        </p:nvSpPr>
        <p:spPr>
          <a:xfrm>
            <a:off x="6845969" y="3587497"/>
            <a:ext cx="487680" cy="419773"/>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25" name="object 22"/>
          <p:cNvGrpSpPr/>
          <p:nvPr/>
        </p:nvGrpSpPr>
        <p:grpSpPr>
          <a:xfrm>
            <a:off x="7320951" y="3574796"/>
            <a:ext cx="756920" cy="513080"/>
            <a:chOff x="5151501" y="2681097"/>
            <a:chExt cx="567690" cy="384810"/>
          </a:xfrm>
        </p:grpSpPr>
        <p:sp>
          <p:nvSpPr>
            <p:cNvPr id="26" name="object 23"/>
            <p:cNvSpPr/>
            <p:nvPr/>
          </p:nvSpPr>
          <p:spPr>
            <a:xfrm>
              <a:off x="51610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7" name="object 24"/>
            <p:cNvSpPr/>
            <p:nvPr/>
          </p:nvSpPr>
          <p:spPr>
            <a:xfrm>
              <a:off x="51610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8" name="object 25"/>
            <p:cNvSpPr/>
            <p:nvPr/>
          </p:nvSpPr>
          <p:spPr>
            <a:xfrm>
              <a:off x="5252466"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9" name="object 26"/>
            <p:cNvSpPr/>
            <p:nvPr/>
          </p:nvSpPr>
          <p:spPr>
            <a:xfrm>
              <a:off x="5252466"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30" name="object 27"/>
            <p:cNvSpPr/>
            <p:nvPr/>
          </p:nvSpPr>
          <p:spPr>
            <a:xfrm>
              <a:off x="56182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31" name="object 28"/>
            <p:cNvSpPr/>
            <p:nvPr/>
          </p:nvSpPr>
          <p:spPr>
            <a:xfrm>
              <a:off x="56182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32" name="object 29"/>
          <p:cNvSpPr txBox="1"/>
          <p:nvPr/>
        </p:nvSpPr>
        <p:spPr>
          <a:xfrm>
            <a:off x="8786529" y="3587497"/>
            <a:ext cx="487680" cy="419773"/>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33" name="object 30"/>
          <p:cNvGrpSpPr/>
          <p:nvPr/>
        </p:nvGrpSpPr>
        <p:grpSpPr>
          <a:xfrm>
            <a:off x="8651911" y="3574796"/>
            <a:ext cx="147319" cy="513080"/>
            <a:chOff x="6149721" y="2681097"/>
            <a:chExt cx="110489" cy="384810"/>
          </a:xfrm>
        </p:grpSpPr>
        <p:sp>
          <p:nvSpPr>
            <p:cNvPr id="34" name="object 31"/>
            <p:cNvSpPr/>
            <p:nvPr/>
          </p:nvSpPr>
          <p:spPr>
            <a:xfrm>
              <a:off x="615924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35" name="object 32"/>
            <p:cNvSpPr/>
            <p:nvPr/>
          </p:nvSpPr>
          <p:spPr>
            <a:xfrm>
              <a:off x="615924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36" name="object 33"/>
          <p:cNvGrpSpPr/>
          <p:nvPr/>
        </p:nvGrpSpPr>
        <p:grpSpPr>
          <a:xfrm>
            <a:off x="9261510" y="3574796"/>
            <a:ext cx="147319" cy="513080"/>
            <a:chOff x="6606920" y="2681097"/>
            <a:chExt cx="110489" cy="384810"/>
          </a:xfrm>
        </p:grpSpPr>
        <p:sp>
          <p:nvSpPr>
            <p:cNvPr id="37" name="object 34"/>
            <p:cNvSpPr/>
            <p:nvPr/>
          </p:nvSpPr>
          <p:spPr>
            <a:xfrm>
              <a:off x="6616445"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38" name="object 35"/>
            <p:cNvSpPr/>
            <p:nvPr/>
          </p:nvSpPr>
          <p:spPr>
            <a:xfrm>
              <a:off x="6616445"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39" name="object 36"/>
          <p:cNvSpPr txBox="1"/>
          <p:nvPr/>
        </p:nvSpPr>
        <p:spPr>
          <a:xfrm>
            <a:off x="9395114" y="3587497"/>
            <a:ext cx="486833" cy="419773"/>
          </a:xfrm>
          <a:prstGeom prst="rect">
            <a:avLst/>
          </a:prstGeom>
          <a:solidFill>
            <a:srgbClr val="D9D9D9"/>
          </a:solidFill>
          <a:ln w="19050">
            <a:solidFill>
              <a:srgbClr val="636363"/>
            </a:solidFill>
          </a:ln>
        </p:spPr>
        <p:txBody>
          <a:bodyPr vert="horz" wrap="square" lIns="0" tIns="49953" rIns="0" bIns="0" rtlCol="0">
            <a:spAutoFit/>
          </a:bodyPr>
          <a:lstStyle/>
          <a:p>
            <a:pPr marL="92075">
              <a:spcBef>
                <a:spcPts val="395"/>
              </a:spcBef>
            </a:pPr>
            <a:r>
              <a:rPr sz="2400" b="1" spc="-207" dirty="0">
                <a:solidFill>
                  <a:srgbClr val="636363"/>
                </a:solidFill>
                <a:latin typeface="Trebuchet MS" panose="020B0603020202020204"/>
                <a:cs typeface="Trebuchet MS" panose="020B0603020202020204"/>
              </a:rPr>
              <a:t>13</a:t>
            </a:r>
            <a:endParaRPr sz="2400">
              <a:latin typeface="Trebuchet MS" panose="020B0603020202020204"/>
              <a:cs typeface="Trebuchet MS" panose="020B0603020202020204"/>
            </a:endParaRPr>
          </a:p>
        </p:txBody>
      </p:sp>
      <p:grpSp>
        <p:nvGrpSpPr>
          <p:cNvPr id="40" name="object 37"/>
          <p:cNvGrpSpPr/>
          <p:nvPr/>
        </p:nvGrpSpPr>
        <p:grpSpPr>
          <a:xfrm>
            <a:off x="9869077" y="3574796"/>
            <a:ext cx="756920" cy="513080"/>
            <a:chOff x="7062596" y="2681097"/>
            <a:chExt cx="567690" cy="384810"/>
          </a:xfrm>
        </p:grpSpPr>
        <p:sp>
          <p:nvSpPr>
            <p:cNvPr id="41" name="object 38"/>
            <p:cNvSpPr/>
            <p:nvPr/>
          </p:nvSpPr>
          <p:spPr>
            <a:xfrm>
              <a:off x="70721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42" name="object 39"/>
            <p:cNvSpPr/>
            <p:nvPr/>
          </p:nvSpPr>
          <p:spPr>
            <a:xfrm>
              <a:off x="70721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43" name="object 40"/>
            <p:cNvSpPr/>
            <p:nvPr/>
          </p:nvSpPr>
          <p:spPr>
            <a:xfrm>
              <a:off x="7163561" y="2690622"/>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44" name="object 41"/>
            <p:cNvSpPr/>
            <p:nvPr/>
          </p:nvSpPr>
          <p:spPr>
            <a:xfrm>
              <a:off x="7163561" y="2690622"/>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45" name="object 42"/>
            <p:cNvSpPr/>
            <p:nvPr/>
          </p:nvSpPr>
          <p:spPr>
            <a:xfrm>
              <a:off x="75293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46" name="object 43"/>
            <p:cNvSpPr/>
            <p:nvPr/>
          </p:nvSpPr>
          <p:spPr>
            <a:xfrm>
              <a:off x="75293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47" name="object 44"/>
          <p:cNvSpPr/>
          <p:nvPr/>
        </p:nvSpPr>
        <p:spPr>
          <a:xfrm>
            <a:off x="3688243" y="3587496"/>
            <a:ext cx="487680" cy="48768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48" name="object 45"/>
          <p:cNvSpPr txBox="1"/>
          <p:nvPr/>
        </p:nvSpPr>
        <p:spPr>
          <a:xfrm>
            <a:off x="3700943" y="3607435"/>
            <a:ext cx="455507" cy="399254"/>
          </a:xfrm>
          <a:prstGeom prst="rect">
            <a:avLst/>
          </a:prstGeom>
          <a:solidFill>
            <a:srgbClr val="D9D9D9"/>
          </a:solidFill>
        </p:spPr>
        <p:txBody>
          <a:bodyPr vert="horz" wrap="square" lIns="0" tIns="29633" rIns="0" bIns="0" rtlCol="0">
            <a:spAutoFit/>
          </a:bodyPr>
          <a:lstStyle/>
          <a:p>
            <a:pPr marL="153035">
              <a:spcBef>
                <a:spcPts val="235"/>
              </a:spcBef>
            </a:pPr>
            <a:r>
              <a:rPr sz="2400" b="1" spc="-207" dirty="0">
                <a:solidFill>
                  <a:srgbClr val="636363"/>
                </a:solidFill>
                <a:latin typeface="Trebuchet MS" panose="020B0603020202020204"/>
                <a:cs typeface="Trebuchet MS" panose="020B0603020202020204"/>
              </a:rPr>
              <a:t>1</a:t>
            </a:r>
            <a:endParaRPr sz="2400">
              <a:latin typeface="Trebuchet MS" panose="020B0603020202020204"/>
              <a:cs typeface="Trebuchet MS" panose="020B0603020202020204"/>
            </a:endParaRPr>
          </a:p>
        </p:txBody>
      </p:sp>
      <p:grpSp>
        <p:nvGrpSpPr>
          <p:cNvPr id="49" name="object 46"/>
          <p:cNvGrpSpPr/>
          <p:nvPr/>
        </p:nvGrpSpPr>
        <p:grpSpPr>
          <a:xfrm>
            <a:off x="3553622" y="3574796"/>
            <a:ext cx="1231900" cy="513080"/>
            <a:chOff x="2326004" y="2681097"/>
            <a:chExt cx="923925" cy="384810"/>
          </a:xfrm>
        </p:grpSpPr>
        <p:sp>
          <p:nvSpPr>
            <p:cNvPr id="50" name="object 47"/>
            <p:cNvSpPr/>
            <p:nvPr/>
          </p:nvSpPr>
          <p:spPr>
            <a:xfrm>
              <a:off x="23355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51" name="object 48"/>
            <p:cNvSpPr/>
            <p:nvPr/>
          </p:nvSpPr>
          <p:spPr>
            <a:xfrm>
              <a:off x="23355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52" name="object 49"/>
            <p:cNvSpPr/>
            <p:nvPr/>
          </p:nvSpPr>
          <p:spPr>
            <a:xfrm>
              <a:off x="27927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53" name="object 50"/>
            <p:cNvSpPr/>
            <p:nvPr/>
          </p:nvSpPr>
          <p:spPr>
            <a:xfrm>
              <a:off x="27927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54" name="object 51"/>
            <p:cNvSpPr/>
            <p:nvPr/>
          </p:nvSpPr>
          <p:spPr>
            <a:xfrm>
              <a:off x="2884169"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grpSp>
      <p:sp>
        <p:nvSpPr>
          <p:cNvPr id="55" name="object 52"/>
          <p:cNvSpPr txBox="1"/>
          <p:nvPr/>
        </p:nvSpPr>
        <p:spPr>
          <a:xfrm>
            <a:off x="4297843" y="3587497"/>
            <a:ext cx="487680" cy="419773"/>
          </a:xfrm>
          <a:prstGeom prst="rect">
            <a:avLst/>
          </a:prstGeom>
          <a:ln w="19049">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3</a:t>
            </a:r>
            <a:endParaRPr sz="2400">
              <a:latin typeface="Trebuchet MS" panose="020B0603020202020204"/>
              <a:cs typeface="Trebuchet MS" panose="020B0603020202020204"/>
            </a:endParaRPr>
          </a:p>
        </p:txBody>
      </p:sp>
      <p:grpSp>
        <p:nvGrpSpPr>
          <p:cNvPr id="56" name="object 53"/>
          <p:cNvGrpSpPr/>
          <p:nvPr/>
        </p:nvGrpSpPr>
        <p:grpSpPr>
          <a:xfrm>
            <a:off x="852840" y="1788414"/>
            <a:ext cx="5884333" cy="3292687"/>
            <a:chOff x="300418" y="1341310"/>
            <a:chExt cx="4413250" cy="2469515"/>
          </a:xfrm>
        </p:grpSpPr>
        <p:sp>
          <p:nvSpPr>
            <p:cNvPr id="57" name="object 54"/>
            <p:cNvSpPr/>
            <p:nvPr/>
          </p:nvSpPr>
          <p:spPr>
            <a:xfrm>
              <a:off x="3249929" y="2690622"/>
              <a:ext cx="91440" cy="365760"/>
            </a:xfrm>
            <a:custGeom>
              <a:avLst/>
              <a:gdLst/>
              <a:ahLst/>
              <a:cxnLst/>
              <a:rect l="l" t="t" r="r" b="b"/>
              <a:pathLst>
                <a:path w="91439"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58" name="object 55"/>
            <p:cNvSpPr/>
            <p:nvPr/>
          </p:nvSpPr>
          <p:spPr>
            <a:xfrm>
              <a:off x="3249929" y="2690622"/>
              <a:ext cx="91440" cy="365760"/>
            </a:xfrm>
            <a:custGeom>
              <a:avLst/>
              <a:gdLst/>
              <a:ahLst/>
              <a:cxnLst/>
              <a:rect l="l" t="t" r="r" b="b"/>
              <a:pathLst>
                <a:path w="91439"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59" name="object 56"/>
            <p:cNvSpPr/>
            <p:nvPr/>
          </p:nvSpPr>
          <p:spPr>
            <a:xfrm>
              <a:off x="3341370"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60" name="object 57"/>
            <p:cNvSpPr/>
            <p:nvPr/>
          </p:nvSpPr>
          <p:spPr>
            <a:xfrm>
              <a:off x="3341370"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61" name="object 58"/>
            <p:cNvSpPr/>
            <p:nvPr/>
          </p:nvSpPr>
          <p:spPr>
            <a:xfrm>
              <a:off x="370560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62" name="object 59"/>
            <p:cNvSpPr/>
            <p:nvPr/>
          </p:nvSpPr>
          <p:spPr>
            <a:xfrm>
              <a:off x="370560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63" name="object 60"/>
            <p:cNvSpPr/>
            <p:nvPr/>
          </p:nvSpPr>
          <p:spPr>
            <a:xfrm>
              <a:off x="2334006" y="2684525"/>
              <a:ext cx="459105" cy="370840"/>
            </a:xfrm>
            <a:custGeom>
              <a:avLst/>
              <a:gdLst/>
              <a:ahLst/>
              <a:cxnLst/>
              <a:rect l="l" t="t" r="r" b="b"/>
              <a:pathLst>
                <a:path w="459105" h="370839">
                  <a:moveTo>
                    <a:pt x="0" y="4063"/>
                  </a:moveTo>
                  <a:lnTo>
                    <a:pt x="0" y="1778"/>
                  </a:lnTo>
                  <a:lnTo>
                    <a:pt x="1777" y="0"/>
                  </a:lnTo>
                  <a:lnTo>
                    <a:pt x="4063" y="0"/>
                  </a:lnTo>
                  <a:lnTo>
                    <a:pt x="454660" y="0"/>
                  </a:lnTo>
                  <a:lnTo>
                    <a:pt x="456945" y="0"/>
                  </a:lnTo>
                  <a:lnTo>
                    <a:pt x="458724" y="1778"/>
                  </a:lnTo>
                  <a:lnTo>
                    <a:pt x="458724" y="4063"/>
                  </a:lnTo>
                  <a:lnTo>
                    <a:pt x="458724" y="366268"/>
                  </a:lnTo>
                  <a:lnTo>
                    <a:pt x="458724" y="368554"/>
                  </a:lnTo>
                  <a:lnTo>
                    <a:pt x="456945" y="370331"/>
                  </a:lnTo>
                  <a:lnTo>
                    <a:pt x="454660" y="370331"/>
                  </a:lnTo>
                  <a:lnTo>
                    <a:pt x="4063" y="370331"/>
                  </a:lnTo>
                  <a:lnTo>
                    <a:pt x="1777" y="370331"/>
                  </a:lnTo>
                  <a:lnTo>
                    <a:pt x="0" y="368554"/>
                  </a:lnTo>
                  <a:lnTo>
                    <a:pt x="0" y="366268"/>
                  </a:lnTo>
                  <a:lnTo>
                    <a:pt x="0" y="4063"/>
                  </a:lnTo>
                  <a:close/>
                </a:path>
              </a:pathLst>
            </a:custGeom>
            <a:ln w="28575">
              <a:solidFill>
                <a:srgbClr val="EE3D42"/>
              </a:solidFill>
            </a:ln>
          </p:spPr>
          <p:txBody>
            <a:bodyPr wrap="square" lIns="0" tIns="0" rIns="0" bIns="0" rtlCol="0"/>
            <a:lstStyle/>
            <a:p>
              <a:endParaRPr sz="2400"/>
            </a:p>
          </p:txBody>
        </p:sp>
        <p:sp>
          <p:nvSpPr>
            <p:cNvPr id="64" name="object 61"/>
            <p:cNvSpPr/>
            <p:nvPr/>
          </p:nvSpPr>
          <p:spPr>
            <a:xfrm>
              <a:off x="314706" y="1837181"/>
              <a:ext cx="3979545" cy="1959610"/>
            </a:xfrm>
            <a:custGeom>
              <a:avLst/>
              <a:gdLst/>
              <a:ahLst/>
              <a:cxnLst/>
              <a:rect l="l" t="t" r="r" b="b"/>
              <a:pathLst>
                <a:path w="3979545" h="1959610">
                  <a:moveTo>
                    <a:pt x="0" y="1959228"/>
                  </a:moveTo>
                  <a:lnTo>
                    <a:pt x="2019681" y="1033271"/>
                  </a:lnTo>
                </a:path>
                <a:path w="3979545" h="1959610">
                  <a:moveTo>
                    <a:pt x="2968752" y="1959228"/>
                  </a:moveTo>
                  <a:lnTo>
                    <a:pt x="2478024" y="1033271"/>
                  </a:lnTo>
                </a:path>
                <a:path w="3979545" h="1959610">
                  <a:moveTo>
                    <a:pt x="2941320" y="0"/>
                  </a:moveTo>
                  <a:lnTo>
                    <a:pt x="3979036" y="93090"/>
                  </a:lnTo>
                </a:path>
              </a:pathLst>
            </a:custGeom>
            <a:ln w="28575">
              <a:solidFill>
                <a:srgbClr val="7E7E7E"/>
              </a:solidFill>
              <a:prstDash val="dash"/>
            </a:ln>
          </p:spPr>
          <p:txBody>
            <a:bodyPr wrap="square" lIns="0" tIns="0" rIns="0" bIns="0" rtlCol="0"/>
            <a:lstStyle/>
            <a:p>
              <a:endParaRPr sz="2400"/>
            </a:p>
          </p:txBody>
        </p:sp>
        <p:sp>
          <p:nvSpPr>
            <p:cNvPr id="65" name="object 62"/>
            <p:cNvSpPr/>
            <p:nvPr/>
          </p:nvSpPr>
          <p:spPr>
            <a:xfrm>
              <a:off x="4338065" y="1564385"/>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66" name="object 63"/>
            <p:cNvSpPr/>
            <p:nvPr/>
          </p:nvSpPr>
          <p:spPr>
            <a:xfrm>
              <a:off x="3268217" y="1355597"/>
              <a:ext cx="981710" cy="215265"/>
            </a:xfrm>
            <a:custGeom>
              <a:avLst/>
              <a:gdLst/>
              <a:ahLst/>
              <a:cxnLst/>
              <a:rect l="l" t="t" r="r" b="b"/>
              <a:pathLst>
                <a:path w="981710" h="215265">
                  <a:moveTo>
                    <a:pt x="981329" y="214884"/>
                  </a:moveTo>
                  <a:lnTo>
                    <a:pt x="0" y="0"/>
                  </a:lnTo>
                </a:path>
              </a:pathLst>
            </a:custGeom>
            <a:ln w="28575">
              <a:solidFill>
                <a:srgbClr val="7E7E7E"/>
              </a:solidFill>
              <a:prstDash val="dash"/>
            </a:ln>
          </p:spPr>
          <p:txBody>
            <a:bodyPr wrap="square" lIns="0" tIns="0" rIns="0" bIns="0" rtlCol="0"/>
            <a:lstStyle/>
            <a:p>
              <a:endParaRPr sz="2400"/>
            </a:p>
          </p:txBody>
        </p:sp>
      </p:grpSp>
      <p:sp>
        <p:nvSpPr>
          <p:cNvPr id="67" name="object 64"/>
          <p:cNvSpPr txBox="1"/>
          <p:nvPr/>
        </p:nvSpPr>
        <p:spPr>
          <a:xfrm>
            <a:off x="6251103" y="2104898"/>
            <a:ext cx="458893" cy="399254"/>
          </a:xfrm>
          <a:prstGeom prst="rect">
            <a:avLst/>
          </a:prstGeom>
          <a:solidFill>
            <a:srgbClr val="D9D9D9"/>
          </a:solidFill>
        </p:spPr>
        <p:txBody>
          <a:bodyPr vert="horz" wrap="square" lIns="0" tIns="29633" rIns="0" bIns="0" rtlCol="0">
            <a:spAutoFit/>
          </a:bodyPr>
          <a:lstStyle/>
          <a:p>
            <a:pPr marL="152400">
              <a:spcBef>
                <a:spcPts val="235"/>
              </a:spcBef>
            </a:pPr>
            <a:r>
              <a:rPr sz="2400" b="1" spc="-207" dirty="0">
                <a:solidFill>
                  <a:srgbClr val="636363"/>
                </a:solidFill>
                <a:latin typeface="Trebuchet MS" panose="020B0603020202020204"/>
                <a:cs typeface="Trebuchet MS" panose="020B0603020202020204"/>
              </a:rPr>
              <a:t>5</a:t>
            </a:r>
            <a:endParaRPr sz="2400">
              <a:latin typeface="Trebuchet MS" panose="020B0603020202020204"/>
              <a:cs typeface="Trebuchet MS" panose="020B0603020202020204"/>
            </a:endParaRPr>
          </a:p>
        </p:txBody>
      </p:sp>
      <p:grpSp>
        <p:nvGrpSpPr>
          <p:cNvPr id="68" name="object 65"/>
          <p:cNvGrpSpPr/>
          <p:nvPr/>
        </p:nvGrpSpPr>
        <p:grpSpPr>
          <a:xfrm>
            <a:off x="6103783" y="2073148"/>
            <a:ext cx="755227" cy="513080"/>
            <a:chOff x="4238625" y="1554861"/>
            <a:chExt cx="566420" cy="384810"/>
          </a:xfrm>
        </p:grpSpPr>
        <p:sp>
          <p:nvSpPr>
            <p:cNvPr id="69" name="object 66"/>
            <p:cNvSpPr/>
            <p:nvPr/>
          </p:nvSpPr>
          <p:spPr>
            <a:xfrm>
              <a:off x="4248150"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70" name="object 67"/>
            <p:cNvSpPr/>
            <p:nvPr/>
          </p:nvSpPr>
          <p:spPr>
            <a:xfrm>
              <a:off x="4248150"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71" name="object 68"/>
            <p:cNvSpPr/>
            <p:nvPr/>
          </p:nvSpPr>
          <p:spPr>
            <a:xfrm>
              <a:off x="47038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72" name="object 69"/>
            <p:cNvSpPr/>
            <p:nvPr/>
          </p:nvSpPr>
          <p:spPr>
            <a:xfrm>
              <a:off x="47038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sp>
        <p:nvSpPr>
          <p:cNvPr id="73" name="object 70"/>
          <p:cNvSpPr txBox="1"/>
          <p:nvPr/>
        </p:nvSpPr>
        <p:spPr>
          <a:xfrm>
            <a:off x="6845969" y="2085848"/>
            <a:ext cx="487680" cy="418063"/>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74" name="object 71"/>
          <p:cNvGrpSpPr/>
          <p:nvPr/>
        </p:nvGrpSpPr>
        <p:grpSpPr>
          <a:xfrm>
            <a:off x="7320951" y="2073148"/>
            <a:ext cx="756920" cy="513080"/>
            <a:chOff x="5151501" y="1554861"/>
            <a:chExt cx="567690" cy="384810"/>
          </a:xfrm>
        </p:grpSpPr>
        <p:sp>
          <p:nvSpPr>
            <p:cNvPr id="75" name="object 72"/>
            <p:cNvSpPr/>
            <p:nvPr/>
          </p:nvSpPr>
          <p:spPr>
            <a:xfrm>
              <a:off x="51610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76" name="object 73"/>
            <p:cNvSpPr/>
            <p:nvPr/>
          </p:nvSpPr>
          <p:spPr>
            <a:xfrm>
              <a:off x="51610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77" name="object 74"/>
            <p:cNvSpPr/>
            <p:nvPr/>
          </p:nvSpPr>
          <p:spPr>
            <a:xfrm>
              <a:off x="5252466" y="1564386"/>
              <a:ext cx="365760" cy="365760"/>
            </a:xfrm>
            <a:custGeom>
              <a:avLst/>
              <a:gdLst/>
              <a:ahLst/>
              <a:cxnLst/>
              <a:rect l="l" t="t" r="r" b="b"/>
              <a:pathLst>
                <a:path w="365760" h="365760">
                  <a:moveTo>
                    <a:pt x="365760" y="0"/>
                  </a:moveTo>
                  <a:lnTo>
                    <a:pt x="0" y="0"/>
                  </a:lnTo>
                  <a:lnTo>
                    <a:pt x="0" y="365759"/>
                  </a:lnTo>
                  <a:lnTo>
                    <a:pt x="365760" y="365759"/>
                  </a:lnTo>
                  <a:lnTo>
                    <a:pt x="365760" y="0"/>
                  </a:lnTo>
                  <a:close/>
                </a:path>
              </a:pathLst>
            </a:custGeom>
            <a:solidFill>
              <a:srgbClr val="D9D9D9"/>
            </a:solidFill>
          </p:spPr>
          <p:txBody>
            <a:bodyPr wrap="square" lIns="0" tIns="0" rIns="0" bIns="0" rtlCol="0"/>
            <a:lstStyle/>
            <a:p>
              <a:endParaRPr sz="2400"/>
            </a:p>
          </p:txBody>
        </p:sp>
        <p:sp>
          <p:nvSpPr>
            <p:cNvPr id="78" name="object 75"/>
            <p:cNvSpPr/>
            <p:nvPr/>
          </p:nvSpPr>
          <p:spPr>
            <a:xfrm>
              <a:off x="5252466" y="1564386"/>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79" name="object 76"/>
            <p:cNvSpPr/>
            <p:nvPr/>
          </p:nvSpPr>
          <p:spPr>
            <a:xfrm>
              <a:off x="56182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80" name="object 77"/>
            <p:cNvSpPr/>
            <p:nvPr/>
          </p:nvSpPr>
          <p:spPr>
            <a:xfrm>
              <a:off x="56182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sp>
        <p:nvSpPr>
          <p:cNvPr id="81" name="object 78"/>
          <p:cNvSpPr txBox="1"/>
          <p:nvPr/>
        </p:nvSpPr>
        <p:spPr>
          <a:xfrm>
            <a:off x="859697" y="1766823"/>
            <a:ext cx="3982720" cy="673753"/>
          </a:xfrm>
          <a:prstGeom prst="rect">
            <a:avLst/>
          </a:prstGeom>
          <a:solidFill>
            <a:srgbClr val="FFFFFF"/>
          </a:solidFill>
          <a:ln w="25400">
            <a:solidFill>
              <a:srgbClr val="636363"/>
            </a:solidFill>
          </a:ln>
        </p:spPr>
        <p:txBody>
          <a:bodyPr vert="horz" wrap="square" lIns="0" tIns="16933" rIns="0" bIns="0" rtlCol="0">
            <a:spAutoFit/>
          </a:bodyPr>
          <a:lstStyle/>
          <a:p>
            <a:pPr marL="228600">
              <a:spcBef>
                <a:spcPts val="135"/>
              </a:spcBef>
            </a:pPr>
            <a:r>
              <a:rPr sz="4265" b="1" spc="-272" dirty="0">
                <a:solidFill>
                  <a:srgbClr val="EE3D42"/>
                </a:solidFill>
                <a:latin typeface="Trebuchet MS" panose="020B0603020202020204"/>
                <a:cs typeface="Trebuchet MS" panose="020B0603020202020204"/>
              </a:rPr>
              <a:t>&lt;node*&gt;</a:t>
            </a:r>
            <a:r>
              <a:rPr sz="4265" b="1" spc="-272" dirty="0">
                <a:solidFill>
                  <a:srgbClr val="636363"/>
                </a:solidFill>
                <a:latin typeface="Trebuchet MS" panose="020B0603020202020204"/>
                <a:cs typeface="Trebuchet MS" panose="020B0603020202020204"/>
              </a:rPr>
              <a:t>|</a:t>
            </a:r>
            <a:r>
              <a:rPr sz="4265" b="1" spc="-272" dirty="0">
                <a:solidFill>
                  <a:srgbClr val="EE3D42"/>
                </a:solidFill>
                <a:latin typeface="Trebuchet MS" panose="020B0603020202020204"/>
                <a:cs typeface="Trebuchet MS" panose="020B0603020202020204"/>
              </a:rPr>
              <a:t>&lt;key&gt;</a:t>
            </a:r>
            <a:endParaRPr sz="4265" dirty="0">
              <a:latin typeface="Trebuchet MS" panose="020B0603020202020204"/>
              <a:cs typeface="Trebuchet MS" panose="020B0603020202020204"/>
            </a:endParaRPr>
          </a:p>
        </p:txBody>
      </p:sp>
      <p:sp>
        <p:nvSpPr>
          <p:cNvPr id="82" name="object 79"/>
          <p:cNvSpPr/>
          <p:nvPr/>
        </p:nvSpPr>
        <p:spPr>
          <a:xfrm>
            <a:off x="6118514" y="2079751"/>
            <a:ext cx="612140" cy="494453"/>
          </a:xfrm>
          <a:custGeom>
            <a:avLst/>
            <a:gdLst/>
            <a:ahLst/>
            <a:cxnLst/>
            <a:rect l="l" t="t" r="r" b="b"/>
            <a:pathLst>
              <a:path w="459104" h="370839">
                <a:moveTo>
                  <a:pt x="0" y="4063"/>
                </a:moveTo>
                <a:lnTo>
                  <a:pt x="0" y="1777"/>
                </a:lnTo>
                <a:lnTo>
                  <a:pt x="1777" y="0"/>
                </a:lnTo>
                <a:lnTo>
                  <a:pt x="4063" y="0"/>
                </a:lnTo>
                <a:lnTo>
                  <a:pt x="454660" y="0"/>
                </a:lnTo>
                <a:lnTo>
                  <a:pt x="456946" y="0"/>
                </a:lnTo>
                <a:lnTo>
                  <a:pt x="458724" y="1777"/>
                </a:lnTo>
                <a:lnTo>
                  <a:pt x="458724" y="4063"/>
                </a:lnTo>
                <a:lnTo>
                  <a:pt x="458724" y="366268"/>
                </a:lnTo>
                <a:lnTo>
                  <a:pt x="458724" y="368554"/>
                </a:lnTo>
                <a:lnTo>
                  <a:pt x="456946" y="370331"/>
                </a:lnTo>
                <a:lnTo>
                  <a:pt x="454660" y="370331"/>
                </a:lnTo>
                <a:lnTo>
                  <a:pt x="4063" y="370331"/>
                </a:lnTo>
                <a:lnTo>
                  <a:pt x="1777" y="370331"/>
                </a:lnTo>
                <a:lnTo>
                  <a:pt x="0" y="368554"/>
                </a:lnTo>
                <a:lnTo>
                  <a:pt x="0" y="366268"/>
                </a:lnTo>
                <a:lnTo>
                  <a:pt x="0" y="4063"/>
                </a:lnTo>
                <a:close/>
              </a:path>
            </a:pathLst>
          </a:custGeom>
          <a:ln w="28575">
            <a:solidFill>
              <a:srgbClr val="EE3D42"/>
            </a:solidFill>
          </a:ln>
        </p:spPr>
        <p:txBody>
          <a:bodyPr wrap="square" lIns="0" tIns="0" rIns="0" bIns="0" rtlCol="0"/>
          <a:lstStyle/>
          <a:p>
            <a:endParaRPr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660463"/>
            <a:ext cx="10972800" cy="715577"/>
          </a:xfrm>
        </p:spPr>
        <p:txBody>
          <a:bodyPr>
            <a:normAutofit fontScale="90000"/>
          </a:bodyPr>
          <a:lstStyle/>
          <a:p>
            <a:r>
              <a:rPr lang="en-US" altLang="zh-CN" dirty="0"/>
              <a:t>1.1.2 </a:t>
            </a:r>
            <a:r>
              <a:rPr lang="zh-CN" altLang="en-US" dirty="0"/>
              <a:t>用于数据库的存储介质及其架构</a:t>
            </a:r>
            <a:endParaRPr lang="en-US" altLang="zh-CN" dirty="0"/>
          </a:p>
        </p:txBody>
      </p:sp>
      <p:sp>
        <p:nvSpPr>
          <p:cNvPr id="3" name="内容占位符 2"/>
          <p:cNvSpPr>
            <a:spLocks noGrp="1"/>
          </p:cNvSpPr>
          <p:nvPr>
            <p:ph idx="1"/>
          </p:nvPr>
        </p:nvSpPr>
        <p:spPr>
          <a:xfrm>
            <a:off x="609600" y="1482857"/>
            <a:ext cx="10972800" cy="4389437"/>
          </a:xfrm>
        </p:spPr>
        <p:txBody>
          <a:bodyPr/>
          <a:lstStyle/>
          <a:p>
            <a:pPr marL="0" indent="0">
              <a:buNone/>
            </a:pPr>
            <a:r>
              <a:rPr lang="zh-CN" altLang="en-US" sz="3200" b="1" dirty="0"/>
              <a:t>用于数据库数据存储的主要介质：</a:t>
            </a:r>
            <a:endParaRPr lang="en-US" altLang="zh-CN" sz="3200" b="1" dirty="0"/>
          </a:p>
          <a:p>
            <a:pPr>
              <a:buFont typeface="Wingdings" panose="05000000000000000000" pitchFamily="2" charset="2"/>
              <a:buChar char="Ø"/>
            </a:pPr>
            <a:r>
              <a:rPr lang="zh-CN" altLang="en-US" dirty="0"/>
              <a:t>高速缓冲存储器（一级、二级）</a:t>
            </a:r>
            <a:endParaRPr lang="en-US" altLang="zh-CN" dirty="0"/>
          </a:p>
          <a:p>
            <a:pPr>
              <a:buFont typeface="Wingdings" panose="05000000000000000000" pitchFamily="2" charset="2"/>
              <a:buChar char="Ø"/>
            </a:pPr>
            <a:r>
              <a:rPr lang="zh-CN" altLang="en-US" dirty="0"/>
              <a:t>主存储器</a:t>
            </a:r>
            <a:endParaRPr lang="en-US" altLang="zh-CN" dirty="0"/>
          </a:p>
          <a:p>
            <a:pPr>
              <a:buFont typeface="Wingdings" panose="05000000000000000000" pitchFamily="2" charset="2"/>
              <a:buChar char="Ø"/>
            </a:pPr>
            <a:r>
              <a:rPr lang="zh-CN" altLang="en-US" dirty="0"/>
              <a:t>快闪存储器</a:t>
            </a:r>
            <a:endParaRPr lang="en-US" altLang="zh-CN" dirty="0"/>
          </a:p>
          <a:p>
            <a:pPr>
              <a:buFont typeface="Wingdings" panose="05000000000000000000" pitchFamily="2" charset="2"/>
              <a:buChar char="Ø"/>
            </a:pPr>
            <a:r>
              <a:rPr lang="zh-CN" altLang="en-US" dirty="0"/>
              <a:t>磁盘（</a:t>
            </a:r>
            <a:r>
              <a:rPr lang="en-US" altLang="zh-CN" dirty="0"/>
              <a:t>HDD</a:t>
            </a:r>
            <a:r>
              <a:rPr lang="zh-CN" altLang="en-US" dirty="0"/>
              <a:t>、</a:t>
            </a:r>
            <a:r>
              <a:rPr lang="en-US" altLang="zh-CN" dirty="0"/>
              <a:t>SSD</a:t>
            </a:r>
            <a:r>
              <a:rPr lang="zh-CN" altLang="en-US" dirty="0"/>
              <a:t>）</a:t>
            </a:r>
            <a:endParaRPr lang="en-US" altLang="zh-CN" dirty="0"/>
          </a:p>
          <a:p>
            <a:pPr>
              <a:buFont typeface="Wingdings" panose="05000000000000000000" pitchFamily="2" charset="2"/>
              <a:buChar char="Ø"/>
            </a:pPr>
            <a:r>
              <a:rPr lang="zh-CN" altLang="en-US" dirty="0"/>
              <a:t>光盘</a:t>
            </a:r>
            <a:endParaRPr lang="en-US" altLang="zh-CN" dirty="0"/>
          </a:p>
          <a:p>
            <a:pPr>
              <a:buFont typeface="Wingdings" panose="05000000000000000000" pitchFamily="2" charset="2"/>
              <a:buChar char="Ø"/>
            </a:pPr>
            <a:r>
              <a:rPr lang="zh-CN" altLang="en-US" dirty="0"/>
              <a:t>网络存储</a:t>
            </a:r>
            <a:endParaRPr lang="en-US" altLang="zh-CN" dirty="0"/>
          </a:p>
          <a:p>
            <a:pPr>
              <a:buFont typeface="Wingdings" panose="05000000000000000000" pitchFamily="2" charset="2"/>
              <a:buChar char="Ø"/>
            </a:pPr>
            <a:r>
              <a:rPr lang="zh-CN" altLang="en-US" dirty="0"/>
              <a:t>磁带</a:t>
            </a:r>
            <a:endParaRPr lang="zh-CN" altLang="en-US"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object 2"/>
          <p:cNvGrpSpPr/>
          <p:nvPr/>
        </p:nvGrpSpPr>
        <p:grpSpPr>
          <a:xfrm>
            <a:off x="4097867" y="2529146"/>
            <a:ext cx="6976533" cy="2960793"/>
            <a:chOff x="3082289" y="1875282"/>
            <a:chExt cx="5232400" cy="2220595"/>
          </a:xfrm>
        </p:grpSpPr>
        <p:sp>
          <p:nvSpPr>
            <p:cNvPr id="83" name="object 3"/>
            <p:cNvSpPr/>
            <p:nvPr/>
          </p:nvSpPr>
          <p:spPr>
            <a:xfrm>
              <a:off x="3082289" y="1875282"/>
              <a:ext cx="859790" cy="2220595"/>
            </a:xfrm>
            <a:custGeom>
              <a:avLst/>
              <a:gdLst/>
              <a:ahLst/>
              <a:cxnLst/>
              <a:rect l="l" t="t" r="r" b="b"/>
              <a:pathLst>
                <a:path w="859789" h="2220595">
                  <a:moveTo>
                    <a:pt x="859789" y="2220150"/>
                  </a:moveTo>
                  <a:lnTo>
                    <a:pt x="0" y="1534667"/>
                  </a:lnTo>
                </a:path>
                <a:path w="859789" h="2220595">
                  <a:moveTo>
                    <a:pt x="859789" y="0"/>
                  </a:moveTo>
                  <a:lnTo>
                    <a:pt x="0" y="1306702"/>
                  </a:lnTo>
                </a:path>
              </a:pathLst>
            </a:custGeom>
            <a:ln w="25400">
              <a:solidFill>
                <a:srgbClr val="404040"/>
              </a:solidFill>
              <a:prstDash val="dash"/>
            </a:ln>
          </p:spPr>
          <p:txBody>
            <a:bodyPr wrap="square" lIns="0" tIns="0" rIns="0" bIns="0" rtlCol="0"/>
            <a:lstStyle/>
            <a:p>
              <a:endParaRPr sz="2400"/>
            </a:p>
          </p:txBody>
        </p:sp>
        <p:sp>
          <p:nvSpPr>
            <p:cNvPr id="84" name="object 4"/>
            <p:cNvSpPr/>
            <p:nvPr/>
          </p:nvSpPr>
          <p:spPr>
            <a:xfrm>
              <a:off x="3874769" y="1875282"/>
              <a:ext cx="4439920" cy="2220595"/>
            </a:xfrm>
            <a:custGeom>
              <a:avLst/>
              <a:gdLst/>
              <a:ahLst/>
              <a:cxnLst/>
              <a:rect l="l" t="t" r="r" b="b"/>
              <a:pathLst>
                <a:path w="4439920" h="2220595">
                  <a:moveTo>
                    <a:pt x="4439412" y="0"/>
                  </a:moveTo>
                  <a:lnTo>
                    <a:pt x="0" y="0"/>
                  </a:lnTo>
                  <a:lnTo>
                    <a:pt x="0" y="2220468"/>
                  </a:lnTo>
                  <a:lnTo>
                    <a:pt x="4439412" y="2220468"/>
                  </a:lnTo>
                  <a:lnTo>
                    <a:pt x="4439412" y="0"/>
                  </a:lnTo>
                  <a:close/>
                </a:path>
              </a:pathLst>
            </a:custGeom>
            <a:solidFill>
              <a:srgbClr val="D9D9D9"/>
            </a:solidFill>
          </p:spPr>
          <p:txBody>
            <a:bodyPr wrap="square" lIns="0" tIns="0" rIns="0" bIns="0" rtlCol="0"/>
            <a:lstStyle/>
            <a:p>
              <a:endParaRPr sz="2400"/>
            </a:p>
          </p:txBody>
        </p:sp>
        <p:sp>
          <p:nvSpPr>
            <p:cNvPr id="85" name="object 5"/>
            <p:cNvSpPr/>
            <p:nvPr/>
          </p:nvSpPr>
          <p:spPr>
            <a:xfrm>
              <a:off x="3874769" y="1875282"/>
              <a:ext cx="4439920" cy="2220595"/>
            </a:xfrm>
            <a:custGeom>
              <a:avLst/>
              <a:gdLst/>
              <a:ahLst/>
              <a:cxnLst/>
              <a:rect l="l" t="t" r="r" b="b"/>
              <a:pathLst>
                <a:path w="4439920" h="2220595">
                  <a:moveTo>
                    <a:pt x="0" y="2220468"/>
                  </a:moveTo>
                  <a:lnTo>
                    <a:pt x="4439412" y="2220468"/>
                  </a:lnTo>
                  <a:lnTo>
                    <a:pt x="4439412" y="0"/>
                  </a:lnTo>
                  <a:lnTo>
                    <a:pt x="0" y="0"/>
                  </a:lnTo>
                  <a:lnTo>
                    <a:pt x="0" y="2220468"/>
                  </a:lnTo>
                  <a:close/>
                </a:path>
              </a:pathLst>
            </a:custGeom>
            <a:ln w="19050">
              <a:solidFill>
                <a:srgbClr val="636363"/>
              </a:solidFill>
            </a:ln>
          </p:spPr>
          <p:txBody>
            <a:bodyPr wrap="square" lIns="0" tIns="0" rIns="0" bIns="0" rtlCol="0"/>
            <a:lstStyle/>
            <a:p>
              <a:endParaRPr sz="2400"/>
            </a:p>
          </p:txBody>
        </p:sp>
      </p:grpSp>
      <p:sp>
        <p:nvSpPr>
          <p:cNvPr id="3" name="标题 2"/>
          <p:cNvSpPr>
            <a:spLocks noGrp="1"/>
          </p:cNvSpPr>
          <p:nvPr>
            <p:ph type="title"/>
          </p:nvPr>
        </p:nvSpPr>
        <p:spPr/>
        <p:txBody>
          <a:bodyPr/>
          <a:lstStyle/>
          <a:p>
            <a:r>
              <a:rPr kumimoji="1" lang="en-US" altLang="zh-CN" dirty="0"/>
              <a:t>B+</a:t>
            </a:r>
            <a:r>
              <a:rPr kumimoji="1" lang="zh-CN" altLang="en-US" dirty="0"/>
              <a:t>树叶子结点</a:t>
            </a:r>
            <a:endParaRPr kumimoji="1" lang="zh-CN" altLang="en-US" dirty="0"/>
          </a:p>
        </p:txBody>
      </p:sp>
      <p:sp>
        <p:nvSpPr>
          <p:cNvPr id="11" name="内容占位符 10"/>
          <p:cNvSpPr>
            <a:spLocks noGrp="1"/>
          </p:cNvSpPr>
          <p:nvPr>
            <p:ph idx="1"/>
          </p:nvPr>
        </p:nvSpPr>
        <p:spPr>
          <a:xfrm>
            <a:off x="609600" y="1935164"/>
            <a:ext cx="10972800" cy="4389437"/>
          </a:xfrm>
        </p:spPr>
        <p:txBody>
          <a:bodyPr/>
          <a:lstStyle/>
          <a:p>
            <a:endParaRPr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40" name="object 5"/>
          <p:cNvSpPr txBox="1"/>
          <p:nvPr/>
        </p:nvSpPr>
        <p:spPr>
          <a:xfrm>
            <a:off x="5148071" y="1939882"/>
            <a:ext cx="2797387" cy="509541"/>
          </a:xfrm>
          <a:prstGeom prst="rect">
            <a:avLst/>
          </a:prstGeom>
        </p:spPr>
        <p:txBody>
          <a:bodyPr vert="horz" wrap="square" lIns="0" tIns="16933" rIns="0" bIns="0" rtlCol="0">
            <a:spAutoFit/>
          </a:bodyPr>
          <a:lstStyle/>
          <a:p>
            <a:pPr marL="17145">
              <a:spcBef>
                <a:spcPts val="135"/>
              </a:spcBef>
            </a:pPr>
            <a:r>
              <a:rPr sz="3200" b="1" i="1" spc="-207" dirty="0">
                <a:solidFill>
                  <a:srgbClr val="636363"/>
                </a:solidFill>
                <a:latin typeface="Book Antiqua"/>
                <a:cs typeface="Book Antiqua"/>
              </a:rPr>
              <a:t>B+Tree </a:t>
            </a:r>
            <a:r>
              <a:rPr sz="3200" b="1" i="1" spc="-160" dirty="0">
                <a:solidFill>
                  <a:srgbClr val="636363"/>
                </a:solidFill>
                <a:latin typeface="Book Antiqua"/>
                <a:cs typeface="Book Antiqua"/>
              </a:rPr>
              <a:t>Leaf</a:t>
            </a:r>
            <a:r>
              <a:rPr sz="3200" b="1" i="1" spc="-280" dirty="0">
                <a:solidFill>
                  <a:srgbClr val="636363"/>
                </a:solidFill>
                <a:latin typeface="Book Antiqua"/>
                <a:cs typeface="Book Antiqua"/>
              </a:rPr>
              <a:t> </a:t>
            </a:r>
            <a:r>
              <a:rPr sz="3200" b="1" i="1" spc="-360" dirty="0">
                <a:solidFill>
                  <a:srgbClr val="636363"/>
                </a:solidFill>
                <a:latin typeface="Book Antiqua"/>
                <a:cs typeface="Book Antiqua"/>
              </a:rPr>
              <a:t>Node</a:t>
            </a:r>
            <a:endParaRPr sz="3200">
              <a:latin typeface="Book Antiqua"/>
              <a:cs typeface="Book Antiqua"/>
            </a:endParaRPr>
          </a:p>
        </p:txBody>
      </p:sp>
      <p:grpSp>
        <p:nvGrpSpPr>
          <p:cNvPr id="41" name="object 7"/>
          <p:cNvGrpSpPr/>
          <p:nvPr/>
        </p:nvGrpSpPr>
        <p:grpSpPr>
          <a:xfrm>
            <a:off x="490220" y="2908300"/>
            <a:ext cx="3632200" cy="1651000"/>
            <a:chOff x="367665" y="2181225"/>
            <a:chExt cx="2724150" cy="1238250"/>
          </a:xfrm>
        </p:grpSpPr>
        <p:sp>
          <p:nvSpPr>
            <p:cNvPr id="42" name="object 8"/>
            <p:cNvSpPr/>
            <p:nvPr/>
          </p:nvSpPr>
          <p:spPr>
            <a:xfrm>
              <a:off x="1425701" y="2190750"/>
              <a:ext cx="609600" cy="228600"/>
            </a:xfrm>
            <a:custGeom>
              <a:avLst/>
              <a:gdLst/>
              <a:ahLst/>
              <a:cxnLst/>
              <a:rect l="l" t="t" r="r" b="b"/>
              <a:pathLst>
                <a:path w="609600" h="228600">
                  <a:moveTo>
                    <a:pt x="609599" y="0"/>
                  </a:moveTo>
                  <a:lnTo>
                    <a:pt x="0" y="0"/>
                  </a:lnTo>
                  <a:lnTo>
                    <a:pt x="0" y="228600"/>
                  </a:lnTo>
                  <a:lnTo>
                    <a:pt x="609599" y="228600"/>
                  </a:lnTo>
                  <a:lnTo>
                    <a:pt x="609599" y="0"/>
                  </a:lnTo>
                  <a:close/>
                </a:path>
              </a:pathLst>
            </a:custGeom>
            <a:solidFill>
              <a:srgbClr val="D9D9D9"/>
            </a:solidFill>
          </p:spPr>
          <p:txBody>
            <a:bodyPr wrap="square" lIns="0" tIns="0" rIns="0" bIns="0" rtlCol="0"/>
            <a:lstStyle/>
            <a:p>
              <a:endParaRPr sz="2400"/>
            </a:p>
          </p:txBody>
        </p:sp>
        <p:sp>
          <p:nvSpPr>
            <p:cNvPr id="43" name="object 9"/>
            <p:cNvSpPr/>
            <p:nvPr/>
          </p:nvSpPr>
          <p:spPr>
            <a:xfrm>
              <a:off x="1425701" y="2190750"/>
              <a:ext cx="609600" cy="228600"/>
            </a:xfrm>
            <a:custGeom>
              <a:avLst/>
              <a:gdLst/>
              <a:ahLst/>
              <a:cxnLst/>
              <a:rect l="l" t="t" r="r" b="b"/>
              <a:pathLst>
                <a:path w="609600" h="228600">
                  <a:moveTo>
                    <a:pt x="0" y="228600"/>
                  </a:moveTo>
                  <a:lnTo>
                    <a:pt x="609599" y="228600"/>
                  </a:lnTo>
                  <a:lnTo>
                    <a:pt x="609599"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44" name="object 10"/>
            <p:cNvSpPr/>
            <p:nvPr/>
          </p:nvSpPr>
          <p:spPr>
            <a:xfrm>
              <a:off x="726186" y="26860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45" name="object 11"/>
            <p:cNvSpPr/>
            <p:nvPr/>
          </p:nvSpPr>
          <p:spPr>
            <a:xfrm>
              <a:off x="726186" y="26860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46" name="object 12"/>
            <p:cNvSpPr/>
            <p:nvPr/>
          </p:nvSpPr>
          <p:spPr>
            <a:xfrm>
              <a:off x="992123" y="2418588"/>
              <a:ext cx="743585" cy="266700"/>
            </a:xfrm>
            <a:custGeom>
              <a:avLst/>
              <a:gdLst/>
              <a:ahLst/>
              <a:cxnLst/>
              <a:rect l="l" t="t" r="r" b="b"/>
              <a:pathLst>
                <a:path w="743585" h="266700">
                  <a:moveTo>
                    <a:pt x="31750" y="190500"/>
                  </a:moveTo>
                  <a:lnTo>
                    <a:pt x="0" y="190500"/>
                  </a:lnTo>
                  <a:lnTo>
                    <a:pt x="38100" y="266700"/>
                  </a:lnTo>
                  <a:lnTo>
                    <a:pt x="69850" y="203200"/>
                  </a:lnTo>
                  <a:lnTo>
                    <a:pt x="31750" y="203200"/>
                  </a:lnTo>
                  <a:lnTo>
                    <a:pt x="31750" y="190500"/>
                  </a:lnTo>
                  <a:close/>
                </a:path>
                <a:path w="743585" h="266700">
                  <a:moveTo>
                    <a:pt x="730503" y="127000"/>
                  </a:moveTo>
                  <a:lnTo>
                    <a:pt x="34594" y="127000"/>
                  </a:lnTo>
                  <a:lnTo>
                    <a:pt x="31750" y="129793"/>
                  </a:lnTo>
                  <a:lnTo>
                    <a:pt x="31750" y="203200"/>
                  </a:lnTo>
                  <a:lnTo>
                    <a:pt x="44450" y="203200"/>
                  </a:lnTo>
                  <a:lnTo>
                    <a:pt x="44450" y="139700"/>
                  </a:lnTo>
                  <a:lnTo>
                    <a:pt x="38100" y="139700"/>
                  </a:lnTo>
                  <a:lnTo>
                    <a:pt x="44450" y="133350"/>
                  </a:lnTo>
                  <a:lnTo>
                    <a:pt x="730503" y="133350"/>
                  </a:lnTo>
                  <a:lnTo>
                    <a:pt x="730503" y="127000"/>
                  </a:lnTo>
                  <a:close/>
                </a:path>
                <a:path w="743585" h="266700">
                  <a:moveTo>
                    <a:pt x="76200" y="190500"/>
                  </a:moveTo>
                  <a:lnTo>
                    <a:pt x="44450" y="190500"/>
                  </a:lnTo>
                  <a:lnTo>
                    <a:pt x="44450" y="203200"/>
                  </a:lnTo>
                  <a:lnTo>
                    <a:pt x="69850" y="203200"/>
                  </a:lnTo>
                  <a:lnTo>
                    <a:pt x="76200" y="190500"/>
                  </a:lnTo>
                  <a:close/>
                </a:path>
                <a:path w="743585" h="266700">
                  <a:moveTo>
                    <a:pt x="44450" y="133350"/>
                  </a:moveTo>
                  <a:lnTo>
                    <a:pt x="38100" y="139700"/>
                  </a:lnTo>
                  <a:lnTo>
                    <a:pt x="44450" y="139700"/>
                  </a:lnTo>
                  <a:lnTo>
                    <a:pt x="44450" y="133350"/>
                  </a:lnTo>
                  <a:close/>
                </a:path>
                <a:path w="743585" h="266700">
                  <a:moveTo>
                    <a:pt x="743203" y="127000"/>
                  </a:moveTo>
                  <a:lnTo>
                    <a:pt x="736853" y="127000"/>
                  </a:lnTo>
                  <a:lnTo>
                    <a:pt x="730503" y="133350"/>
                  </a:lnTo>
                  <a:lnTo>
                    <a:pt x="44450" y="133350"/>
                  </a:lnTo>
                  <a:lnTo>
                    <a:pt x="44450" y="139700"/>
                  </a:lnTo>
                  <a:lnTo>
                    <a:pt x="740282" y="139700"/>
                  </a:lnTo>
                  <a:lnTo>
                    <a:pt x="743203" y="136906"/>
                  </a:lnTo>
                  <a:lnTo>
                    <a:pt x="743203" y="127000"/>
                  </a:lnTo>
                  <a:close/>
                </a:path>
                <a:path w="743585" h="266700">
                  <a:moveTo>
                    <a:pt x="743203" y="0"/>
                  </a:moveTo>
                  <a:lnTo>
                    <a:pt x="730503" y="0"/>
                  </a:lnTo>
                  <a:lnTo>
                    <a:pt x="730503" y="133350"/>
                  </a:lnTo>
                  <a:lnTo>
                    <a:pt x="736853" y="127000"/>
                  </a:lnTo>
                  <a:lnTo>
                    <a:pt x="743203" y="127000"/>
                  </a:lnTo>
                  <a:lnTo>
                    <a:pt x="743203" y="0"/>
                  </a:lnTo>
                  <a:close/>
                </a:path>
              </a:pathLst>
            </a:custGeom>
            <a:solidFill>
              <a:srgbClr val="636363"/>
            </a:solidFill>
          </p:spPr>
          <p:txBody>
            <a:bodyPr wrap="square" lIns="0" tIns="0" rIns="0" bIns="0" rtlCol="0"/>
            <a:lstStyle/>
            <a:p>
              <a:endParaRPr sz="2400"/>
            </a:p>
          </p:txBody>
        </p:sp>
        <p:sp>
          <p:nvSpPr>
            <p:cNvPr id="47" name="object 13"/>
            <p:cNvSpPr/>
            <p:nvPr/>
          </p:nvSpPr>
          <p:spPr>
            <a:xfrm>
              <a:off x="2123694" y="26860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48" name="object 14"/>
            <p:cNvSpPr/>
            <p:nvPr/>
          </p:nvSpPr>
          <p:spPr>
            <a:xfrm>
              <a:off x="2123694" y="26860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49" name="object 15"/>
            <p:cNvSpPr/>
            <p:nvPr/>
          </p:nvSpPr>
          <p:spPr>
            <a:xfrm>
              <a:off x="1723390" y="2418588"/>
              <a:ext cx="743585" cy="266700"/>
            </a:xfrm>
            <a:custGeom>
              <a:avLst/>
              <a:gdLst/>
              <a:ahLst/>
              <a:cxnLst/>
              <a:rect l="l" t="t" r="r" b="b"/>
              <a:pathLst>
                <a:path w="743585" h="266700">
                  <a:moveTo>
                    <a:pt x="698754" y="190500"/>
                  </a:moveTo>
                  <a:lnTo>
                    <a:pt x="667004" y="190500"/>
                  </a:lnTo>
                  <a:lnTo>
                    <a:pt x="705104" y="266700"/>
                  </a:lnTo>
                  <a:lnTo>
                    <a:pt x="736854" y="203200"/>
                  </a:lnTo>
                  <a:lnTo>
                    <a:pt x="698754" y="203200"/>
                  </a:lnTo>
                  <a:lnTo>
                    <a:pt x="698754" y="190500"/>
                  </a:lnTo>
                  <a:close/>
                </a:path>
                <a:path w="743585" h="266700">
                  <a:moveTo>
                    <a:pt x="698754" y="133350"/>
                  </a:moveTo>
                  <a:lnTo>
                    <a:pt x="698754" y="203200"/>
                  </a:lnTo>
                  <a:lnTo>
                    <a:pt x="711454" y="203200"/>
                  </a:lnTo>
                  <a:lnTo>
                    <a:pt x="711454" y="139700"/>
                  </a:lnTo>
                  <a:lnTo>
                    <a:pt x="705104" y="139700"/>
                  </a:lnTo>
                  <a:lnTo>
                    <a:pt x="698754" y="133350"/>
                  </a:lnTo>
                  <a:close/>
                </a:path>
                <a:path w="743585" h="266700">
                  <a:moveTo>
                    <a:pt x="743204" y="190500"/>
                  </a:moveTo>
                  <a:lnTo>
                    <a:pt x="711454" y="190500"/>
                  </a:lnTo>
                  <a:lnTo>
                    <a:pt x="711454" y="203200"/>
                  </a:lnTo>
                  <a:lnTo>
                    <a:pt x="736854" y="203200"/>
                  </a:lnTo>
                  <a:lnTo>
                    <a:pt x="743204" y="190500"/>
                  </a:lnTo>
                  <a:close/>
                </a:path>
                <a:path w="743585" h="266700">
                  <a:moveTo>
                    <a:pt x="12700" y="0"/>
                  </a:moveTo>
                  <a:lnTo>
                    <a:pt x="0" y="0"/>
                  </a:lnTo>
                  <a:lnTo>
                    <a:pt x="0" y="136906"/>
                  </a:lnTo>
                  <a:lnTo>
                    <a:pt x="2793" y="139700"/>
                  </a:lnTo>
                  <a:lnTo>
                    <a:pt x="698754" y="139700"/>
                  </a:lnTo>
                  <a:lnTo>
                    <a:pt x="698754" y="133350"/>
                  </a:lnTo>
                  <a:lnTo>
                    <a:pt x="12700" y="133350"/>
                  </a:lnTo>
                  <a:lnTo>
                    <a:pt x="6350" y="127000"/>
                  </a:lnTo>
                  <a:lnTo>
                    <a:pt x="12700" y="127000"/>
                  </a:lnTo>
                  <a:lnTo>
                    <a:pt x="12700" y="0"/>
                  </a:lnTo>
                  <a:close/>
                </a:path>
                <a:path w="743585" h="266700">
                  <a:moveTo>
                    <a:pt x="708533" y="127000"/>
                  </a:moveTo>
                  <a:lnTo>
                    <a:pt x="12700" y="127000"/>
                  </a:lnTo>
                  <a:lnTo>
                    <a:pt x="12700" y="133350"/>
                  </a:lnTo>
                  <a:lnTo>
                    <a:pt x="698754" y="133350"/>
                  </a:lnTo>
                  <a:lnTo>
                    <a:pt x="705104" y="139700"/>
                  </a:lnTo>
                  <a:lnTo>
                    <a:pt x="711454" y="139700"/>
                  </a:lnTo>
                  <a:lnTo>
                    <a:pt x="711454" y="129793"/>
                  </a:lnTo>
                  <a:lnTo>
                    <a:pt x="708533" y="127000"/>
                  </a:lnTo>
                  <a:close/>
                </a:path>
                <a:path w="743585" h="266700">
                  <a:moveTo>
                    <a:pt x="12700" y="127000"/>
                  </a:moveTo>
                  <a:lnTo>
                    <a:pt x="6350" y="127000"/>
                  </a:lnTo>
                  <a:lnTo>
                    <a:pt x="12700" y="133350"/>
                  </a:lnTo>
                  <a:lnTo>
                    <a:pt x="12700" y="127000"/>
                  </a:lnTo>
                  <a:close/>
                </a:path>
              </a:pathLst>
            </a:custGeom>
            <a:solidFill>
              <a:srgbClr val="636363"/>
            </a:solidFill>
          </p:spPr>
          <p:txBody>
            <a:bodyPr wrap="square" lIns="0" tIns="0" rIns="0" bIns="0" rtlCol="0"/>
            <a:lstStyle/>
            <a:p>
              <a:endParaRPr sz="2400"/>
            </a:p>
          </p:txBody>
        </p:sp>
        <p:sp>
          <p:nvSpPr>
            <p:cNvPr id="50" name="object 16"/>
            <p:cNvSpPr/>
            <p:nvPr/>
          </p:nvSpPr>
          <p:spPr>
            <a:xfrm>
              <a:off x="377190"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51" name="object 17"/>
            <p:cNvSpPr/>
            <p:nvPr/>
          </p:nvSpPr>
          <p:spPr>
            <a:xfrm>
              <a:off x="377190"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52" name="object 18"/>
            <p:cNvSpPr/>
            <p:nvPr/>
          </p:nvSpPr>
          <p:spPr>
            <a:xfrm>
              <a:off x="1075181"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53" name="object 19"/>
            <p:cNvSpPr/>
            <p:nvPr/>
          </p:nvSpPr>
          <p:spPr>
            <a:xfrm>
              <a:off x="1075181"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54" name="object 20"/>
            <p:cNvSpPr/>
            <p:nvPr/>
          </p:nvSpPr>
          <p:spPr>
            <a:xfrm>
              <a:off x="643128" y="2913887"/>
              <a:ext cx="774700" cy="266700"/>
            </a:xfrm>
            <a:custGeom>
              <a:avLst/>
              <a:gdLst/>
              <a:ahLst/>
              <a:cxnLst/>
              <a:rect l="l" t="t" r="r" b="b"/>
              <a:pathLst>
                <a:path w="774700" h="266700">
                  <a:moveTo>
                    <a:pt x="774573" y="190500"/>
                  </a:moveTo>
                  <a:lnTo>
                    <a:pt x="742823" y="190500"/>
                  </a:lnTo>
                  <a:lnTo>
                    <a:pt x="742823" y="139700"/>
                  </a:lnTo>
                  <a:lnTo>
                    <a:pt x="742823" y="129794"/>
                  </a:lnTo>
                  <a:lnTo>
                    <a:pt x="739902" y="127000"/>
                  </a:lnTo>
                  <a:lnTo>
                    <a:pt x="393801" y="127000"/>
                  </a:lnTo>
                  <a:lnTo>
                    <a:pt x="393801" y="0"/>
                  </a:lnTo>
                  <a:lnTo>
                    <a:pt x="393446" y="0"/>
                  </a:lnTo>
                  <a:lnTo>
                    <a:pt x="381101" y="0"/>
                  </a:lnTo>
                  <a:lnTo>
                    <a:pt x="380746" y="0"/>
                  </a:lnTo>
                  <a:lnTo>
                    <a:pt x="380746" y="127000"/>
                  </a:lnTo>
                  <a:lnTo>
                    <a:pt x="34594" y="127000"/>
                  </a:lnTo>
                  <a:lnTo>
                    <a:pt x="31750" y="129794"/>
                  </a:lnTo>
                  <a:lnTo>
                    <a:pt x="31750" y="190500"/>
                  </a:lnTo>
                  <a:lnTo>
                    <a:pt x="0" y="190500"/>
                  </a:lnTo>
                  <a:lnTo>
                    <a:pt x="38100" y="266700"/>
                  </a:lnTo>
                  <a:lnTo>
                    <a:pt x="69850" y="203200"/>
                  </a:lnTo>
                  <a:lnTo>
                    <a:pt x="76200" y="190500"/>
                  </a:lnTo>
                  <a:lnTo>
                    <a:pt x="44450" y="190500"/>
                  </a:lnTo>
                  <a:lnTo>
                    <a:pt x="44450" y="139700"/>
                  </a:lnTo>
                  <a:lnTo>
                    <a:pt x="383590" y="139700"/>
                  </a:lnTo>
                  <a:lnTo>
                    <a:pt x="390956" y="139700"/>
                  </a:lnTo>
                  <a:lnTo>
                    <a:pt x="730123" y="139700"/>
                  </a:lnTo>
                  <a:lnTo>
                    <a:pt x="730123" y="190500"/>
                  </a:lnTo>
                  <a:lnTo>
                    <a:pt x="698373" y="190500"/>
                  </a:lnTo>
                  <a:lnTo>
                    <a:pt x="736473" y="266700"/>
                  </a:lnTo>
                  <a:lnTo>
                    <a:pt x="768223" y="203200"/>
                  </a:lnTo>
                  <a:lnTo>
                    <a:pt x="774573" y="190500"/>
                  </a:lnTo>
                  <a:close/>
                </a:path>
              </a:pathLst>
            </a:custGeom>
            <a:solidFill>
              <a:srgbClr val="636363"/>
            </a:solidFill>
          </p:spPr>
          <p:txBody>
            <a:bodyPr wrap="square" lIns="0" tIns="0" rIns="0" bIns="0" rtlCol="0"/>
            <a:lstStyle/>
            <a:p>
              <a:endParaRPr sz="2400"/>
            </a:p>
          </p:txBody>
        </p:sp>
        <p:sp>
          <p:nvSpPr>
            <p:cNvPr id="55" name="object 21"/>
            <p:cNvSpPr/>
            <p:nvPr/>
          </p:nvSpPr>
          <p:spPr>
            <a:xfrm>
              <a:off x="1774698"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56" name="object 22"/>
            <p:cNvSpPr/>
            <p:nvPr/>
          </p:nvSpPr>
          <p:spPr>
            <a:xfrm>
              <a:off x="1774698"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57" name="object 23"/>
            <p:cNvSpPr/>
            <p:nvPr/>
          </p:nvSpPr>
          <p:spPr>
            <a:xfrm>
              <a:off x="2472690"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58" name="object 24"/>
            <p:cNvSpPr/>
            <p:nvPr/>
          </p:nvSpPr>
          <p:spPr>
            <a:xfrm>
              <a:off x="2472690"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59" name="object 25"/>
            <p:cNvSpPr/>
            <p:nvPr/>
          </p:nvSpPr>
          <p:spPr>
            <a:xfrm>
              <a:off x="2040636" y="2913887"/>
              <a:ext cx="774700" cy="266700"/>
            </a:xfrm>
            <a:custGeom>
              <a:avLst/>
              <a:gdLst/>
              <a:ahLst/>
              <a:cxnLst/>
              <a:rect l="l" t="t" r="r" b="b"/>
              <a:pathLst>
                <a:path w="774700" h="266700">
                  <a:moveTo>
                    <a:pt x="774573" y="190500"/>
                  </a:moveTo>
                  <a:lnTo>
                    <a:pt x="742823" y="190500"/>
                  </a:lnTo>
                  <a:lnTo>
                    <a:pt x="742823" y="139700"/>
                  </a:lnTo>
                  <a:lnTo>
                    <a:pt x="742823" y="129794"/>
                  </a:lnTo>
                  <a:lnTo>
                    <a:pt x="739902" y="127000"/>
                  </a:lnTo>
                  <a:lnTo>
                    <a:pt x="393827" y="127000"/>
                  </a:lnTo>
                  <a:lnTo>
                    <a:pt x="393827" y="0"/>
                  </a:lnTo>
                  <a:lnTo>
                    <a:pt x="393446" y="0"/>
                  </a:lnTo>
                  <a:lnTo>
                    <a:pt x="381127" y="0"/>
                  </a:lnTo>
                  <a:lnTo>
                    <a:pt x="380746" y="0"/>
                  </a:lnTo>
                  <a:lnTo>
                    <a:pt x="380746" y="127000"/>
                  </a:lnTo>
                  <a:lnTo>
                    <a:pt x="34544" y="127000"/>
                  </a:lnTo>
                  <a:lnTo>
                    <a:pt x="31750" y="129794"/>
                  </a:lnTo>
                  <a:lnTo>
                    <a:pt x="31750" y="190500"/>
                  </a:lnTo>
                  <a:lnTo>
                    <a:pt x="0" y="190500"/>
                  </a:lnTo>
                  <a:lnTo>
                    <a:pt x="38100" y="266700"/>
                  </a:lnTo>
                  <a:lnTo>
                    <a:pt x="69850" y="203200"/>
                  </a:lnTo>
                  <a:lnTo>
                    <a:pt x="76200" y="190500"/>
                  </a:lnTo>
                  <a:lnTo>
                    <a:pt x="44450" y="190500"/>
                  </a:lnTo>
                  <a:lnTo>
                    <a:pt x="44450" y="139700"/>
                  </a:lnTo>
                  <a:lnTo>
                    <a:pt x="383540" y="139700"/>
                  </a:lnTo>
                  <a:lnTo>
                    <a:pt x="390906" y="139700"/>
                  </a:lnTo>
                  <a:lnTo>
                    <a:pt x="730123" y="139700"/>
                  </a:lnTo>
                  <a:lnTo>
                    <a:pt x="730123" y="190500"/>
                  </a:lnTo>
                  <a:lnTo>
                    <a:pt x="698373" y="190500"/>
                  </a:lnTo>
                  <a:lnTo>
                    <a:pt x="736473" y="266700"/>
                  </a:lnTo>
                  <a:lnTo>
                    <a:pt x="768223" y="203200"/>
                  </a:lnTo>
                  <a:lnTo>
                    <a:pt x="774573" y="190500"/>
                  </a:lnTo>
                  <a:close/>
                </a:path>
              </a:pathLst>
            </a:custGeom>
            <a:solidFill>
              <a:srgbClr val="636363"/>
            </a:solidFill>
          </p:spPr>
          <p:txBody>
            <a:bodyPr wrap="square" lIns="0" tIns="0" rIns="0" bIns="0" rtlCol="0"/>
            <a:lstStyle/>
            <a:p>
              <a:endParaRPr sz="2400"/>
            </a:p>
          </p:txBody>
        </p:sp>
      </p:grpSp>
      <p:grpSp>
        <p:nvGrpSpPr>
          <p:cNvPr id="60" name="object 27"/>
          <p:cNvGrpSpPr/>
          <p:nvPr/>
        </p:nvGrpSpPr>
        <p:grpSpPr>
          <a:xfrm>
            <a:off x="5191760" y="3412067"/>
            <a:ext cx="5892800" cy="452967"/>
            <a:chOff x="3893820" y="2559050"/>
            <a:chExt cx="4419600" cy="339725"/>
          </a:xfrm>
        </p:grpSpPr>
        <p:sp>
          <p:nvSpPr>
            <p:cNvPr id="61" name="object 28"/>
            <p:cNvSpPr/>
            <p:nvPr/>
          </p:nvSpPr>
          <p:spPr>
            <a:xfrm>
              <a:off x="3893820" y="2642234"/>
              <a:ext cx="4419600" cy="173355"/>
            </a:xfrm>
            <a:custGeom>
              <a:avLst/>
              <a:gdLst/>
              <a:ahLst/>
              <a:cxnLst/>
              <a:rect l="l" t="t" r="r" b="b"/>
              <a:pathLst>
                <a:path w="4419600" h="173355">
                  <a:moveTo>
                    <a:pt x="430911" y="58674"/>
                  </a:moveTo>
                  <a:lnTo>
                    <a:pt x="171450" y="58674"/>
                  </a:lnTo>
                  <a:lnTo>
                    <a:pt x="171450" y="1524"/>
                  </a:lnTo>
                  <a:lnTo>
                    <a:pt x="0" y="87249"/>
                  </a:lnTo>
                  <a:lnTo>
                    <a:pt x="171450" y="172974"/>
                  </a:lnTo>
                  <a:lnTo>
                    <a:pt x="171450" y="115824"/>
                  </a:lnTo>
                  <a:lnTo>
                    <a:pt x="430911" y="115824"/>
                  </a:lnTo>
                  <a:lnTo>
                    <a:pt x="430911" y="58674"/>
                  </a:lnTo>
                  <a:close/>
                </a:path>
                <a:path w="4419600" h="173355">
                  <a:moveTo>
                    <a:pt x="4419219" y="85725"/>
                  </a:moveTo>
                  <a:lnTo>
                    <a:pt x="4362069" y="57150"/>
                  </a:lnTo>
                  <a:lnTo>
                    <a:pt x="4247769" y="0"/>
                  </a:lnTo>
                  <a:lnTo>
                    <a:pt x="4247769" y="57150"/>
                  </a:lnTo>
                  <a:lnTo>
                    <a:pt x="3988308" y="57150"/>
                  </a:lnTo>
                  <a:lnTo>
                    <a:pt x="3988308" y="114300"/>
                  </a:lnTo>
                  <a:lnTo>
                    <a:pt x="4247769" y="114300"/>
                  </a:lnTo>
                  <a:lnTo>
                    <a:pt x="4247769" y="171450"/>
                  </a:lnTo>
                  <a:lnTo>
                    <a:pt x="4362069" y="114300"/>
                  </a:lnTo>
                  <a:lnTo>
                    <a:pt x="4419219" y="85725"/>
                  </a:lnTo>
                  <a:close/>
                </a:path>
              </a:pathLst>
            </a:custGeom>
            <a:solidFill>
              <a:srgbClr val="EE3D42"/>
            </a:solidFill>
          </p:spPr>
          <p:txBody>
            <a:bodyPr wrap="square" lIns="0" tIns="0" rIns="0" bIns="0" rtlCol="0"/>
            <a:lstStyle/>
            <a:p>
              <a:endParaRPr sz="2400"/>
            </a:p>
          </p:txBody>
        </p:sp>
        <p:sp>
          <p:nvSpPr>
            <p:cNvPr id="62" name="object 29"/>
            <p:cNvSpPr/>
            <p:nvPr/>
          </p:nvSpPr>
          <p:spPr>
            <a:xfrm>
              <a:off x="4723638" y="2571750"/>
              <a:ext cx="574675" cy="314325"/>
            </a:xfrm>
            <a:custGeom>
              <a:avLst/>
              <a:gdLst/>
              <a:ahLst/>
              <a:cxnLst/>
              <a:rect l="l" t="t" r="r" b="b"/>
              <a:pathLst>
                <a:path w="574675" h="314325">
                  <a:moveTo>
                    <a:pt x="574548" y="0"/>
                  </a:moveTo>
                  <a:lnTo>
                    <a:pt x="0" y="0"/>
                  </a:lnTo>
                  <a:lnTo>
                    <a:pt x="0" y="313944"/>
                  </a:lnTo>
                  <a:lnTo>
                    <a:pt x="574548" y="313944"/>
                  </a:lnTo>
                  <a:lnTo>
                    <a:pt x="574548" y="0"/>
                  </a:lnTo>
                  <a:close/>
                </a:path>
              </a:pathLst>
            </a:custGeom>
            <a:solidFill>
              <a:srgbClr val="F1F1F1"/>
            </a:solidFill>
          </p:spPr>
          <p:txBody>
            <a:bodyPr wrap="square" lIns="0" tIns="0" rIns="0" bIns="0" rtlCol="0"/>
            <a:lstStyle/>
            <a:p>
              <a:endParaRPr sz="2400"/>
            </a:p>
          </p:txBody>
        </p:sp>
        <p:sp>
          <p:nvSpPr>
            <p:cNvPr id="63" name="object 30"/>
            <p:cNvSpPr/>
            <p:nvPr/>
          </p:nvSpPr>
          <p:spPr>
            <a:xfrm>
              <a:off x="4723638" y="2571750"/>
              <a:ext cx="574675" cy="314325"/>
            </a:xfrm>
            <a:custGeom>
              <a:avLst/>
              <a:gdLst/>
              <a:ahLst/>
              <a:cxnLst/>
              <a:rect l="l" t="t" r="r" b="b"/>
              <a:pathLst>
                <a:path w="574675" h="314325">
                  <a:moveTo>
                    <a:pt x="0" y="313944"/>
                  </a:moveTo>
                  <a:lnTo>
                    <a:pt x="574548" y="313944"/>
                  </a:lnTo>
                  <a:lnTo>
                    <a:pt x="574548" y="0"/>
                  </a:lnTo>
                  <a:lnTo>
                    <a:pt x="0" y="0"/>
                  </a:lnTo>
                  <a:lnTo>
                    <a:pt x="0" y="313944"/>
                  </a:lnTo>
                  <a:close/>
                </a:path>
              </a:pathLst>
            </a:custGeom>
            <a:ln w="25400">
              <a:solidFill>
                <a:srgbClr val="A6A6A6"/>
              </a:solidFill>
            </a:ln>
          </p:spPr>
          <p:txBody>
            <a:bodyPr wrap="square" lIns="0" tIns="0" rIns="0" bIns="0" rtlCol="0"/>
            <a:lstStyle/>
            <a:p>
              <a:endParaRPr sz="2400"/>
            </a:p>
          </p:txBody>
        </p:sp>
        <p:sp>
          <p:nvSpPr>
            <p:cNvPr id="64" name="object 31"/>
            <p:cNvSpPr/>
            <p:nvPr/>
          </p:nvSpPr>
          <p:spPr>
            <a:xfrm>
              <a:off x="5301234" y="2571750"/>
              <a:ext cx="574675" cy="314325"/>
            </a:xfrm>
            <a:custGeom>
              <a:avLst/>
              <a:gdLst/>
              <a:ahLst/>
              <a:cxnLst/>
              <a:rect l="l" t="t" r="r" b="b"/>
              <a:pathLst>
                <a:path w="574675" h="314325">
                  <a:moveTo>
                    <a:pt x="574548" y="0"/>
                  </a:moveTo>
                  <a:lnTo>
                    <a:pt x="0" y="0"/>
                  </a:lnTo>
                  <a:lnTo>
                    <a:pt x="0" y="313944"/>
                  </a:lnTo>
                  <a:lnTo>
                    <a:pt x="574548" y="313944"/>
                  </a:lnTo>
                  <a:lnTo>
                    <a:pt x="574548" y="0"/>
                  </a:lnTo>
                  <a:close/>
                </a:path>
              </a:pathLst>
            </a:custGeom>
            <a:solidFill>
              <a:srgbClr val="F1F1F1"/>
            </a:solidFill>
          </p:spPr>
          <p:txBody>
            <a:bodyPr wrap="square" lIns="0" tIns="0" rIns="0" bIns="0" rtlCol="0"/>
            <a:lstStyle/>
            <a:p>
              <a:endParaRPr sz="2400"/>
            </a:p>
          </p:txBody>
        </p:sp>
        <p:sp>
          <p:nvSpPr>
            <p:cNvPr id="65" name="object 32"/>
            <p:cNvSpPr/>
            <p:nvPr/>
          </p:nvSpPr>
          <p:spPr>
            <a:xfrm>
              <a:off x="5301234" y="2571750"/>
              <a:ext cx="574675" cy="314325"/>
            </a:xfrm>
            <a:custGeom>
              <a:avLst/>
              <a:gdLst/>
              <a:ahLst/>
              <a:cxnLst/>
              <a:rect l="l" t="t" r="r" b="b"/>
              <a:pathLst>
                <a:path w="574675" h="314325">
                  <a:moveTo>
                    <a:pt x="0" y="313944"/>
                  </a:moveTo>
                  <a:lnTo>
                    <a:pt x="574548" y="313944"/>
                  </a:lnTo>
                  <a:lnTo>
                    <a:pt x="574548" y="0"/>
                  </a:lnTo>
                  <a:lnTo>
                    <a:pt x="0" y="0"/>
                  </a:lnTo>
                  <a:lnTo>
                    <a:pt x="0" y="313944"/>
                  </a:lnTo>
                  <a:close/>
                </a:path>
              </a:pathLst>
            </a:custGeom>
            <a:ln w="25400">
              <a:solidFill>
                <a:srgbClr val="A6A6A6"/>
              </a:solidFill>
            </a:ln>
          </p:spPr>
          <p:txBody>
            <a:bodyPr wrap="square" lIns="0" tIns="0" rIns="0" bIns="0" rtlCol="0"/>
            <a:lstStyle/>
            <a:p>
              <a:endParaRPr sz="2400"/>
            </a:p>
          </p:txBody>
        </p:sp>
        <p:sp>
          <p:nvSpPr>
            <p:cNvPr id="66" name="object 33"/>
            <p:cNvSpPr/>
            <p:nvPr/>
          </p:nvSpPr>
          <p:spPr>
            <a:xfrm>
              <a:off x="6332982" y="2571750"/>
              <a:ext cx="574675" cy="314325"/>
            </a:xfrm>
            <a:custGeom>
              <a:avLst/>
              <a:gdLst/>
              <a:ahLst/>
              <a:cxnLst/>
              <a:rect l="l" t="t" r="r" b="b"/>
              <a:pathLst>
                <a:path w="574675" h="314325">
                  <a:moveTo>
                    <a:pt x="574547" y="0"/>
                  </a:moveTo>
                  <a:lnTo>
                    <a:pt x="0" y="0"/>
                  </a:lnTo>
                  <a:lnTo>
                    <a:pt x="0" y="313944"/>
                  </a:lnTo>
                  <a:lnTo>
                    <a:pt x="574547" y="313944"/>
                  </a:lnTo>
                  <a:lnTo>
                    <a:pt x="574547" y="0"/>
                  </a:lnTo>
                  <a:close/>
                </a:path>
              </a:pathLst>
            </a:custGeom>
            <a:solidFill>
              <a:srgbClr val="F1F1F1"/>
            </a:solidFill>
          </p:spPr>
          <p:txBody>
            <a:bodyPr wrap="square" lIns="0" tIns="0" rIns="0" bIns="0" rtlCol="0"/>
            <a:lstStyle/>
            <a:p>
              <a:endParaRPr sz="2400"/>
            </a:p>
          </p:txBody>
        </p:sp>
        <p:sp>
          <p:nvSpPr>
            <p:cNvPr id="67" name="object 34"/>
            <p:cNvSpPr/>
            <p:nvPr/>
          </p:nvSpPr>
          <p:spPr>
            <a:xfrm>
              <a:off x="6332982" y="2571750"/>
              <a:ext cx="574675" cy="314325"/>
            </a:xfrm>
            <a:custGeom>
              <a:avLst/>
              <a:gdLst/>
              <a:ahLst/>
              <a:cxnLst/>
              <a:rect l="l" t="t" r="r" b="b"/>
              <a:pathLst>
                <a:path w="574675" h="314325">
                  <a:moveTo>
                    <a:pt x="0" y="313944"/>
                  </a:moveTo>
                  <a:lnTo>
                    <a:pt x="574547" y="313944"/>
                  </a:lnTo>
                  <a:lnTo>
                    <a:pt x="574547" y="0"/>
                  </a:lnTo>
                  <a:lnTo>
                    <a:pt x="0" y="0"/>
                  </a:lnTo>
                  <a:lnTo>
                    <a:pt x="0" y="313944"/>
                  </a:lnTo>
                  <a:close/>
                </a:path>
              </a:pathLst>
            </a:custGeom>
            <a:ln w="25400">
              <a:solidFill>
                <a:srgbClr val="A6A6A6"/>
              </a:solidFill>
            </a:ln>
          </p:spPr>
          <p:txBody>
            <a:bodyPr wrap="square" lIns="0" tIns="0" rIns="0" bIns="0" rtlCol="0"/>
            <a:lstStyle/>
            <a:p>
              <a:endParaRPr sz="2400"/>
            </a:p>
          </p:txBody>
        </p:sp>
        <p:sp>
          <p:nvSpPr>
            <p:cNvPr id="68" name="object 35"/>
            <p:cNvSpPr/>
            <p:nvPr/>
          </p:nvSpPr>
          <p:spPr>
            <a:xfrm>
              <a:off x="6907530" y="2571750"/>
              <a:ext cx="574675" cy="314325"/>
            </a:xfrm>
            <a:custGeom>
              <a:avLst/>
              <a:gdLst/>
              <a:ahLst/>
              <a:cxnLst/>
              <a:rect l="l" t="t" r="r" b="b"/>
              <a:pathLst>
                <a:path w="574675" h="314325">
                  <a:moveTo>
                    <a:pt x="574548" y="0"/>
                  </a:moveTo>
                  <a:lnTo>
                    <a:pt x="0" y="0"/>
                  </a:lnTo>
                  <a:lnTo>
                    <a:pt x="0" y="313944"/>
                  </a:lnTo>
                  <a:lnTo>
                    <a:pt x="574548" y="313944"/>
                  </a:lnTo>
                  <a:lnTo>
                    <a:pt x="574548" y="0"/>
                  </a:lnTo>
                  <a:close/>
                </a:path>
              </a:pathLst>
            </a:custGeom>
            <a:solidFill>
              <a:srgbClr val="F1F1F1"/>
            </a:solidFill>
          </p:spPr>
          <p:txBody>
            <a:bodyPr wrap="square" lIns="0" tIns="0" rIns="0" bIns="0" rtlCol="0"/>
            <a:lstStyle/>
            <a:p>
              <a:endParaRPr sz="2400"/>
            </a:p>
          </p:txBody>
        </p:sp>
        <p:sp>
          <p:nvSpPr>
            <p:cNvPr id="69" name="object 36"/>
            <p:cNvSpPr/>
            <p:nvPr/>
          </p:nvSpPr>
          <p:spPr>
            <a:xfrm>
              <a:off x="6907530" y="2571750"/>
              <a:ext cx="574675" cy="314325"/>
            </a:xfrm>
            <a:custGeom>
              <a:avLst/>
              <a:gdLst/>
              <a:ahLst/>
              <a:cxnLst/>
              <a:rect l="l" t="t" r="r" b="b"/>
              <a:pathLst>
                <a:path w="574675" h="314325">
                  <a:moveTo>
                    <a:pt x="0" y="313944"/>
                  </a:moveTo>
                  <a:lnTo>
                    <a:pt x="574548" y="313944"/>
                  </a:lnTo>
                  <a:lnTo>
                    <a:pt x="574548" y="0"/>
                  </a:lnTo>
                  <a:lnTo>
                    <a:pt x="0" y="0"/>
                  </a:lnTo>
                  <a:lnTo>
                    <a:pt x="0" y="313944"/>
                  </a:lnTo>
                  <a:close/>
                </a:path>
              </a:pathLst>
            </a:custGeom>
            <a:ln w="25400">
              <a:solidFill>
                <a:srgbClr val="A6A6A6"/>
              </a:solidFill>
            </a:ln>
          </p:spPr>
          <p:txBody>
            <a:bodyPr wrap="square" lIns="0" tIns="0" rIns="0" bIns="0" rtlCol="0"/>
            <a:lstStyle/>
            <a:p>
              <a:endParaRPr sz="2400"/>
            </a:p>
          </p:txBody>
        </p:sp>
      </p:grpSp>
      <p:sp>
        <p:nvSpPr>
          <p:cNvPr id="70" name="object 37"/>
          <p:cNvSpPr txBox="1"/>
          <p:nvPr/>
        </p:nvSpPr>
        <p:spPr>
          <a:xfrm>
            <a:off x="9406975" y="3398520"/>
            <a:ext cx="391160" cy="427532"/>
          </a:xfrm>
          <a:prstGeom prst="rect">
            <a:avLst/>
          </a:prstGeom>
        </p:spPr>
        <p:txBody>
          <a:bodyPr vert="horz" wrap="square" lIns="0" tIns="16933" rIns="0" bIns="0" rtlCol="0">
            <a:spAutoFit/>
          </a:bodyPr>
          <a:lstStyle/>
          <a:p>
            <a:pPr>
              <a:spcBef>
                <a:spcPts val="135"/>
              </a:spcBef>
            </a:pPr>
            <a:r>
              <a:rPr sz="2665" i="1" dirty="0">
                <a:solidFill>
                  <a:srgbClr val="EE3D42"/>
                </a:solidFill>
                <a:latin typeface="Consolas"/>
                <a:cs typeface="Consolas"/>
              </a:rPr>
              <a:t>Vn</a:t>
            </a:r>
            <a:endParaRPr sz="2665">
              <a:latin typeface="Consolas"/>
              <a:cs typeface="Consolas"/>
            </a:endParaRPr>
          </a:p>
        </p:txBody>
      </p:sp>
      <p:grpSp>
        <p:nvGrpSpPr>
          <p:cNvPr id="71" name="object 38"/>
          <p:cNvGrpSpPr/>
          <p:nvPr/>
        </p:nvGrpSpPr>
        <p:grpSpPr>
          <a:xfrm>
            <a:off x="5673682" y="3412067"/>
            <a:ext cx="4929293" cy="452967"/>
            <a:chOff x="4255261" y="2559050"/>
            <a:chExt cx="3696970" cy="339725"/>
          </a:xfrm>
        </p:grpSpPr>
        <p:sp>
          <p:nvSpPr>
            <p:cNvPr id="72" name="object 39"/>
            <p:cNvSpPr/>
            <p:nvPr/>
          </p:nvSpPr>
          <p:spPr>
            <a:xfrm>
              <a:off x="4267961" y="2571750"/>
              <a:ext cx="457200" cy="314325"/>
            </a:xfrm>
            <a:custGeom>
              <a:avLst/>
              <a:gdLst/>
              <a:ahLst/>
              <a:cxnLst/>
              <a:rect l="l" t="t" r="r" b="b"/>
              <a:pathLst>
                <a:path w="457200" h="314325">
                  <a:moveTo>
                    <a:pt x="457200" y="0"/>
                  </a:moveTo>
                  <a:lnTo>
                    <a:pt x="0" y="0"/>
                  </a:lnTo>
                  <a:lnTo>
                    <a:pt x="0" y="313944"/>
                  </a:lnTo>
                  <a:lnTo>
                    <a:pt x="457200" y="313944"/>
                  </a:lnTo>
                  <a:lnTo>
                    <a:pt x="457200" y="0"/>
                  </a:lnTo>
                  <a:close/>
                </a:path>
              </a:pathLst>
            </a:custGeom>
            <a:solidFill>
              <a:srgbClr val="F1F1F1"/>
            </a:solidFill>
          </p:spPr>
          <p:txBody>
            <a:bodyPr wrap="square" lIns="0" tIns="0" rIns="0" bIns="0" rtlCol="0"/>
            <a:lstStyle/>
            <a:p>
              <a:endParaRPr sz="2400"/>
            </a:p>
          </p:txBody>
        </p:sp>
        <p:sp>
          <p:nvSpPr>
            <p:cNvPr id="73" name="object 40"/>
            <p:cNvSpPr/>
            <p:nvPr/>
          </p:nvSpPr>
          <p:spPr>
            <a:xfrm>
              <a:off x="4267961" y="2571750"/>
              <a:ext cx="457200" cy="314325"/>
            </a:xfrm>
            <a:custGeom>
              <a:avLst/>
              <a:gdLst/>
              <a:ahLst/>
              <a:cxnLst/>
              <a:rect l="l" t="t" r="r" b="b"/>
              <a:pathLst>
                <a:path w="457200" h="314325">
                  <a:moveTo>
                    <a:pt x="0" y="313944"/>
                  </a:moveTo>
                  <a:lnTo>
                    <a:pt x="457200" y="313944"/>
                  </a:lnTo>
                  <a:lnTo>
                    <a:pt x="457200" y="0"/>
                  </a:lnTo>
                  <a:lnTo>
                    <a:pt x="0" y="0"/>
                  </a:lnTo>
                  <a:lnTo>
                    <a:pt x="0" y="313944"/>
                  </a:lnTo>
                  <a:close/>
                </a:path>
              </a:pathLst>
            </a:custGeom>
            <a:ln w="25400">
              <a:solidFill>
                <a:srgbClr val="A6A6A6"/>
              </a:solidFill>
            </a:ln>
          </p:spPr>
          <p:txBody>
            <a:bodyPr wrap="square" lIns="0" tIns="0" rIns="0" bIns="0" rtlCol="0"/>
            <a:lstStyle/>
            <a:p>
              <a:endParaRPr sz="2400"/>
            </a:p>
          </p:txBody>
        </p:sp>
        <p:sp>
          <p:nvSpPr>
            <p:cNvPr id="74" name="object 41"/>
            <p:cNvSpPr/>
            <p:nvPr/>
          </p:nvSpPr>
          <p:spPr>
            <a:xfrm>
              <a:off x="7482077" y="2571750"/>
              <a:ext cx="457200" cy="314325"/>
            </a:xfrm>
            <a:custGeom>
              <a:avLst/>
              <a:gdLst/>
              <a:ahLst/>
              <a:cxnLst/>
              <a:rect l="l" t="t" r="r" b="b"/>
              <a:pathLst>
                <a:path w="457200" h="314325">
                  <a:moveTo>
                    <a:pt x="457200" y="0"/>
                  </a:moveTo>
                  <a:lnTo>
                    <a:pt x="0" y="0"/>
                  </a:lnTo>
                  <a:lnTo>
                    <a:pt x="0" y="313944"/>
                  </a:lnTo>
                  <a:lnTo>
                    <a:pt x="457200" y="313944"/>
                  </a:lnTo>
                  <a:lnTo>
                    <a:pt x="457200" y="0"/>
                  </a:lnTo>
                  <a:close/>
                </a:path>
              </a:pathLst>
            </a:custGeom>
            <a:solidFill>
              <a:srgbClr val="F1F1F1"/>
            </a:solidFill>
          </p:spPr>
          <p:txBody>
            <a:bodyPr wrap="square" lIns="0" tIns="0" rIns="0" bIns="0" rtlCol="0"/>
            <a:lstStyle/>
            <a:p>
              <a:endParaRPr sz="2400"/>
            </a:p>
          </p:txBody>
        </p:sp>
        <p:sp>
          <p:nvSpPr>
            <p:cNvPr id="75" name="object 42"/>
            <p:cNvSpPr/>
            <p:nvPr/>
          </p:nvSpPr>
          <p:spPr>
            <a:xfrm>
              <a:off x="7482077" y="2571750"/>
              <a:ext cx="457200" cy="314325"/>
            </a:xfrm>
            <a:custGeom>
              <a:avLst/>
              <a:gdLst/>
              <a:ahLst/>
              <a:cxnLst/>
              <a:rect l="l" t="t" r="r" b="b"/>
              <a:pathLst>
                <a:path w="457200" h="314325">
                  <a:moveTo>
                    <a:pt x="0" y="313944"/>
                  </a:moveTo>
                  <a:lnTo>
                    <a:pt x="457200" y="313944"/>
                  </a:lnTo>
                  <a:lnTo>
                    <a:pt x="457200" y="0"/>
                  </a:lnTo>
                  <a:lnTo>
                    <a:pt x="0" y="0"/>
                  </a:lnTo>
                  <a:lnTo>
                    <a:pt x="0" y="313944"/>
                  </a:lnTo>
                  <a:close/>
                </a:path>
              </a:pathLst>
            </a:custGeom>
            <a:ln w="25400">
              <a:solidFill>
                <a:srgbClr val="A6A6A6"/>
              </a:solidFill>
            </a:ln>
          </p:spPr>
          <p:txBody>
            <a:bodyPr wrap="square" lIns="0" tIns="0" rIns="0" bIns="0" rtlCol="0"/>
            <a:lstStyle/>
            <a:p>
              <a:endParaRPr sz="2400"/>
            </a:p>
          </p:txBody>
        </p:sp>
      </p:grpSp>
      <p:sp>
        <p:nvSpPr>
          <p:cNvPr id="76" name="object 43"/>
          <p:cNvSpPr txBox="1"/>
          <p:nvPr/>
        </p:nvSpPr>
        <p:spPr>
          <a:xfrm>
            <a:off x="5691294" y="2986024"/>
            <a:ext cx="3323167" cy="876308"/>
          </a:xfrm>
          <a:prstGeom prst="rect">
            <a:avLst/>
          </a:prstGeom>
        </p:spPr>
        <p:txBody>
          <a:bodyPr vert="horz" wrap="square" lIns="0" tIns="16933" rIns="0" bIns="0" rtlCol="0">
            <a:spAutoFit/>
          </a:bodyPr>
          <a:lstStyle/>
          <a:p>
            <a:pPr>
              <a:lnSpc>
                <a:spcPts val="3015"/>
              </a:lnSpc>
              <a:spcBef>
                <a:spcPts val="135"/>
              </a:spcBef>
            </a:pPr>
            <a:r>
              <a:rPr sz="2665" b="1" i="1" spc="-193" dirty="0">
                <a:solidFill>
                  <a:srgbClr val="636363"/>
                </a:solidFill>
                <a:latin typeface="Book Antiqua"/>
                <a:cs typeface="Book Antiqua"/>
              </a:rPr>
              <a:t>Prev</a:t>
            </a:r>
            <a:endParaRPr sz="2665">
              <a:latin typeface="Book Antiqua"/>
              <a:cs typeface="Book Antiqua"/>
            </a:endParaRPr>
          </a:p>
          <a:p>
            <a:pPr marL="203200">
              <a:lnSpc>
                <a:spcPts val="3655"/>
              </a:lnSpc>
              <a:tabLst>
                <a:tab pos="819150" algn="l"/>
                <a:tab pos="1571625" algn="l"/>
                <a:tab pos="2963545" algn="l"/>
              </a:tabLst>
            </a:pPr>
            <a:r>
              <a:rPr sz="4800" b="1" spc="-420" baseline="-3000" dirty="0">
                <a:solidFill>
                  <a:srgbClr val="EE3D42"/>
                </a:solidFill>
                <a:latin typeface="Trebuchet MS" panose="020B0603020202020204"/>
                <a:cs typeface="Trebuchet MS" panose="020B0603020202020204"/>
              </a:rPr>
              <a:t>¤	</a:t>
            </a:r>
            <a:r>
              <a:rPr sz="2800" b="1" i="1" spc="-413" dirty="0">
                <a:solidFill>
                  <a:srgbClr val="585858"/>
                </a:solidFill>
                <a:latin typeface="Trebuchet MS" panose="020B0603020202020204"/>
                <a:cs typeface="Trebuchet MS" panose="020B0603020202020204"/>
              </a:rPr>
              <a:t>K</a:t>
            </a:r>
            <a:r>
              <a:rPr sz="2800" b="1" i="1" spc="-380" dirty="0">
                <a:solidFill>
                  <a:srgbClr val="585858"/>
                </a:solidFill>
                <a:latin typeface="Trebuchet MS" panose="020B0603020202020204"/>
                <a:cs typeface="Trebuchet MS" panose="020B0603020202020204"/>
              </a:rPr>
              <a:t>1</a:t>
            </a:r>
            <a:r>
              <a:rPr sz="2800" b="1" i="1" dirty="0">
                <a:solidFill>
                  <a:srgbClr val="585858"/>
                </a:solidFill>
                <a:latin typeface="Trebuchet MS" panose="020B0603020202020204"/>
                <a:cs typeface="Trebuchet MS" panose="020B0603020202020204"/>
              </a:rPr>
              <a:t>	</a:t>
            </a:r>
            <a:r>
              <a:rPr sz="4000" i="1" baseline="3000" dirty="0">
                <a:solidFill>
                  <a:srgbClr val="EE3D42"/>
                </a:solidFill>
                <a:latin typeface="Consolas"/>
                <a:cs typeface="Consolas"/>
              </a:rPr>
              <a:t>V1</a:t>
            </a:r>
            <a:r>
              <a:rPr sz="4000" i="1" spc="679" baseline="3000" dirty="0">
                <a:solidFill>
                  <a:srgbClr val="EE3D42"/>
                </a:solidFill>
                <a:latin typeface="Consolas"/>
                <a:cs typeface="Consolas"/>
              </a:rPr>
              <a:t> </a:t>
            </a:r>
            <a:r>
              <a:rPr sz="4000" spc="300" baseline="3000" dirty="0">
                <a:solidFill>
                  <a:srgbClr val="44433E"/>
                </a:solidFill>
                <a:latin typeface="Calibri"/>
                <a:cs typeface="Calibri"/>
              </a:rPr>
              <a:t>••</a:t>
            </a:r>
            <a:r>
              <a:rPr sz="4000" baseline="3000" dirty="0">
                <a:solidFill>
                  <a:srgbClr val="44433E"/>
                </a:solidFill>
                <a:latin typeface="Calibri"/>
                <a:cs typeface="Calibri"/>
              </a:rPr>
              <a:t>•	</a:t>
            </a:r>
            <a:r>
              <a:rPr sz="2800" b="1" i="1" spc="-360" dirty="0">
                <a:solidFill>
                  <a:srgbClr val="585858"/>
                </a:solidFill>
                <a:latin typeface="Trebuchet MS" panose="020B0603020202020204"/>
                <a:cs typeface="Trebuchet MS" panose="020B0603020202020204"/>
              </a:rPr>
              <a:t>Kn</a:t>
            </a:r>
            <a:endParaRPr sz="2800">
              <a:latin typeface="Trebuchet MS" panose="020B0603020202020204"/>
              <a:cs typeface="Trebuchet MS" panose="020B0603020202020204"/>
            </a:endParaRPr>
          </a:p>
        </p:txBody>
      </p:sp>
      <p:sp>
        <p:nvSpPr>
          <p:cNvPr id="77" name="object 44"/>
          <p:cNvSpPr txBox="1"/>
          <p:nvPr/>
        </p:nvSpPr>
        <p:spPr>
          <a:xfrm>
            <a:off x="9976274" y="2986024"/>
            <a:ext cx="626533" cy="901956"/>
          </a:xfrm>
          <a:prstGeom prst="rect">
            <a:avLst/>
          </a:prstGeom>
        </p:spPr>
        <p:txBody>
          <a:bodyPr vert="horz" wrap="square" lIns="0" tIns="16933" rIns="0" bIns="0" rtlCol="0">
            <a:spAutoFit/>
          </a:bodyPr>
          <a:lstStyle/>
          <a:p>
            <a:pPr marR="6985" algn="ctr">
              <a:lnSpc>
                <a:spcPts val="3120"/>
              </a:lnSpc>
              <a:spcBef>
                <a:spcPts val="135"/>
              </a:spcBef>
            </a:pPr>
            <a:r>
              <a:rPr sz="2665" b="1" i="1" spc="-220" dirty="0">
                <a:solidFill>
                  <a:srgbClr val="636363"/>
                </a:solidFill>
                <a:latin typeface="Book Antiqua"/>
                <a:cs typeface="Book Antiqua"/>
              </a:rPr>
              <a:t>Next</a:t>
            </a:r>
            <a:endParaRPr sz="2665">
              <a:latin typeface="Book Antiqua"/>
              <a:cs typeface="Book Antiqua"/>
            </a:endParaRPr>
          </a:p>
          <a:p>
            <a:pPr marR="4445" algn="ctr">
              <a:lnSpc>
                <a:spcPts val="3760"/>
              </a:lnSpc>
            </a:pPr>
            <a:r>
              <a:rPr sz="3200" b="1" spc="-280"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p:txBody>
      </p:sp>
      <p:sp>
        <p:nvSpPr>
          <p:cNvPr id="78" name="object 45"/>
          <p:cNvSpPr/>
          <p:nvPr/>
        </p:nvSpPr>
        <p:spPr>
          <a:xfrm>
            <a:off x="5707887" y="3411727"/>
            <a:ext cx="585893" cy="457200"/>
          </a:xfrm>
          <a:custGeom>
            <a:avLst/>
            <a:gdLst/>
            <a:ahLst/>
            <a:cxnLst/>
            <a:rect l="l" t="t" r="r" b="b"/>
            <a:pathLst>
              <a:path w="439420" h="342900">
                <a:moveTo>
                  <a:pt x="0" y="16002"/>
                </a:moveTo>
                <a:lnTo>
                  <a:pt x="0" y="7239"/>
                </a:lnTo>
                <a:lnTo>
                  <a:pt x="7238" y="0"/>
                </a:lnTo>
                <a:lnTo>
                  <a:pt x="16001" y="0"/>
                </a:lnTo>
                <a:lnTo>
                  <a:pt x="422910" y="0"/>
                </a:lnTo>
                <a:lnTo>
                  <a:pt x="431673" y="0"/>
                </a:lnTo>
                <a:lnTo>
                  <a:pt x="438912" y="7239"/>
                </a:lnTo>
                <a:lnTo>
                  <a:pt x="438912" y="16002"/>
                </a:lnTo>
                <a:lnTo>
                  <a:pt x="438912" y="326898"/>
                </a:lnTo>
                <a:lnTo>
                  <a:pt x="438912" y="335661"/>
                </a:lnTo>
                <a:lnTo>
                  <a:pt x="431673" y="342900"/>
                </a:lnTo>
                <a:lnTo>
                  <a:pt x="422910" y="342900"/>
                </a:lnTo>
                <a:lnTo>
                  <a:pt x="16001" y="342900"/>
                </a:lnTo>
                <a:lnTo>
                  <a:pt x="7238" y="342900"/>
                </a:lnTo>
                <a:lnTo>
                  <a:pt x="0" y="335661"/>
                </a:lnTo>
                <a:lnTo>
                  <a:pt x="0" y="326898"/>
                </a:lnTo>
                <a:lnTo>
                  <a:pt x="0" y="16002"/>
                </a:lnTo>
                <a:close/>
              </a:path>
            </a:pathLst>
          </a:custGeom>
          <a:ln w="57150">
            <a:solidFill>
              <a:srgbClr val="EE3D42"/>
            </a:solidFill>
          </a:ln>
        </p:spPr>
        <p:txBody>
          <a:bodyPr wrap="square" lIns="0" tIns="0" rIns="0" bIns="0" rtlCol="0"/>
          <a:lstStyle/>
          <a:p>
            <a:endParaRPr sz="2400"/>
          </a:p>
        </p:txBody>
      </p:sp>
      <p:sp>
        <p:nvSpPr>
          <p:cNvPr id="79" name="object 46"/>
          <p:cNvSpPr/>
          <p:nvPr/>
        </p:nvSpPr>
        <p:spPr>
          <a:xfrm>
            <a:off x="9999472" y="3411727"/>
            <a:ext cx="587587" cy="457200"/>
          </a:xfrm>
          <a:custGeom>
            <a:avLst/>
            <a:gdLst/>
            <a:ahLst/>
            <a:cxnLst/>
            <a:rect l="l" t="t" r="r" b="b"/>
            <a:pathLst>
              <a:path w="440690" h="342900">
                <a:moveTo>
                  <a:pt x="0" y="16002"/>
                </a:moveTo>
                <a:lnTo>
                  <a:pt x="0" y="7239"/>
                </a:lnTo>
                <a:lnTo>
                  <a:pt x="7239" y="0"/>
                </a:lnTo>
                <a:lnTo>
                  <a:pt x="16001" y="0"/>
                </a:lnTo>
                <a:lnTo>
                  <a:pt x="424434" y="0"/>
                </a:lnTo>
                <a:lnTo>
                  <a:pt x="433197" y="0"/>
                </a:lnTo>
                <a:lnTo>
                  <a:pt x="440436" y="7239"/>
                </a:lnTo>
                <a:lnTo>
                  <a:pt x="440436" y="16002"/>
                </a:lnTo>
                <a:lnTo>
                  <a:pt x="440436" y="326898"/>
                </a:lnTo>
                <a:lnTo>
                  <a:pt x="440436" y="335661"/>
                </a:lnTo>
                <a:lnTo>
                  <a:pt x="433197" y="342900"/>
                </a:lnTo>
                <a:lnTo>
                  <a:pt x="424434" y="342900"/>
                </a:lnTo>
                <a:lnTo>
                  <a:pt x="16001" y="342900"/>
                </a:lnTo>
                <a:lnTo>
                  <a:pt x="7239" y="342900"/>
                </a:lnTo>
                <a:lnTo>
                  <a:pt x="0" y="335661"/>
                </a:lnTo>
                <a:lnTo>
                  <a:pt x="0" y="326898"/>
                </a:lnTo>
                <a:lnTo>
                  <a:pt x="0" y="16002"/>
                </a:lnTo>
                <a:close/>
              </a:path>
            </a:pathLst>
          </a:custGeom>
          <a:ln w="57150">
            <a:solidFill>
              <a:srgbClr val="EE3D42"/>
            </a:solidFill>
          </a:ln>
        </p:spPr>
        <p:txBody>
          <a:bodyPr wrap="square" lIns="0" tIns="0" rIns="0" bIns="0" rtlCol="0"/>
          <a:lstStyle/>
          <a:p>
            <a:endParaRPr sz="2400"/>
          </a:p>
        </p:txBody>
      </p:sp>
      <p:sp>
        <p:nvSpPr>
          <p:cNvPr id="80" name="object 47"/>
          <p:cNvSpPr txBox="1"/>
          <p:nvPr/>
        </p:nvSpPr>
        <p:spPr>
          <a:xfrm>
            <a:off x="4121065" y="3374136"/>
            <a:ext cx="996527" cy="427532"/>
          </a:xfrm>
          <a:prstGeom prst="rect">
            <a:avLst/>
          </a:prstGeom>
        </p:spPr>
        <p:txBody>
          <a:bodyPr vert="horz" wrap="square" lIns="0" tIns="16933" rIns="0" bIns="0" rtlCol="0">
            <a:spAutoFit/>
          </a:bodyPr>
          <a:lstStyle/>
          <a:p>
            <a:pPr marL="17145">
              <a:spcBef>
                <a:spcPts val="135"/>
              </a:spcBef>
            </a:pPr>
            <a:r>
              <a:rPr sz="2665" b="1" i="1" spc="-227" dirty="0">
                <a:solidFill>
                  <a:srgbClr val="EE3D42"/>
                </a:solidFill>
                <a:latin typeface="Book Antiqua"/>
                <a:cs typeface="Book Antiqua"/>
              </a:rPr>
              <a:t>PageID</a:t>
            </a:r>
            <a:endParaRPr sz="2665" dirty="0">
              <a:latin typeface="Book Antiqua"/>
              <a:cs typeface="Book Antiqua"/>
            </a:endParaRPr>
          </a:p>
        </p:txBody>
      </p:sp>
      <p:sp>
        <p:nvSpPr>
          <p:cNvPr id="81" name="object 48"/>
          <p:cNvSpPr txBox="1"/>
          <p:nvPr/>
        </p:nvSpPr>
        <p:spPr>
          <a:xfrm>
            <a:off x="11111991" y="3374136"/>
            <a:ext cx="996527" cy="427532"/>
          </a:xfrm>
          <a:prstGeom prst="rect">
            <a:avLst/>
          </a:prstGeom>
        </p:spPr>
        <p:txBody>
          <a:bodyPr vert="horz" wrap="square" lIns="0" tIns="16933" rIns="0" bIns="0" rtlCol="0">
            <a:spAutoFit/>
          </a:bodyPr>
          <a:lstStyle/>
          <a:p>
            <a:pPr marL="17145">
              <a:spcBef>
                <a:spcPts val="135"/>
              </a:spcBef>
            </a:pPr>
            <a:r>
              <a:rPr sz="2665" b="1" i="1" spc="-227" dirty="0">
                <a:solidFill>
                  <a:srgbClr val="EE3D42"/>
                </a:solidFill>
                <a:latin typeface="Book Antiqua"/>
                <a:cs typeface="Book Antiqua"/>
              </a:rPr>
              <a:t>PageID</a:t>
            </a:r>
            <a:endParaRPr sz="2665">
              <a:latin typeface="Book Antiqua"/>
              <a:cs typeface="Book Antiqua"/>
            </a:endParaRPr>
          </a:p>
        </p:txBody>
      </p:sp>
      <p:sp>
        <p:nvSpPr>
          <p:cNvPr id="86" name="object 27"/>
          <p:cNvSpPr/>
          <p:nvPr/>
        </p:nvSpPr>
        <p:spPr>
          <a:xfrm>
            <a:off x="6298185" y="3965447"/>
            <a:ext cx="1536700" cy="368300"/>
          </a:xfrm>
          <a:custGeom>
            <a:avLst/>
            <a:gdLst/>
            <a:ahLst/>
            <a:cxnLst/>
            <a:rect l="l" t="t" r="r" b="b"/>
            <a:pathLst>
              <a:path w="1152525" h="276225">
                <a:moveTo>
                  <a:pt x="0" y="0"/>
                </a:moveTo>
                <a:lnTo>
                  <a:pt x="29267" y="60666"/>
                </a:lnTo>
                <a:lnTo>
                  <a:pt x="63261" y="86274"/>
                </a:lnTo>
                <a:lnTo>
                  <a:pt x="107861" y="107630"/>
                </a:lnTo>
                <a:lnTo>
                  <a:pt x="161341" y="123908"/>
                </a:lnTo>
                <a:lnTo>
                  <a:pt x="221975" y="134280"/>
                </a:lnTo>
                <a:lnTo>
                  <a:pt x="288036" y="137921"/>
                </a:lnTo>
                <a:lnTo>
                  <a:pt x="354096" y="141563"/>
                </a:lnTo>
                <a:lnTo>
                  <a:pt x="414730" y="151935"/>
                </a:lnTo>
                <a:lnTo>
                  <a:pt x="468210" y="168213"/>
                </a:lnTo>
                <a:lnTo>
                  <a:pt x="512810" y="189569"/>
                </a:lnTo>
                <a:lnTo>
                  <a:pt x="546804" y="215177"/>
                </a:lnTo>
                <a:lnTo>
                  <a:pt x="576072" y="275844"/>
                </a:lnTo>
                <a:lnTo>
                  <a:pt x="583676" y="244211"/>
                </a:lnTo>
                <a:lnTo>
                  <a:pt x="639333" y="189569"/>
                </a:lnTo>
                <a:lnTo>
                  <a:pt x="683933" y="168213"/>
                </a:lnTo>
                <a:lnTo>
                  <a:pt x="737413" y="151935"/>
                </a:lnTo>
                <a:lnTo>
                  <a:pt x="798047" y="141563"/>
                </a:lnTo>
                <a:lnTo>
                  <a:pt x="864108" y="137921"/>
                </a:lnTo>
                <a:lnTo>
                  <a:pt x="930168" y="134280"/>
                </a:lnTo>
                <a:lnTo>
                  <a:pt x="990802" y="123908"/>
                </a:lnTo>
                <a:lnTo>
                  <a:pt x="1044282" y="107630"/>
                </a:lnTo>
                <a:lnTo>
                  <a:pt x="1088882" y="86274"/>
                </a:lnTo>
                <a:lnTo>
                  <a:pt x="1122876" y="60666"/>
                </a:lnTo>
                <a:lnTo>
                  <a:pt x="1144539" y="31632"/>
                </a:lnTo>
                <a:lnTo>
                  <a:pt x="1152144" y="0"/>
                </a:lnTo>
              </a:path>
            </a:pathLst>
          </a:custGeom>
          <a:ln w="38100">
            <a:solidFill>
              <a:srgbClr val="EE3D42"/>
            </a:solidFill>
          </a:ln>
        </p:spPr>
        <p:txBody>
          <a:bodyPr wrap="square" lIns="0" tIns="0" rIns="0" bIns="0" rtlCol="0"/>
          <a:lstStyle/>
          <a:p>
            <a:endParaRPr sz="2400"/>
          </a:p>
        </p:txBody>
      </p:sp>
      <p:sp>
        <p:nvSpPr>
          <p:cNvPr id="87" name="object 28"/>
          <p:cNvSpPr txBox="1"/>
          <p:nvPr/>
        </p:nvSpPr>
        <p:spPr>
          <a:xfrm>
            <a:off x="6355757" y="4317661"/>
            <a:ext cx="1428327" cy="427532"/>
          </a:xfrm>
          <a:prstGeom prst="rect">
            <a:avLst/>
          </a:prstGeom>
        </p:spPr>
        <p:txBody>
          <a:bodyPr vert="horz" wrap="square" lIns="0" tIns="16933" rIns="0" bIns="0" rtlCol="0">
            <a:spAutoFit/>
          </a:bodyPr>
          <a:lstStyle/>
          <a:p>
            <a:pPr marL="17145">
              <a:spcBef>
                <a:spcPts val="135"/>
              </a:spcBef>
            </a:pPr>
            <a:r>
              <a:rPr sz="2665" b="1" i="1" spc="-140" dirty="0">
                <a:solidFill>
                  <a:srgbClr val="636363"/>
                </a:solidFill>
                <a:latin typeface="Book Antiqua"/>
                <a:cs typeface="Book Antiqua"/>
              </a:rPr>
              <a:t>Ke</a:t>
            </a:r>
            <a:r>
              <a:rPr sz="2665" b="1" i="1" spc="-33" dirty="0">
                <a:solidFill>
                  <a:srgbClr val="636363"/>
                </a:solidFill>
                <a:latin typeface="Book Antiqua"/>
                <a:cs typeface="Book Antiqua"/>
              </a:rPr>
              <a:t>y</a:t>
            </a:r>
            <a:r>
              <a:rPr sz="2665" b="1" i="1" spc="-567" dirty="0">
                <a:solidFill>
                  <a:srgbClr val="636363"/>
                </a:solidFill>
                <a:latin typeface="Book Antiqua"/>
                <a:cs typeface="Book Antiqua"/>
              </a:rPr>
              <a:t>+</a:t>
            </a:r>
            <a:r>
              <a:rPr sz="2665" b="1" i="1" spc="-353" dirty="0">
                <a:solidFill>
                  <a:srgbClr val="636363"/>
                </a:solidFill>
                <a:latin typeface="Book Antiqua"/>
                <a:cs typeface="Book Antiqua"/>
              </a:rPr>
              <a:t>V</a:t>
            </a:r>
            <a:r>
              <a:rPr sz="2665" b="1" i="1" spc="-300" dirty="0">
                <a:solidFill>
                  <a:srgbClr val="636363"/>
                </a:solidFill>
                <a:latin typeface="Book Antiqua"/>
                <a:cs typeface="Book Antiqua"/>
              </a:rPr>
              <a:t>a</a:t>
            </a:r>
            <a:r>
              <a:rPr sz="2665" b="1" i="1" spc="-200" dirty="0">
                <a:solidFill>
                  <a:srgbClr val="636363"/>
                </a:solidFill>
                <a:latin typeface="Book Antiqua"/>
                <a:cs typeface="Book Antiqua"/>
              </a:rPr>
              <a:t>lue</a:t>
            </a:r>
            <a:endParaRPr sz="2665" dirty="0">
              <a:latin typeface="Book Antiqua"/>
              <a:cs typeface="Book Antiqu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树叶子结点</a:t>
            </a:r>
            <a:endParaRPr kumimoji="1" lang="zh-CN" altLang="en-US" dirty="0"/>
          </a:p>
        </p:txBody>
      </p:sp>
      <p:sp>
        <p:nvSpPr>
          <p:cNvPr id="11" name="内容占位符 10"/>
          <p:cNvSpPr>
            <a:spLocks noGrp="1"/>
          </p:cNvSpPr>
          <p:nvPr>
            <p:ph idx="1"/>
          </p:nvPr>
        </p:nvSpPr>
        <p:spPr/>
        <p:txBody>
          <a:bodyPr/>
          <a:lstStyle/>
          <a:p>
            <a:endParaRPr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78" name="组 77"/>
          <p:cNvGrpSpPr/>
          <p:nvPr/>
        </p:nvGrpSpPr>
        <p:grpSpPr>
          <a:xfrm>
            <a:off x="5166360" y="2500377"/>
            <a:ext cx="5919893" cy="2960793"/>
            <a:chOff x="3874770" y="1875282"/>
            <a:chExt cx="4439920" cy="2220595"/>
          </a:xfrm>
        </p:grpSpPr>
        <p:sp>
          <p:nvSpPr>
            <p:cNvPr id="79" name="object 3"/>
            <p:cNvSpPr/>
            <p:nvPr/>
          </p:nvSpPr>
          <p:spPr>
            <a:xfrm>
              <a:off x="3874770" y="1875282"/>
              <a:ext cx="4439920" cy="2220595"/>
            </a:xfrm>
            <a:custGeom>
              <a:avLst/>
              <a:gdLst/>
              <a:ahLst/>
              <a:cxnLst/>
              <a:rect l="l" t="t" r="r" b="b"/>
              <a:pathLst>
                <a:path w="4439920" h="2220595">
                  <a:moveTo>
                    <a:pt x="4439412" y="0"/>
                  </a:moveTo>
                  <a:lnTo>
                    <a:pt x="0" y="0"/>
                  </a:lnTo>
                  <a:lnTo>
                    <a:pt x="0" y="2220468"/>
                  </a:lnTo>
                  <a:lnTo>
                    <a:pt x="4439412" y="2220468"/>
                  </a:lnTo>
                  <a:lnTo>
                    <a:pt x="4439412" y="0"/>
                  </a:lnTo>
                  <a:close/>
                </a:path>
              </a:pathLst>
            </a:custGeom>
            <a:solidFill>
              <a:srgbClr val="D9D9D9"/>
            </a:solidFill>
          </p:spPr>
          <p:txBody>
            <a:bodyPr wrap="square" lIns="0" tIns="0" rIns="0" bIns="0" rtlCol="0"/>
            <a:lstStyle/>
            <a:p>
              <a:endParaRPr sz="2400"/>
            </a:p>
          </p:txBody>
        </p:sp>
        <p:sp>
          <p:nvSpPr>
            <p:cNvPr id="80" name="object 4"/>
            <p:cNvSpPr/>
            <p:nvPr/>
          </p:nvSpPr>
          <p:spPr>
            <a:xfrm>
              <a:off x="3874770" y="1875282"/>
              <a:ext cx="4439920" cy="2220595"/>
            </a:xfrm>
            <a:custGeom>
              <a:avLst/>
              <a:gdLst/>
              <a:ahLst/>
              <a:cxnLst/>
              <a:rect l="l" t="t" r="r" b="b"/>
              <a:pathLst>
                <a:path w="4439920" h="2220595">
                  <a:moveTo>
                    <a:pt x="0" y="2220468"/>
                  </a:moveTo>
                  <a:lnTo>
                    <a:pt x="4439412" y="2220468"/>
                  </a:lnTo>
                  <a:lnTo>
                    <a:pt x="4439412" y="0"/>
                  </a:lnTo>
                  <a:lnTo>
                    <a:pt x="0" y="0"/>
                  </a:lnTo>
                  <a:lnTo>
                    <a:pt x="0" y="2220468"/>
                  </a:lnTo>
                  <a:close/>
                </a:path>
              </a:pathLst>
            </a:custGeom>
            <a:ln w="19050">
              <a:solidFill>
                <a:srgbClr val="636363"/>
              </a:solidFill>
            </a:ln>
          </p:spPr>
          <p:txBody>
            <a:bodyPr wrap="square" lIns="0" tIns="0" rIns="0" bIns="0" rtlCol="0"/>
            <a:lstStyle/>
            <a:p>
              <a:endParaRPr sz="2400"/>
            </a:p>
          </p:txBody>
        </p:sp>
      </p:grpSp>
      <p:grpSp>
        <p:nvGrpSpPr>
          <p:cNvPr id="81" name="组 80"/>
          <p:cNvGrpSpPr/>
          <p:nvPr/>
        </p:nvGrpSpPr>
        <p:grpSpPr>
          <a:xfrm>
            <a:off x="502920" y="2921000"/>
            <a:ext cx="3606800" cy="1625600"/>
            <a:chOff x="377190" y="2190750"/>
            <a:chExt cx="2705100" cy="1219200"/>
          </a:xfrm>
        </p:grpSpPr>
        <p:sp>
          <p:nvSpPr>
            <p:cNvPr id="117" name="object 7"/>
            <p:cNvSpPr/>
            <p:nvPr/>
          </p:nvSpPr>
          <p:spPr>
            <a:xfrm>
              <a:off x="1425701" y="2190750"/>
              <a:ext cx="609600" cy="228600"/>
            </a:xfrm>
            <a:custGeom>
              <a:avLst/>
              <a:gdLst/>
              <a:ahLst/>
              <a:cxnLst/>
              <a:rect l="l" t="t" r="r" b="b"/>
              <a:pathLst>
                <a:path w="609600" h="228600">
                  <a:moveTo>
                    <a:pt x="609599" y="0"/>
                  </a:moveTo>
                  <a:lnTo>
                    <a:pt x="0" y="0"/>
                  </a:lnTo>
                  <a:lnTo>
                    <a:pt x="0" y="228600"/>
                  </a:lnTo>
                  <a:lnTo>
                    <a:pt x="609599" y="228600"/>
                  </a:lnTo>
                  <a:lnTo>
                    <a:pt x="609599" y="0"/>
                  </a:lnTo>
                  <a:close/>
                </a:path>
              </a:pathLst>
            </a:custGeom>
            <a:solidFill>
              <a:srgbClr val="D9D9D9"/>
            </a:solidFill>
          </p:spPr>
          <p:txBody>
            <a:bodyPr wrap="square" lIns="0" tIns="0" rIns="0" bIns="0" rtlCol="0"/>
            <a:lstStyle/>
            <a:p>
              <a:endParaRPr sz="2400"/>
            </a:p>
          </p:txBody>
        </p:sp>
        <p:sp>
          <p:nvSpPr>
            <p:cNvPr id="118" name="object 8"/>
            <p:cNvSpPr/>
            <p:nvPr/>
          </p:nvSpPr>
          <p:spPr>
            <a:xfrm>
              <a:off x="1425701" y="2190750"/>
              <a:ext cx="609600" cy="228600"/>
            </a:xfrm>
            <a:custGeom>
              <a:avLst/>
              <a:gdLst/>
              <a:ahLst/>
              <a:cxnLst/>
              <a:rect l="l" t="t" r="r" b="b"/>
              <a:pathLst>
                <a:path w="609600" h="228600">
                  <a:moveTo>
                    <a:pt x="0" y="228600"/>
                  </a:moveTo>
                  <a:lnTo>
                    <a:pt x="609599" y="228600"/>
                  </a:lnTo>
                  <a:lnTo>
                    <a:pt x="609599"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19" name="object 9"/>
            <p:cNvSpPr/>
            <p:nvPr/>
          </p:nvSpPr>
          <p:spPr>
            <a:xfrm>
              <a:off x="726186" y="26860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20" name="object 10"/>
            <p:cNvSpPr/>
            <p:nvPr/>
          </p:nvSpPr>
          <p:spPr>
            <a:xfrm>
              <a:off x="726186" y="26860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21" name="object 11"/>
            <p:cNvSpPr/>
            <p:nvPr/>
          </p:nvSpPr>
          <p:spPr>
            <a:xfrm>
              <a:off x="992123" y="2418588"/>
              <a:ext cx="743585" cy="266700"/>
            </a:xfrm>
            <a:custGeom>
              <a:avLst/>
              <a:gdLst/>
              <a:ahLst/>
              <a:cxnLst/>
              <a:rect l="l" t="t" r="r" b="b"/>
              <a:pathLst>
                <a:path w="743585" h="266700">
                  <a:moveTo>
                    <a:pt x="31750" y="190500"/>
                  </a:moveTo>
                  <a:lnTo>
                    <a:pt x="0" y="190500"/>
                  </a:lnTo>
                  <a:lnTo>
                    <a:pt x="38100" y="266700"/>
                  </a:lnTo>
                  <a:lnTo>
                    <a:pt x="69850" y="203200"/>
                  </a:lnTo>
                  <a:lnTo>
                    <a:pt x="31750" y="203200"/>
                  </a:lnTo>
                  <a:lnTo>
                    <a:pt x="31750" y="190500"/>
                  </a:lnTo>
                  <a:close/>
                </a:path>
                <a:path w="743585" h="266700">
                  <a:moveTo>
                    <a:pt x="730503" y="127000"/>
                  </a:moveTo>
                  <a:lnTo>
                    <a:pt x="34594" y="127000"/>
                  </a:lnTo>
                  <a:lnTo>
                    <a:pt x="31750" y="129793"/>
                  </a:lnTo>
                  <a:lnTo>
                    <a:pt x="31750" y="203200"/>
                  </a:lnTo>
                  <a:lnTo>
                    <a:pt x="44450" y="203200"/>
                  </a:lnTo>
                  <a:lnTo>
                    <a:pt x="44450" y="139700"/>
                  </a:lnTo>
                  <a:lnTo>
                    <a:pt x="38100" y="139700"/>
                  </a:lnTo>
                  <a:lnTo>
                    <a:pt x="44450" y="133350"/>
                  </a:lnTo>
                  <a:lnTo>
                    <a:pt x="730503" y="133350"/>
                  </a:lnTo>
                  <a:lnTo>
                    <a:pt x="730503" y="127000"/>
                  </a:lnTo>
                  <a:close/>
                </a:path>
                <a:path w="743585" h="266700">
                  <a:moveTo>
                    <a:pt x="76200" y="190500"/>
                  </a:moveTo>
                  <a:lnTo>
                    <a:pt x="44450" y="190500"/>
                  </a:lnTo>
                  <a:lnTo>
                    <a:pt x="44450" y="203200"/>
                  </a:lnTo>
                  <a:lnTo>
                    <a:pt x="69850" y="203200"/>
                  </a:lnTo>
                  <a:lnTo>
                    <a:pt x="76200" y="190500"/>
                  </a:lnTo>
                  <a:close/>
                </a:path>
                <a:path w="743585" h="266700">
                  <a:moveTo>
                    <a:pt x="44450" y="133350"/>
                  </a:moveTo>
                  <a:lnTo>
                    <a:pt x="38100" y="139700"/>
                  </a:lnTo>
                  <a:lnTo>
                    <a:pt x="44450" y="139700"/>
                  </a:lnTo>
                  <a:lnTo>
                    <a:pt x="44450" y="133350"/>
                  </a:lnTo>
                  <a:close/>
                </a:path>
                <a:path w="743585" h="266700">
                  <a:moveTo>
                    <a:pt x="743203" y="127000"/>
                  </a:moveTo>
                  <a:lnTo>
                    <a:pt x="736853" y="127000"/>
                  </a:lnTo>
                  <a:lnTo>
                    <a:pt x="730503" y="133350"/>
                  </a:lnTo>
                  <a:lnTo>
                    <a:pt x="44450" y="133350"/>
                  </a:lnTo>
                  <a:lnTo>
                    <a:pt x="44450" y="139700"/>
                  </a:lnTo>
                  <a:lnTo>
                    <a:pt x="740282" y="139700"/>
                  </a:lnTo>
                  <a:lnTo>
                    <a:pt x="743203" y="136906"/>
                  </a:lnTo>
                  <a:lnTo>
                    <a:pt x="743203" y="127000"/>
                  </a:lnTo>
                  <a:close/>
                </a:path>
                <a:path w="743585" h="266700">
                  <a:moveTo>
                    <a:pt x="743203" y="0"/>
                  </a:moveTo>
                  <a:lnTo>
                    <a:pt x="730503" y="0"/>
                  </a:lnTo>
                  <a:lnTo>
                    <a:pt x="730503" y="133350"/>
                  </a:lnTo>
                  <a:lnTo>
                    <a:pt x="736853" y="127000"/>
                  </a:lnTo>
                  <a:lnTo>
                    <a:pt x="743203" y="127000"/>
                  </a:lnTo>
                  <a:lnTo>
                    <a:pt x="743203" y="0"/>
                  </a:lnTo>
                  <a:close/>
                </a:path>
              </a:pathLst>
            </a:custGeom>
            <a:solidFill>
              <a:srgbClr val="636363"/>
            </a:solidFill>
          </p:spPr>
          <p:txBody>
            <a:bodyPr wrap="square" lIns="0" tIns="0" rIns="0" bIns="0" rtlCol="0"/>
            <a:lstStyle/>
            <a:p>
              <a:endParaRPr sz="2400"/>
            </a:p>
          </p:txBody>
        </p:sp>
        <p:sp>
          <p:nvSpPr>
            <p:cNvPr id="122" name="object 12"/>
            <p:cNvSpPr/>
            <p:nvPr/>
          </p:nvSpPr>
          <p:spPr>
            <a:xfrm>
              <a:off x="2123694" y="26860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23" name="object 13"/>
            <p:cNvSpPr/>
            <p:nvPr/>
          </p:nvSpPr>
          <p:spPr>
            <a:xfrm>
              <a:off x="2123694" y="26860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24" name="object 14"/>
            <p:cNvSpPr/>
            <p:nvPr/>
          </p:nvSpPr>
          <p:spPr>
            <a:xfrm>
              <a:off x="1723390" y="2418588"/>
              <a:ext cx="743585" cy="266700"/>
            </a:xfrm>
            <a:custGeom>
              <a:avLst/>
              <a:gdLst/>
              <a:ahLst/>
              <a:cxnLst/>
              <a:rect l="l" t="t" r="r" b="b"/>
              <a:pathLst>
                <a:path w="743585" h="266700">
                  <a:moveTo>
                    <a:pt x="698754" y="190500"/>
                  </a:moveTo>
                  <a:lnTo>
                    <a:pt x="667004" y="190500"/>
                  </a:lnTo>
                  <a:lnTo>
                    <a:pt x="705104" y="266700"/>
                  </a:lnTo>
                  <a:lnTo>
                    <a:pt x="736854" y="203200"/>
                  </a:lnTo>
                  <a:lnTo>
                    <a:pt x="698754" y="203200"/>
                  </a:lnTo>
                  <a:lnTo>
                    <a:pt x="698754" y="190500"/>
                  </a:lnTo>
                  <a:close/>
                </a:path>
                <a:path w="743585" h="266700">
                  <a:moveTo>
                    <a:pt x="698754" y="133350"/>
                  </a:moveTo>
                  <a:lnTo>
                    <a:pt x="698754" y="203200"/>
                  </a:lnTo>
                  <a:lnTo>
                    <a:pt x="711454" y="203200"/>
                  </a:lnTo>
                  <a:lnTo>
                    <a:pt x="711454" y="139700"/>
                  </a:lnTo>
                  <a:lnTo>
                    <a:pt x="705104" y="139700"/>
                  </a:lnTo>
                  <a:lnTo>
                    <a:pt x="698754" y="133350"/>
                  </a:lnTo>
                  <a:close/>
                </a:path>
                <a:path w="743585" h="266700">
                  <a:moveTo>
                    <a:pt x="743204" y="190500"/>
                  </a:moveTo>
                  <a:lnTo>
                    <a:pt x="711454" y="190500"/>
                  </a:lnTo>
                  <a:lnTo>
                    <a:pt x="711454" y="203200"/>
                  </a:lnTo>
                  <a:lnTo>
                    <a:pt x="736854" y="203200"/>
                  </a:lnTo>
                  <a:lnTo>
                    <a:pt x="743204" y="190500"/>
                  </a:lnTo>
                  <a:close/>
                </a:path>
                <a:path w="743585" h="266700">
                  <a:moveTo>
                    <a:pt x="12700" y="0"/>
                  </a:moveTo>
                  <a:lnTo>
                    <a:pt x="0" y="0"/>
                  </a:lnTo>
                  <a:lnTo>
                    <a:pt x="0" y="136906"/>
                  </a:lnTo>
                  <a:lnTo>
                    <a:pt x="2793" y="139700"/>
                  </a:lnTo>
                  <a:lnTo>
                    <a:pt x="698754" y="139700"/>
                  </a:lnTo>
                  <a:lnTo>
                    <a:pt x="698754" y="133350"/>
                  </a:lnTo>
                  <a:lnTo>
                    <a:pt x="12700" y="133350"/>
                  </a:lnTo>
                  <a:lnTo>
                    <a:pt x="6350" y="127000"/>
                  </a:lnTo>
                  <a:lnTo>
                    <a:pt x="12700" y="127000"/>
                  </a:lnTo>
                  <a:lnTo>
                    <a:pt x="12700" y="0"/>
                  </a:lnTo>
                  <a:close/>
                </a:path>
                <a:path w="743585" h="266700">
                  <a:moveTo>
                    <a:pt x="708533" y="127000"/>
                  </a:moveTo>
                  <a:lnTo>
                    <a:pt x="12700" y="127000"/>
                  </a:lnTo>
                  <a:lnTo>
                    <a:pt x="12700" y="133350"/>
                  </a:lnTo>
                  <a:lnTo>
                    <a:pt x="698754" y="133350"/>
                  </a:lnTo>
                  <a:lnTo>
                    <a:pt x="705104" y="139700"/>
                  </a:lnTo>
                  <a:lnTo>
                    <a:pt x="711454" y="139700"/>
                  </a:lnTo>
                  <a:lnTo>
                    <a:pt x="711454" y="129793"/>
                  </a:lnTo>
                  <a:lnTo>
                    <a:pt x="708533" y="127000"/>
                  </a:lnTo>
                  <a:close/>
                </a:path>
                <a:path w="743585" h="266700">
                  <a:moveTo>
                    <a:pt x="12700" y="127000"/>
                  </a:moveTo>
                  <a:lnTo>
                    <a:pt x="6350" y="127000"/>
                  </a:lnTo>
                  <a:lnTo>
                    <a:pt x="12700" y="133350"/>
                  </a:lnTo>
                  <a:lnTo>
                    <a:pt x="12700" y="127000"/>
                  </a:lnTo>
                  <a:close/>
                </a:path>
              </a:pathLst>
            </a:custGeom>
            <a:solidFill>
              <a:srgbClr val="636363"/>
            </a:solidFill>
          </p:spPr>
          <p:txBody>
            <a:bodyPr wrap="square" lIns="0" tIns="0" rIns="0" bIns="0" rtlCol="0"/>
            <a:lstStyle/>
            <a:p>
              <a:endParaRPr sz="2400"/>
            </a:p>
          </p:txBody>
        </p:sp>
        <p:sp>
          <p:nvSpPr>
            <p:cNvPr id="125" name="object 15"/>
            <p:cNvSpPr/>
            <p:nvPr/>
          </p:nvSpPr>
          <p:spPr>
            <a:xfrm>
              <a:off x="377190"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26" name="object 16"/>
            <p:cNvSpPr/>
            <p:nvPr/>
          </p:nvSpPr>
          <p:spPr>
            <a:xfrm>
              <a:off x="377190"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27" name="object 17"/>
            <p:cNvSpPr/>
            <p:nvPr/>
          </p:nvSpPr>
          <p:spPr>
            <a:xfrm>
              <a:off x="1075181"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28" name="object 18"/>
            <p:cNvSpPr/>
            <p:nvPr/>
          </p:nvSpPr>
          <p:spPr>
            <a:xfrm>
              <a:off x="1075181"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29" name="object 19"/>
            <p:cNvSpPr/>
            <p:nvPr/>
          </p:nvSpPr>
          <p:spPr>
            <a:xfrm>
              <a:off x="643128" y="2913887"/>
              <a:ext cx="774700" cy="266700"/>
            </a:xfrm>
            <a:custGeom>
              <a:avLst/>
              <a:gdLst/>
              <a:ahLst/>
              <a:cxnLst/>
              <a:rect l="l" t="t" r="r" b="b"/>
              <a:pathLst>
                <a:path w="774700" h="266700">
                  <a:moveTo>
                    <a:pt x="774573" y="190500"/>
                  </a:moveTo>
                  <a:lnTo>
                    <a:pt x="742823" y="190500"/>
                  </a:lnTo>
                  <a:lnTo>
                    <a:pt x="742823" y="139700"/>
                  </a:lnTo>
                  <a:lnTo>
                    <a:pt x="742823" y="129794"/>
                  </a:lnTo>
                  <a:lnTo>
                    <a:pt x="739902" y="127000"/>
                  </a:lnTo>
                  <a:lnTo>
                    <a:pt x="393801" y="127000"/>
                  </a:lnTo>
                  <a:lnTo>
                    <a:pt x="393801" y="0"/>
                  </a:lnTo>
                  <a:lnTo>
                    <a:pt x="393446" y="0"/>
                  </a:lnTo>
                  <a:lnTo>
                    <a:pt x="381101" y="0"/>
                  </a:lnTo>
                  <a:lnTo>
                    <a:pt x="380746" y="0"/>
                  </a:lnTo>
                  <a:lnTo>
                    <a:pt x="380746" y="127000"/>
                  </a:lnTo>
                  <a:lnTo>
                    <a:pt x="34594" y="127000"/>
                  </a:lnTo>
                  <a:lnTo>
                    <a:pt x="31750" y="129794"/>
                  </a:lnTo>
                  <a:lnTo>
                    <a:pt x="31750" y="190500"/>
                  </a:lnTo>
                  <a:lnTo>
                    <a:pt x="0" y="190500"/>
                  </a:lnTo>
                  <a:lnTo>
                    <a:pt x="38100" y="266700"/>
                  </a:lnTo>
                  <a:lnTo>
                    <a:pt x="69850" y="203200"/>
                  </a:lnTo>
                  <a:lnTo>
                    <a:pt x="76200" y="190500"/>
                  </a:lnTo>
                  <a:lnTo>
                    <a:pt x="44450" y="190500"/>
                  </a:lnTo>
                  <a:lnTo>
                    <a:pt x="44450" y="139700"/>
                  </a:lnTo>
                  <a:lnTo>
                    <a:pt x="383590" y="139700"/>
                  </a:lnTo>
                  <a:lnTo>
                    <a:pt x="390956" y="139700"/>
                  </a:lnTo>
                  <a:lnTo>
                    <a:pt x="730123" y="139700"/>
                  </a:lnTo>
                  <a:lnTo>
                    <a:pt x="730123" y="190500"/>
                  </a:lnTo>
                  <a:lnTo>
                    <a:pt x="698373" y="190500"/>
                  </a:lnTo>
                  <a:lnTo>
                    <a:pt x="736473" y="266700"/>
                  </a:lnTo>
                  <a:lnTo>
                    <a:pt x="768223" y="203200"/>
                  </a:lnTo>
                  <a:lnTo>
                    <a:pt x="774573" y="190500"/>
                  </a:lnTo>
                  <a:close/>
                </a:path>
              </a:pathLst>
            </a:custGeom>
            <a:solidFill>
              <a:srgbClr val="636363"/>
            </a:solidFill>
          </p:spPr>
          <p:txBody>
            <a:bodyPr wrap="square" lIns="0" tIns="0" rIns="0" bIns="0" rtlCol="0"/>
            <a:lstStyle/>
            <a:p>
              <a:endParaRPr sz="2400"/>
            </a:p>
          </p:txBody>
        </p:sp>
        <p:sp>
          <p:nvSpPr>
            <p:cNvPr id="130" name="object 20"/>
            <p:cNvSpPr/>
            <p:nvPr/>
          </p:nvSpPr>
          <p:spPr>
            <a:xfrm>
              <a:off x="1774698"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31" name="object 21"/>
            <p:cNvSpPr/>
            <p:nvPr/>
          </p:nvSpPr>
          <p:spPr>
            <a:xfrm>
              <a:off x="1774698"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32" name="object 22"/>
            <p:cNvSpPr/>
            <p:nvPr/>
          </p:nvSpPr>
          <p:spPr>
            <a:xfrm>
              <a:off x="2472690" y="3181350"/>
              <a:ext cx="609600" cy="228600"/>
            </a:xfrm>
            <a:custGeom>
              <a:avLst/>
              <a:gdLst/>
              <a:ahLst/>
              <a:cxnLst/>
              <a:rect l="l" t="t" r="r" b="b"/>
              <a:pathLst>
                <a:path w="609600" h="228600">
                  <a:moveTo>
                    <a:pt x="609600" y="0"/>
                  </a:moveTo>
                  <a:lnTo>
                    <a:pt x="0" y="0"/>
                  </a:lnTo>
                  <a:lnTo>
                    <a:pt x="0" y="228600"/>
                  </a:lnTo>
                  <a:lnTo>
                    <a:pt x="609600" y="228600"/>
                  </a:lnTo>
                  <a:lnTo>
                    <a:pt x="609600" y="0"/>
                  </a:lnTo>
                  <a:close/>
                </a:path>
              </a:pathLst>
            </a:custGeom>
            <a:solidFill>
              <a:srgbClr val="D9D9D9"/>
            </a:solidFill>
          </p:spPr>
          <p:txBody>
            <a:bodyPr wrap="square" lIns="0" tIns="0" rIns="0" bIns="0" rtlCol="0"/>
            <a:lstStyle/>
            <a:p>
              <a:endParaRPr sz="2400"/>
            </a:p>
          </p:txBody>
        </p:sp>
        <p:sp>
          <p:nvSpPr>
            <p:cNvPr id="133" name="object 23"/>
            <p:cNvSpPr/>
            <p:nvPr/>
          </p:nvSpPr>
          <p:spPr>
            <a:xfrm>
              <a:off x="2472690" y="3181350"/>
              <a:ext cx="609600" cy="228600"/>
            </a:xfrm>
            <a:custGeom>
              <a:avLst/>
              <a:gdLst/>
              <a:ahLst/>
              <a:cxnLst/>
              <a:rect l="l" t="t" r="r" b="b"/>
              <a:pathLst>
                <a:path w="609600" h="228600">
                  <a:moveTo>
                    <a:pt x="0" y="228600"/>
                  </a:moveTo>
                  <a:lnTo>
                    <a:pt x="609600" y="228600"/>
                  </a:lnTo>
                  <a:lnTo>
                    <a:pt x="609600" y="0"/>
                  </a:lnTo>
                  <a:lnTo>
                    <a:pt x="0" y="0"/>
                  </a:lnTo>
                  <a:lnTo>
                    <a:pt x="0" y="228600"/>
                  </a:lnTo>
                  <a:close/>
                </a:path>
              </a:pathLst>
            </a:custGeom>
            <a:ln w="19050">
              <a:solidFill>
                <a:srgbClr val="636363"/>
              </a:solidFill>
            </a:ln>
          </p:spPr>
          <p:txBody>
            <a:bodyPr wrap="square" lIns="0" tIns="0" rIns="0" bIns="0" rtlCol="0"/>
            <a:lstStyle/>
            <a:p>
              <a:endParaRPr sz="2400"/>
            </a:p>
          </p:txBody>
        </p:sp>
        <p:sp>
          <p:nvSpPr>
            <p:cNvPr id="134" name="object 24"/>
            <p:cNvSpPr/>
            <p:nvPr/>
          </p:nvSpPr>
          <p:spPr>
            <a:xfrm>
              <a:off x="2040636" y="2913887"/>
              <a:ext cx="774700" cy="266700"/>
            </a:xfrm>
            <a:custGeom>
              <a:avLst/>
              <a:gdLst/>
              <a:ahLst/>
              <a:cxnLst/>
              <a:rect l="l" t="t" r="r" b="b"/>
              <a:pathLst>
                <a:path w="774700" h="266700">
                  <a:moveTo>
                    <a:pt x="774573" y="190500"/>
                  </a:moveTo>
                  <a:lnTo>
                    <a:pt x="742823" y="190500"/>
                  </a:lnTo>
                  <a:lnTo>
                    <a:pt x="742823" y="139700"/>
                  </a:lnTo>
                  <a:lnTo>
                    <a:pt x="742823" y="129794"/>
                  </a:lnTo>
                  <a:lnTo>
                    <a:pt x="739902" y="127000"/>
                  </a:lnTo>
                  <a:lnTo>
                    <a:pt x="393827" y="127000"/>
                  </a:lnTo>
                  <a:lnTo>
                    <a:pt x="393827" y="0"/>
                  </a:lnTo>
                  <a:lnTo>
                    <a:pt x="393446" y="0"/>
                  </a:lnTo>
                  <a:lnTo>
                    <a:pt x="381127" y="0"/>
                  </a:lnTo>
                  <a:lnTo>
                    <a:pt x="380746" y="0"/>
                  </a:lnTo>
                  <a:lnTo>
                    <a:pt x="380746" y="127000"/>
                  </a:lnTo>
                  <a:lnTo>
                    <a:pt x="34544" y="127000"/>
                  </a:lnTo>
                  <a:lnTo>
                    <a:pt x="31750" y="129794"/>
                  </a:lnTo>
                  <a:lnTo>
                    <a:pt x="31750" y="190500"/>
                  </a:lnTo>
                  <a:lnTo>
                    <a:pt x="0" y="190500"/>
                  </a:lnTo>
                  <a:lnTo>
                    <a:pt x="38100" y="266700"/>
                  </a:lnTo>
                  <a:lnTo>
                    <a:pt x="69850" y="203200"/>
                  </a:lnTo>
                  <a:lnTo>
                    <a:pt x="76200" y="190500"/>
                  </a:lnTo>
                  <a:lnTo>
                    <a:pt x="44450" y="190500"/>
                  </a:lnTo>
                  <a:lnTo>
                    <a:pt x="44450" y="139700"/>
                  </a:lnTo>
                  <a:lnTo>
                    <a:pt x="383540" y="139700"/>
                  </a:lnTo>
                  <a:lnTo>
                    <a:pt x="390906" y="139700"/>
                  </a:lnTo>
                  <a:lnTo>
                    <a:pt x="730123" y="139700"/>
                  </a:lnTo>
                  <a:lnTo>
                    <a:pt x="730123" y="190500"/>
                  </a:lnTo>
                  <a:lnTo>
                    <a:pt x="698373" y="190500"/>
                  </a:lnTo>
                  <a:lnTo>
                    <a:pt x="736473" y="266700"/>
                  </a:lnTo>
                  <a:lnTo>
                    <a:pt x="768223" y="203200"/>
                  </a:lnTo>
                  <a:lnTo>
                    <a:pt x="774573" y="190500"/>
                  </a:lnTo>
                  <a:close/>
                </a:path>
              </a:pathLst>
            </a:custGeom>
            <a:solidFill>
              <a:srgbClr val="636363"/>
            </a:solidFill>
          </p:spPr>
          <p:txBody>
            <a:bodyPr wrap="square" lIns="0" tIns="0" rIns="0" bIns="0" rtlCol="0"/>
            <a:lstStyle/>
            <a:p>
              <a:endParaRPr sz="2400"/>
            </a:p>
          </p:txBody>
        </p:sp>
      </p:grpSp>
      <p:sp>
        <p:nvSpPr>
          <p:cNvPr id="135" name="object 26"/>
          <p:cNvSpPr txBox="1"/>
          <p:nvPr/>
        </p:nvSpPr>
        <p:spPr>
          <a:xfrm>
            <a:off x="5510954" y="3533817"/>
            <a:ext cx="1545167" cy="427532"/>
          </a:xfrm>
          <a:prstGeom prst="rect">
            <a:avLst/>
          </a:prstGeom>
        </p:spPr>
        <p:txBody>
          <a:bodyPr vert="horz" wrap="square" lIns="0" tIns="16933" rIns="0" bIns="0" rtlCol="0">
            <a:spAutoFit/>
          </a:bodyPr>
          <a:lstStyle/>
          <a:p>
            <a:pPr marL="17145">
              <a:spcBef>
                <a:spcPts val="135"/>
              </a:spcBef>
            </a:pPr>
            <a:r>
              <a:rPr sz="2665" b="1" i="1" spc="-233" dirty="0">
                <a:solidFill>
                  <a:srgbClr val="636363"/>
                </a:solidFill>
                <a:latin typeface="Book Antiqua"/>
                <a:cs typeface="Book Antiqua"/>
              </a:rPr>
              <a:t>Sorted</a:t>
            </a:r>
            <a:r>
              <a:rPr sz="2665" b="1" i="1" spc="-267" dirty="0">
                <a:solidFill>
                  <a:srgbClr val="636363"/>
                </a:solidFill>
                <a:latin typeface="Book Antiqua"/>
                <a:cs typeface="Book Antiqua"/>
              </a:rPr>
              <a:t> </a:t>
            </a:r>
            <a:r>
              <a:rPr sz="2665" b="1" i="1" spc="-187" dirty="0">
                <a:solidFill>
                  <a:srgbClr val="636363"/>
                </a:solidFill>
                <a:latin typeface="Book Antiqua"/>
                <a:cs typeface="Book Antiqua"/>
              </a:rPr>
              <a:t>Keys</a:t>
            </a:r>
            <a:endParaRPr sz="2665">
              <a:latin typeface="Book Antiqua"/>
              <a:cs typeface="Book Antiqua"/>
            </a:endParaRPr>
          </a:p>
        </p:txBody>
      </p:sp>
      <p:graphicFrame>
        <p:nvGraphicFramePr>
          <p:cNvPr id="136" name="object 27"/>
          <p:cNvGraphicFramePr>
            <a:graphicFrameLocks noGrp="1"/>
          </p:cNvGraphicFramePr>
          <p:nvPr/>
        </p:nvGraphicFramePr>
        <p:xfrm>
          <a:off x="5511122" y="3950547"/>
          <a:ext cx="3840478" cy="416559"/>
        </p:xfrm>
        <a:graphic>
          <a:graphicData uri="http://schemas.openxmlformats.org/drawingml/2006/table">
            <a:tbl>
              <a:tblPr firstRow="1" bandRow="1">
                <a:tableStyleId>{2D5ABB26-0587-4C30-8999-92F81FD0307C}</a:tableStyleId>
              </a:tblPr>
              <a:tblGrid>
                <a:gridCol w="767080"/>
                <a:gridCol w="768772"/>
                <a:gridCol w="768773"/>
                <a:gridCol w="769620"/>
                <a:gridCol w="766233"/>
              </a:tblGrid>
              <a:tr h="416559">
                <a:tc>
                  <a:txBody>
                    <a:bodyPr/>
                    <a:lstStyle/>
                    <a:p>
                      <a:pPr marL="158750">
                        <a:lnSpc>
                          <a:spcPts val="2360"/>
                        </a:lnSpc>
                      </a:pPr>
                      <a:r>
                        <a:rPr sz="2800" b="1" i="1" spc="-295" dirty="0">
                          <a:solidFill>
                            <a:srgbClr val="585858"/>
                          </a:solidFill>
                          <a:latin typeface="Trebuchet MS" panose="020B0603020202020204"/>
                          <a:cs typeface="Trebuchet MS" panose="020B0603020202020204"/>
                        </a:rPr>
                        <a:t>K1</a:t>
                      </a:r>
                      <a:endParaRPr sz="28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160655">
                        <a:lnSpc>
                          <a:spcPts val="2360"/>
                        </a:lnSpc>
                      </a:pPr>
                      <a:r>
                        <a:rPr sz="2800" b="1" i="1" spc="-295" dirty="0">
                          <a:solidFill>
                            <a:srgbClr val="585858"/>
                          </a:solidFill>
                          <a:latin typeface="Trebuchet MS" panose="020B0603020202020204"/>
                          <a:cs typeface="Trebuchet MS" panose="020B0603020202020204"/>
                        </a:rPr>
                        <a:t>K2</a:t>
                      </a:r>
                      <a:endParaRPr sz="28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160655">
                        <a:lnSpc>
                          <a:spcPts val="2360"/>
                        </a:lnSpc>
                      </a:pPr>
                      <a:r>
                        <a:rPr sz="2800" b="1" i="1" spc="-295" dirty="0">
                          <a:solidFill>
                            <a:srgbClr val="585858"/>
                          </a:solidFill>
                          <a:latin typeface="Trebuchet MS" panose="020B0603020202020204"/>
                          <a:cs typeface="Trebuchet MS" panose="020B0603020202020204"/>
                        </a:rPr>
                        <a:t>K3</a:t>
                      </a:r>
                      <a:endParaRPr sz="28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160655">
                        <a:lnSpc>
                          <a:spcPts val="2360"/>
                        </a:lnSpc>
                      </a:pPr>
                      <a:r>
                        <a:rPr sz="2800" b="1" i="1" spc="-295" dirty="0">
                          <a:solidFill>
                            <a:srgbClr val="585858"/>
                          </a:solidFill>
                          <a:latin typeface="Trebuchet MS" panose="020B0603020202020204"/>
                          <a:cs typeface="Trebuchet MS" panose="020B0603020202020204"/>
                        </a:rPr>
                        <a:t>K4</a:t>
                      </a:r>
                      <a:endParaRPr sz="28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160020">
                        <a:lnSpc>
                          <a:spcPts val="2360"/>
                        </a:lnSpc>
                      </a:pPr>
                      <a:r>
                        <a:rPr sz="2800" b="1" i="1" spc="-295" dirty="0">
                          <a:solidFill>
                            <a:srgbClr val="585858"/>
                          </a:solidFill>
                          <a:latin typeface="Trebuchet MS" panose="020B0603020202020204"/>
                          <a:cs typeface="Trebuchet MS" panose="020B0603020202020204"/>
                        </a:rPr>
                        <a:t>K5</a:t>
                      </a:r>
                      <a:endParaRPr sz="28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r>
            </a:tbl>
          </a:graphicData>
        </a:graphic>
      </p:graphicFrame>
      <p:sp>
        <p:nvSpPr>
          <p:cNvPr id="137" name="object 28"/>
          <p:cNvSpPr txBox="1"/>
          <p:nvPr/>
        </p:nvSpPr>
        <p:spPr>
          <a:xfrm>
            <a:off x="9379880" y="3933613"/>
            <a:ext cx="593512" cy="427532"/>
          </a:xfrm>
          <a:prstGeom prst="rect">
            <a:avLst/>
          </a:prstGeom>
        </p:spPr>
        <p:txBody>
          <a:bodyPr vert="horz" wrap="square" lIns="0" tIns="16933" rIns="0" bIns="0" rtlCol="0">
            <a:spAutoFit/>
          </a:bodyPr>
          <a:lstStyle/>
          <a:p>
            <a:pPr marL="17145">
              <a:spcBef>
                <a:spcPts val="135"/>
              </a:spcBef>
            </a:pPr>
            <a:r>
              <a:rPr sz="2665" spc="200" dirty="0">
                <a:solidFill>
                  <a:srgbClr val="44433E"/>
                </a:solidFill>
                <a:latin typeface="Calibri"/>
                <a:cs typeface="Calibri"/>
              </a:rPr>
              <a:t>••</a:t>
            </a:r>
            <a:r>
              <a:rPr sz="2665" dirty="0">
                <a:solidFill>
                  <a:srgbClr val="44433E"/>
                </a:solidFill>
                <a:latin typeface="Calibri"/>
                <a:cs typeface="Calibri"/>
              </a:rPr>
              <a:t>•</a:t>
            </a:r>
            <a:endParaRPr sz="2665">
              <a:latin typeface="Calibri"/>
              <a:cs typeface="Calibri"/>
            </a:endParaRPr>
          </a:p>
        </p:txBody>
      </p:sp>
      <p:sp>
        <p:nvSpPr>
          <p:cNvPr id="138" name="object 29"/>
          <p:cNvSpPr txBox="1"/>
          <p:nvPr/>
        </p:nvSpPr>
        <p:spPr>
          <a:xfrm>
            <a:off x="9957816" y="3967481"/>
            <a:ext cx="766233" cy="410369"/>
          </a:xfrm>
          <a:prstGeom prst="rect">
            <a:avLst/>
          </a:prstGeom>
          <a:solidFill>
            <a:srgbClr val="F1F1F1"/>
          </a:solidFill>
          <a:ln w="25400">
            <a:solidFill>
              <a:srgbClr val="A6A6A6"/>
            </a:solidFill>
          </a:ln>
        </p:spPr>
        <p:txBody>
          <a:bodyPr vert="horz" wrap="square" lIns="0" tIns="0" rIns="0" bIns="0" rtlCol="0">
            <a:spAutoFit/>
          </a:bodyPr>
          <a:lstStyle/>
          <a:p>
            <a:pPr marL="211455">
              <a:lnSpc>
                <a:spcPts val="3225"/>
              </a:lnSpc>
            </a:pPr>
            <a:r>
              <a:rPr sz="2800" b="1" i="1" spc="-360" dirty="0">
                <a:solidFill>
                  <a:srgbClr val="585858"/>
                </a:solidFill>
                <a:latin typeface="Trebuchet MS" panose="020B0603020202020204"/>
                <a:cs typeface="Trebuchet MS" panose="020B0603020202020204"/>
              </a:rPr>
              <a:t>Kn</a:t>
            </a:r>
            <a:endParaRPr sz="2800">
              <a:latin typeface="Trebuchet MS" panose="020B0603020202020204"/>
              <a:cs typeface="Trebuchet MS" panose="020B0603020202020204"/>
            </a:endParaRPr>
          </a:p>
        </p:txBody>
      </p:sp>
      <p:sp>
        <p:nvSpPr>
          <p:cNvPr id="139" name="object 30"/>
          <p:cNvSpPr txBox="1"/>
          <p:nvPr/>
        </p:nvSpPr>
        <p:spPr>
          <a:xfrm>
            <a:off x="5510954" y="4487163"/>
            <a:ext cx="855133" cy="427532"/>
          </a:xfrm>
          <a:prstGeom prst="rect">
            <a:avLst/>
          </a:prstGeom>
        </p:spPr>
        <p:txBody>
          <a:bodyPr vert="horz" wrap="square" lIns="0" tIns="16933" rIns="0" bIns="0" rtlCol="0">
            <a:spAutoFit/>
          </a:bodyPr>
          <a:lstStyle/>
          <a:p>
            <a:pPr marL="17145">
              <a:spcBef>
                <a:spcPts val="135"/>
              </a:spcBef>
            </a:pPr>
            <a:r>
              <a:rPr sz="2665" b="1" i="1" spc="-267" dirty="0">
                <a:solidFill>
                  <a:srgbClr val="636363"/>
                </a:solidFill>
                <a:latin typeface="Book Antiqua"/>
                <a:cs typeface="Book Antiqua"/>
              </a:rPr>
              <a:t>Values</a:t>
            </a:r>
            <a:endParaRPr sz="2665">
              <a:latin typeface="Book Antiqua"/>
              <a:cs typeface="Book Antiqua"/>
            </a:endParaRPr>
          </a:p>
        </p:txBody>
      </p:sp>
      <p:graphicFrame>
        <p:nvGraphicFramePr>
          <p:cNvPr id="140" name="object 31"/>
          <p:cNvGraphicFramePr>
            <a:graphicFrameLocks noGrp="1"/>
          </p:cNvGraphicFramePr>
          <p:nvPr/>
        </p:nvGraphicFramePr>
        <p:xfrm>
          <a:off x="5511122" y="4903553"/>
          <a:ext cx="3840478" cy="418592"/>
        </p:xfrm>
        <a:graphic>
          <a:graphicData uri="http://schemas.openxmlformats.org/drawingml/2006/table">
            <a:tbl>
              <a:tblPr firstRow="1" bandRow="1">
                <a:tableStyleId>{2D5ABB26-0587-4C30-8999-92F81FD0307C}</a:tableStyleId>
              </a:tblPr>
              <a:tblGrid>
                <a:gridCol w="767080"/>
                <a:gridCol w="768772"/>
                <a:gridCol w="768773"/>
                <a:gridCol w="769620"/>
                <a:gridCol w="766233"/>
              </a:tblGrid>
              <a:tr h="418592">
                <a:tc>
                  <a:txBody>
                    <a:bodyPr/>
                    <a:lstStyle/>
                    <a:p>
                      <a:pPr algn="ctr">
                        <a:lnSpc>
                          <a:spcPts val="2370"/>
                        </a:lnSpc>
                      </a:pPr>
                      <a:r>
                        <a:rPr sz="3200" b="1"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algn="ctr">
                        <a:lnSpc>
                          <a:spcPts val="2370"/>
                        </a:lnSpc>
                      </a:pPr>
                      <a:r>
                        <a:rPr sz="3200" b="1"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635" algn="ctr">
                        <a:lnSpc>
                          <a:spcPts val="2370"/>
                        </a:lnSpc>
                      </a:pPr>
                      <a:r>
                        <a:rPr sz="3200" b="1"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algn="ctr">
                        <a:lnSpc>
                          <a:spcPts val="2370"/>
                        </a:lnSpc>
                      </a:pPr>
                      <a:r>
                        <a:rPr sz="3200" b="1"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c>
                  <a:txBody>
                    <a:bodyPr/>
                    <a:lstStyle/>
                    <a:p>
                      <a:pPr marL="1270" algn="ctr">
                        <a:lnSpc>
                          <a:spcPts val="2370"/>
                        </a:lnSpc>
                      </a:pPr>
                      <a:r>
                        <a:rPr sz="3200" b="1"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a:txBody>
                  <a:tcPr marL="0" marR="0" marT="0" marB="0">
                    <a:lnL w="28575">
                      <a:solidFill>
                        <a:srgbClr val="A6A6A6"/>
                      </a:solidFill>
                      <a:prstDash val="solid"/>
                    </a:lnL>
                    <a:lnR w="28575">
                      <a:solidFill>
                        <a:srgbClr val="A6A6A6"/>
                      </a:solidFill>
                      <a:prstDash val="solid"/>
                    </a:lnR>
                    <a:lnT w="28575">
                      <a:solidFill>
                        <a:srgbClr val="A6A6A6"/>
                      </a:solidFill>
                      <a:prstDash val="solid"/>
                    </a:lnT>
                    <a:lnB w="28575">
                      <a:solidFill>
                        <a:srgbClr val="A6A6A6"/>
                      </a:solidFill>
                      <a:prstDash val="solid"/>
                    </a:lnB>
                    <a:solidFill>
                      <a:srgbClr val="F1F1F1"/>
                    </a:solidFill>
                  </a:tcPr>
                </a:tc>
              </a:tr>
            </a:tbl>
          </a:graphicData>
        </a:graphic>
      </p:graphicFrame>
      <p:sp>
        <p:nvSpPr>
          <p:cNvPr id="141" name="object 32"/>
          <p:cNvSpPr txBox="1"/>
          <p:nvPr/>
        </p:nvSpPr>
        <p:spPr>
          <a:xfrm>
            <a:off x="9379880" y="4887095"/>
            <a:ext cx="593512" cy="427532"/>
          </a:xfrm>
          <a:prstGeom prst="rect">
            <a:avLst/>
          </a:prstGeom>
        </p:spPr>
        <p:txBody>
          <a:bodyPr vert="horz" wrap="square" lIns="0" tIns="16933" rIns="0" bIns="0" rtlCol="0">
            <a:spAutoFit/>
          </a:bodyPr>
          <a:lstStyle/>
          <a:p>
            <a:pPr marL="17145">
              <a:spcBef>
                <a:spcPts val="135"/>
              </a:spcBef>
            </a:pPr>
            <a:r>
              <a:rPr sz="2665" spc="200" dirty="0">
                <a:solidFill>
                  <a:srgbClr val="44433E"/>
                </a:solidFill>
                <a:latin typeface="Calibri"/>
                <a:cs typeface="Calibri"/>
              </a:rPr>
              <a:t>••</a:t>
            </a:r>
            <a:r>
              <a:rPr sz="2665" dirty="0">
                <a:solidFill>
                  <a:srgbClr val="44433E"/>
                </a:solidFill>
                <a:latin typeface="Calibri"/>
                <a:cs typeface="Calibri"/>
              </a:rPr>
              <a:t>•</a:t>
            </a:r>
            <a:endParaRPr sz="2665">
              <a:latin typeface="Calibri"/>
              <a:cs typeface="Calibri"/>
            </a:endParaRPr>
          </a:p>
        </p:txBody>
      </p:sp>
      <p:sp>
        <p:nvSpPr>
          <p:cNvPr id="142" name="object 33"/>
          <p:cNvSpPr txBox="1"/>
          <p:nvPr/>
        </p:nvSpPr>
        <p:spPr>
          <a:xfrm>
            <a:off x="9957816" y="4920488"/>
            <a:ext cx="766233" cy="423193"/>
          </a:xfrm>
          <a:prstGeom prst="rect">
            <a:avLst/>
          </a:prstGeom>
          <a:solidFill>
            <a:srgbClr val="F1F1F1"/>
          </a:solidFill>
          <a:ln w="25400">
            <a:solidFill>
              <a:srgbClr val="A6A6A6"/>
            </a:solidFill>
          </a:ln>
        </p:spPr>
        <p:txBody>
          <a:bodyPr vert="horz" wrap="square" lIns="0" tIns="0" rIns="0" bIns="0" rtlCol="0">
            <a:spAutoFit/>
          </a:bodyPr>
          <a:lstStyle/>
          <a:p>
            <a:pPr algn="ctr">
              <a:lnSpc>
                <a:spcPts val="3295"/>
              </a:lnSpc>
            </a:pPr>
            <a:r>
              <a:rPr sz="3200" b="1" spc="-280"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p:txBody>
      </p:sp>
      <p:sp>
        <p:nvSpPr>
          <p:cNvPr id="143" name="object 34"/>
          <p:cNvSpPr txBox="1"/>
          <p:nvPr/>
        </p:nvSpPr>
        <p:spPr>
          <a:xfrm>
            <a:off x="7728713" y="3014473"/>
            <a:ext cx="766233" cy="423193"/>
          </a:xfrm>
          <a:prstGeom prst="rect">
            <a:avLst/>
          </a:prstGeom>
          <a:solidFill>
            <a:srgbClr val="F1F1F1"/>
          </a:solidFill>
          <a:ln w="25400">
            <a:solidFill>
              <a:srgbClr val="A6A6A6"/>
            </a:solidFill>
          </a:ln>
        </p:spPr>
        <p:txBody>
          <a:bodyPr vert="horz" wrap="square" lIns="0" tIns="0" rIns="0" bIns="0" rtlCol="0">
            <a:spAutoFit/>
          </a:bodyPr>
          <a:lstStyle/>
          <a:p>
            <a:pPr algn="ctr">
              <a:lnSpc>
                <a:spcPts val="3280"/>
              </a:lnSpc>
            </a:pPr>
            <a:r>
              <a:rPr sz="3200" b="1" spc="-280"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p:txBody>
      </p:sp>
      <p:sp>
        <p:nvSpPr>
          <p:cNvPr id="144" name="object 35"/>
          <p:cNvSpPr txBox="1"/>
          <p:nvPr/>
        </p:nvSpPr>
        <p:spPr>
          <a:xfrm>
            <a:off x="8828025" y="3014473"/>
            <a:ext cx="766233" cy="423193"/>
          </a:xfrm>
          <a:prstGeom prst="rect">
            <a:avLst/>
          </a:prstGeom>
          <a:solidFill>
            <a:srgbClr val="F1F1F1"/>
          </a:solidFill>
          <a:ln w="25400">
            <a:solidFill>
              <a:srgbClr val="A6A6A6"/>
            </a:solidFill>
          </a:ln>
        </p:spPr>
        <p:txBody>
          <a:bodyPr vert="horz" wrap="square" lIns="0" tIns="0" rIns="0" bIns="0" rtlCol="0">
            <a:spAutoFit/>
          </a:bodyPr>
          <a:lstStyle/>
          <a:p>
            <a:pPr algn="ctr">
              <a:lnSpc>
                <a:spcPts val="3280"/>
              </a:lnSpc>
            </a:pPr>
            <a:r>
              <a:rPr sz="3200" b="1" spc="-280" dirty="0">
                <a:solidFill>
                  <a:srgbClr val="EE3D42"/>
                </a:solidFill>
                <a:latin typeface="Trebuchet MS" panose="020B0603020202020204"/>
                <a:cs typeface="Trebuchet MS" panose="020B0603020202020204"/>
              </a:rPr>
              <a:t>¤</a:t>
            </a:r>
            <a:endParaRPr sz="3200">
              <a:latin typeface="Trebuchet MS" panose="020B0603020202020204"/>
              <a:cs typeface="Trebuchet MS" panose="020B0603020202020204"/>
            </a:endParaRPr>
          </a:p>
        </p:txBody>
      </p:sp>
      <p:sp>
        <p:nvSpPr>
          <p:cNvPr id="145" name="object 36"/>
          <p:cNvSpPr txBox="1"/>
          <p:nvPr/>
        </p:nvSpPr>
        <p:spPr>
          <a:xfrm>
            <a:off x="8811768" y="2568956"/>
            <a:ext cx="643467" cy="427532"/>
          </a:xfrm>
          <a:prstGeom prst="rect">
            <a:avLst/>
          </a:prstGeom>
        </p:spPr>
        <p:txBody>
          <a:bodyPr vert="horz" wrap="square" lIns="0" tIns="16933" rIns="0" bIns="0" rtlCol="0">
            <a:spAutoFit/>
          </a:bodyPr>
          <a:lstStyle/>
          <a:p>
            <a:pPr marL="17145">
              <a:spcBef>
                <a:spcPts val="135"/>
              </a:spcBef>
            </a:pPr>
            <a:r>
              <a:rPr sz="2665" b="1" i="1" spc="-220" dirty="0">
                <a:solidFill>
                  <a:srgbClr val="636363"/>
                </a:solidFill>
                <a:latin typeface="Book Antiqua"/>
                <a:cs typeface="Book Antiqua"/>
              </a:rPr>
              <a:t>Next</a:t>
            </a:r>
            <a:endParaRPr sz="2665">
              <a:latin typeface="Book Antiqua"/>
              <a:cs typeface="Book Antiqua"/>
            </a:endParaRPr>
          </a:p>
        </p:txBody>
      </p:sp>
      <p:sp>
        <p:nvSpPr>
          <p:cNvPr id="146" name="object 37"/>
          <p:cNvSpPr txBox="1"/>
          <p:nvPr/>
        </p:nvSpPr>
        <p:spPr>
          <a:xfrm>
            <a:off x="5528056" y="3014473"/>
            <a:ext cx="766233" cy="410369"/>
          </a:xfrm>
          <a:prstGeom prst="rect">
            <a:avLst/>
          </a:prstGeom>
          <a:solidFill>
            <a:srgbClr val="F1F1F1"/>
          </a:solidFill>
          <a:ln w="25400">
            <a:solidFill>
              <a:srgbClr val="A6A6A6"/>
            </a:solidFill>
          </a:ln>
        </p:spPr>
        <p:txBody>
          <a:bodyPr vert="horz" wrap="square" lIns="0" tIns="0" rIns="0" bIns="0" rtlCol="0">
            <a:spAutoFit/>
          </a:bodyPr>
          <a:lstStyle/>
          <a:p>
            <a:pPr algn="ctr">
              <a:lnSpc>
                <a:spcPts val="3200"/>
              </a:lnSpc>
            </a:pPr>
            <a:r>
              <a:rPr sz="2665" dirty="0">
                <a:solidFill>
                  <a:srgbClr val="585858"/>
                </a:solidFill>
                <a:latin typeface="宋体"/>
                <a:cs typeface="宋体"/>
              </a:rPr>
              <a:t>#</a:t>
            </a:r>
            <a:endParaRPr sz="2665">
              <a:latin typeface="宋体"/>
              <a:cs typeface="宋体"/>
            </a:endParaRPr>
          </a:p>
        </p:txBody>
      </p:sp>
      <p:sp>
        <p:nvSpPr>
          <p:cNvPr id="147" name="object 38"/>
          <p:cNvSpPr txBox="1"/>
          <p:nvPr/>
        </p:nvSpPr>
        <p:spPr>
          <a:xfrm>
            <a:off x="6627369" y="3014473"/>
            <a:ext cx="766233" cy="410369"/>
          </a:xfrm>
          <a:prstGeom prst="rect">
            <a:avLst/>
          </a:prstGeom>
          <a:solidFill>
            <a:srgbClr val="F1F1F1"/>
          </a:solidFill>
          <a:ln w="25400">
            <a:solidFill>
              <a:srgbClr val="A6A6A6"/>
            </a:solidFill>
          </a:ln>
        </p:spPr>
        <p:txBody>
          <a:bodyPr vert="horz" wrap="square" lIns="0" tIns="0" rIns="0" bIns="0" rtlCol="0">
            <a:spAutoFit/>
          </a:bodyPr>
          <a:lstStyle/>
          <a:p>
            <a:pPr algn="ctr">
              <a:lnSpc>
                <a:spcPts val="3200"/>
              </a:lnSpc>
            </a:pPr>
            <a:r>
              <a:rPr sz="2665" dirty="0">
                <a:solidFill>
                  <a:srgbClr val="585858"/>
                </a:solidFill>
                <a:latin typeface="宋体"/>
                <a:cs typeface="宋体"/>
              </a:rPr>
              <a:t>#</a:t>
            </a:r>
            <a:endParaRPr sz="2665">
              <a:latin typeface="宋体"/>
              <a:cs typeface="宋体"/>
            </a:endParaRPr>
          </a:p>
        </p:txBody>
      </p:sp>
      <p:sp>
        <p:nvSpPr>
          <p:cNvPr id="148" name="object 39"/>
          <p:cNvSpPr txBox="1"/>
          <p:nvPr/>
        </p:nvSpPr>
        <p:spPr>
          <a:xfrm>
            <a:off x="5148072" y="1770549"/>
            <a:ext cx="3199553" cy="1232026"/>
          </a:xfrm>
          <a:prstGeom prst="rect">
            <a:avLst/>
          </a:prstGeom>
        </p:spPr>
        <p:txBody>
          <a:bodyPr vert="horz" wrap="square" lIns="0" tIns="186267" rIns="0" bIns="0" rtlCol="0">
            <a:spAutoFit/>
          </a:bodyPr>
          <a:lstStyle/>
          <a:p>
            <a:pPr marL="17145">
              <a:spcBef>
                <a:spcPts val="1465"/>
              </a:spcBef>
            </a:pPr>
            <a:r>
              <a:rPr sz="3200" b="1" i="1" spc="-207" dirty="0">
                <a:solidFill>
                  <a:srgbClr val="636363"/>
                </a:solidFill>
                <a:latin typeface="Book Antiqua"/>
                <a:cs typeface="Book Antiqua"/>
              </a:rPr>
              <a:t>B+Tree </a:t>
            </a:r>
            <a:r>
              <a:rPr sz="3200" b="1" i="1" spc="-160" dirty="0">
                <a:solidFill>
                  <a:srgbClr val="636363"/>
                </a:solidFill>
                <a:latin typeface="Book Antiqua"/>
                <a:cs typeface="Book Antiqua"/>
              </a:rPr>
              <a:t>Leaf</a:t>
            </a:r>
            <a:r>
              <a:rPr sz="3200" b="1" i="1" spc="-233" dirty="0">
                <a:solidFill>
                  <a:srgbClr val="636363"/>
                </a:solidFill>
                <a:latin typeface="Book Antiqua"/>
                <a:cs typeface="Book Antiqua"/>
              </a:rPr>
              <a:t> </a:t>
            </a:r>
            <a:r>
              <a:rPr sz="3200" b="1" i="1" spc="-360" dirty="0">
                <a:solidFill>
                  <a:srgbClr val="636363"/>
                </a:solidFill>
                <a:latin typeface="Book Antiqua"/>
                <a:cs typeface="Book Antiqua"/>
              </a:rPr>
              <a:t>Node</a:t>
            </a:r>
            <a:endParaRPr sz="3200" dirty="0">
              <a:latin typeface="Book Antiqua"/>
              <a:cs typeface="Book Antiqua"/>
            </a:endParaRPr>
          </a:p>
          <a:p>
            <a:pPr marL="379095">
              <a:spcBef>
                <a:spcPts val="1120"/>
              </a:spcBef>
              <a:tabLst>
                <a:tab pos="1478915" algn="l"/>
                <a:tab pos="2579370" algn="l"/>
              </a:tabLst>
            </a:pPr>
            <a:r>
              <a:rPr sz="2665" b="1" i="1" spc="-247" dirty="0">
                <a:solidFill>
                  <a:srgbClr val="636363"/>
                </a:solidFill>
                <a:latin typeface="Book Antiqua"/>
                <a:cs typeface="Book Antiqua"/>
              </a:rPr>
              <a:t>Le</a:t>
            </a:r>
            <a:r>
              <a:rPr sz="2665" b="1" i="1" spc="-272" dirty="0">
                <a:solidFill>
                  <a:srgbClr val="636363"/>
                </a:solidFill>
                <a:latin typeface="Book Antiqua"/>
                <a:cs typeface="Book Antiqua"/>
              </a:rPr>
              <a:t>v</a:t>
            </a:r>
            <a:r>
              <a:rPr sz="2665" b="1" i="1" spc="-213" dirty="0">
                <a:solidFill>
                  <a:srgbClr val="636363"/>
                </a:solidFill>
                <a:latin typeface="Book Antiqua"/>
                <a:cs typeface="Book Antiqua"/>
              </a:rPr>
              <a:t>el</a:t>
            </a:r>
            <a:r>
              <a:rPr sz="2665" b="1" i="1" dirty="0">
                <a:solidFill>
                  <a:srgbClr val="636363"/>
                </a:solidFill>
                <a:latin typeface="Book Antiqua"/>
                <a:cs typeface="Book Antiqua"/>
              </a:rPr>
              <a:t>	</a:t>
            </a:r>
            <a:r>
              <a:rPr sz="2665" b="1" i="1" spc="-313" dirty="0">
                <a:solidFill>
                  <a:srgbClr val="636363"/>
                </a:solidFill>
                <a:latin typeface="Book Antiqua"/>
                <a:cs typeface="Book Antiqua"/>
              </a:rPr>
              <a:t>Sl</a:t>
            </a:r>
            <a:r>
              <a:rPr sz="2665" b="1" i="1" spc="-400" dirty="0">
                <a:solidFill>
                  <a:srgbClr val="636363"/>
                </a:solidFill>
                <a:latin typeface="Book Antiqua"/>
                <a:cs typeface="Book Antiqua"/>
              </a:rPr>
              <a:t>o</a:t>
            </a:r>
            <a:r>
              <a:rPr sz="2665" b="1" i="1" spc="-300" dirty="0">
                <a:solidFill>
                  <a:srgbClr val="636363"/>
                </a:solidFill>
                <a:latin typeface="Book Antiqua"/>
                <a:cs typeface="Book Antiqua"/>
              </a:rPr>
              <a:t>t</a:t>
            </a:r>
            <a:r>
              <a:rPr sz="2665" b="1" i="1" spc="-333" dirty="0">
                <a:solidFill>
                  <a:srgbClr val="636363"/>
                </a:solidFill>
                <a:latin typeface="Book Antiqua"/>
                <a:cs typeface="Book Antiqua"/>
              </a:rPr>
              <a:t>s</a:t>
            </a:r>
            <a:r>
              <a:rPr sz="2665" b="1" i="1" dirty="0">
                <a:solidFill>
                  <a:srgbClr val="636363"/>
                </a:solidFill>
                <a:latin typeface="Book Antiqua"/>
                <a:cs typeface="Book Antiqua"/>
              </a:rPr>
              <a:t>	</a:t>
            </a:r>
            <a:r>
              <a:rPr sz="2665" b="1" i="1" spc="-193" dirty="0">
                <a:solidFill>
                  <a:srgbClr val="636363"/>
                </a:solidFill>
                <a:latin typeface="Book Antiqua"/>
                <a:cs typeface="Book Antiqua"/>
              </a:rPr>
              <a:t>Prev</a:t>
            </a:r>
            <a:endParaRPr sz="2665" dirty="0">
              <a:latin typeface="Book Antiqua"/>
              <a:cs typeface="Book Antiqua"/>
            </a:endParaRPr>
          </a:p>
        </p:txBody>
      </p:sp>
      <p:sp>
        <p:nvSpPr>
          <p:cNvPr id="149" name="object 40"/>
          <p:cNvSpPr/>
          <p:nvPr/>
        </p:nvSpPr>
        <p:spPr>
          <a:xfrm>
            <a:off x="5703315" y="4383023"/>
            <a:ext cx="228600" cy="535940"/>
          </a:xfrm>
          <a:custGeom>
            <a:avLst/>
            <a:gdLst/>
            <a:ahLst/>
            <a:cxnLst/>
            <a:rect l="l" t="t" r="r" b="b"/>
            <a:pathLst>
              <a:path w="171450" h="401954">
                <a:moveTo>
                  <a:pt x="57150" y="230123"/>
                </a:moveTo>
                <a:lnTo>
                  <a:pt x="0" y="230123"/>
                </a:lnTo>
                <a:lnTo>
                  <a:pt x="85725" y="401573"/>
                </a:lnTo>
                <a:lnTo>
                  <a:pt x="157162" y="258698"/>
                </a:lnTo>
                <a:lnTo>
                  <a:pt x="57150" y="258698"/>
                </a:lnTo>
                <a:lnTo>
                  <a:pt x="57150" y="230123"/>
                </a:lnTo>
                <a:close/>
              </a:path>
              <a:path w="171450" h="401954">
                <a:moveTo>
                  <a:pt x="114300" y="0"/>
                </a:moveTo>
                <a:lnTo>
                  <a:pt x="57150" y="0"/>
                </a:lnTo>
                <a:lnTo>
                  <a:pt x="57150" y="258698"/>
                </a:lnTo>
                <a:lnTo>
                  <a:pt x="114300" y="258698"/>
                </a:lnTo>
                <a:lnTo>
                  <a:pt x="114300" y="0"/>
                </a:lnTo>
                <a:close/>
              </a:path>
              <a:path w="171450" h="401954">
                <a:moveTo>
                  <a:pt x="171450" y="230123"/>
                </a:moveTo>
                <a:lnTo>
                  <a:pt x="114300" y="230123"/>
                </a:lnTo>
                <a:lnTo>
                  <a:pt x="114300" y="258698"/>
                </a:lnTo>
                <a:lnTo>
                  <a:pt x="157162" y="258698"/>
                </a:lnTo>
                <a:lnTo>
                  <a:pt x="171450" y="230123"/>
                </a:lnTo>
                <a:close/>
              </a:path>
            </a:pathLst>
          </a:custGeom>
          <a:solidFill>
            <a:srgbClr val="EE3D42"/>
          </a:solidFill>
        </p:spPr>
        <p:txBody>
          <a:bodyPr wrap="square" lIns="0" tIns="0" rIns="0" bIns="0" rtlCol="0"/>
          <a:lstStyle/>
          <a:p>
            <a:endParaRPr sz="2400"/>
          </a:p>
        </p:txBody>
      </p:sp>
      <p:sp>
        <p:nvSpPr>
          <p:cNvPr id="150" name="object 41"/>
          <p:cNvSpPr/>
          <p:nvPr/>
        </p:nvSpPr>
        <p:spPr>
          <a:xfrm>
            <a:off x="6473445" y="4383023"/>
            <a:ext cx="3888740" cy="535940"/>
          </a:xfrm>
          <a:custGeom>
            <a:avLst/>
            <a:gdLst/>
            <a:ahLst/>
            <a:cxnLst/>
            <a:rect l="l" t="t" r="r" b="b"/>
            <a:pathLst>
              <a:path w="2916554" h="401954">
                <a:moveTo>
                  <a:pt x="171450" y="230136"/>
                </a:moveTo>
                <a:lnTo>
                  <a:pt x="114300" y="230136"/>
                </a:lnTo>
                <a:lnTo>
                  <a:pt x="114300" y="0"/>
                </a:lnTo>
                <a:lnTo>
                  <a:pt x="57150" y="0"/>
                </a:lnTo>
                <a:lnTo>
                  <a:pt x="57150" y="230136"/>
                </a:lnTo>
                <a:lnTo>
                  <a:pt x="0" y="230136"/>
                </a:lnTo>
                <a:lnTo>
                  <a:pt x="85725" y="401574"/>
                </a:lnTo>
                <a:lnTo>
                  <a:pt x="157162" y="258699"/>
                </a:lnTo>
                <a:lnTo>
                  <a:pt x="171450" y="230136"/>
                </a:lnTo>
                <a:close/>
              </a:path>
              <a:path w="2916554" h="401954">
                <a:moveTo>
                  <a:pt x="747522" y="230136"/>
                </a:moveTo>
                <a:lnTo>
                  <a:pt x="690372" y="230136"/>
                </a:lnTo>
                <a:lnTo>
                  <a:pt x="690372" y="0"/>
                </a:lnTo>
                <a:lnTo>
                  <a:pt x="633222" y="0"/>
                </a:lnTo>
                <a:lnTo>
                  <a:pt x="633222" y="230136"/>
                </a:lnTo>
                <a:lnTo>
                  <a:pt x="576072" y="230136"/>
                </a:lnTo>
                <a:lnTo>
                  <a:pt x="661797" y="401574"/>
                </a:lnTo>
                <a:lnTo>
                  <a:pt x="733234" y="258699"/>
                </a:lnTo>
                <a:lnTo>
                  <a:pt x="747522" y="230136"/>
                </a:lnTo>
                <a:close/>
              </a:path>
              <a:path w="2916554" h="401954">
                <a:moveTo>
                  <a:pt x="1325118" y="230136"/>
                </a:moveTo>
                <a:lnTo>
                  <a:pt x="1267968" y="230136"/>
                </a:lnTo>
                <a:lnTo>
                  <a:pt x="1267968" y="0"/>
                </a:lnTo>
                <a:lnTo>
                  <a:pt x="1210818" y="0"/>
                </a:lnTo>
                <a:lnTo>
                  <a:pt x="1210818" y="230136"/>
                </a:lnTo>
                <a:lnTo>
                  <a:pt x="1153668" y="230136"/>
                </a:lnTo>
                <a:lnTo>
                  <a:pt x="1239393" y="401574"/>
                </a:lnTo>
                <a:lnTo>
                  <a:pt x="1310830" y="258699"/>
                </a:lnTo>
                <a:lnTo>
                  <a:pt x="1325118" y="230136"/>
                </a:lnTo>
                <a:close/>
              </a:path>
              <a:path w="2916554" h="401954">
                <a:moveTo>
                  <a:pt x="1901190" y="230136"/>
                </a:moveTo>
                <a:lnTo>
                  <a:pt x="1844040" y="230136"/>
                </a:lnTo>
                <a:lnTo>
                  <a:pt x="1844040" y="0"/>
                </a:lnTo>
                <a:lnTo>
                  <a:pt x="1786890" y="0"/>
                </a:lnTo>
                <a:lnTo>
                  <a:pt x="1786890" y="230136"/>
                </a:lnTo>
                <a:lnTo>
                  <a:pt x="1729740" y="230136"/>
                </a:lnTo>
                <a:lnTo>
                  <a:pt x="1815465" y="401574"/>
                </a:lnTo>
                <a:lnTo>
                  <a:pt x="1886902" y="258699"/>
                </a:lnTo>
                <a:lnTo>
                  <a:pt x="1901190" y="230136"/>
                </a:lnTo>
                <a:close/>
              </a:path>
              <a:path w="2916554" h="401954">
                <a:moveTo>
                  <a:pt x="2916174" y="230136"/>
                </a:moveTo>
                <a:lnTo>
                  <a:pt x="2859024" y="230136"/>
                </a:lnTo>
                <a:lnTo>
                  <a:pt x="2859024" y="0"/>
                </a:lnTo>
                <a:lnTo>
                  <a:pt x="2801874" y="0"/>
                </a:lnTo>
                <a:lnTo>
                  <a:pt x="2801874" y="230136"/>
                </a:lnTo>
                <a:lnTo>
                  <a:pt x="2744724" y="230136"/>
                </a:lnTo>
                <a:lnTo>
                  <a:pt x="2830449" y="401574"/>
                </a:lnTo>
                <a:lnTo>
                  <a:pt x="2901886" y="258699"/>
                </a:lnTo>
                <a:lnTo>
                  <a:pt x="2916174" y="230136"/>
                </a:lnTo>
                <a:close/>
              </a:path>
            </a:pathLst>
          </a:custGeom>
          <a:solidFill>
            <a:srgbClr val="EE3D42"/>
          </a:solidFill>
        </p:spPr>
        <p:txBody>
          <a:bodyPr wrap="square" lIns="0" tIns="0" rIns="0" bIns="0" rtlCol="0"/>
          <a:lstStyle/>
          <a:p>
            <a:endParaRPr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树叶子结点的值</a:t>
            </a:r>
            <a:endParaRPr kumimoji="1" lang="zh-CN" altLang="en-US" dirty="0"/>
          </a:p>
        </p:txBody>
      </p:sp>
      <p:sp>
        <p:nvSpPr>
          <p:cNvPr id="2" name="内容占位符 1"/>
          <p:cNvSpPr>
            <a:spLocks noGrp="1"/>
          </p:cNvSpPr>
          <p:nvPr>
            <p:ph idx="1"/>
          </p:nvPr>
        </p:nvSpPr>
        <p:spPr>
          <a:xfrm>
            <a:off x="609601" y="1935164"/>
            <a:ext cx="5887417" cy="4389437"/>
          </a:xfrm>
        </p:spPr>
        <p:txBody>
          <a:bodyPr/>
          <a:lstStyle/>
          <a:p>
            <a:pPr marL="0" indent="0">
              <a:lnSpc>
                <a:spcPts val="3320"/>
              </a:lnSpc>
              <a:spcBef>
                <a:spcPts val="1375"/>
              </a:spcBef>
              <a:buNone/>
            </a:pPr>
            <a:r>
              <a:rPr lang="zh-CN" altLang="en-US" sz="3200" dirty="0"/>
              <a:t>方法一：记录</a:t>
            </a:r>
            <a:r>
              <a:rPr lang="en-US" altLang="zh-CN" sz="3200" dirty="0"/>
              <a:t>ID</a:t>
            </a:r>
            <a:endParaRPr lang="en-US" altLang="zh-CN" sz="3200" dirty="0"/>
          </a:p>
          <a:p>
            <a:pPr marL="0" lvl="2" indent="298450">
              <a:lnSpc>
                <a:spcPts val="3320"/>
              </a:lnSpc>
              <a:spcBef>
                <a:spcPts val="1375"/>
              </a:spcBef>
              <a:buNone/>
            </a:pPr>
            <a:r>
              <a:rPr lang="zh-CN" altLang="en-US" sz="3200" spc="7" dirty="0">
                <a:latin typeface="Times New Roman" panose="02020603050405020304"/>
                <a:cs typeface="Times New Roman" panose="02020603050405020304"/>
              </a:rPr>
              <a:t>    指向索引项所对应元组位置的指针。</a:t>
            </a:r>
            <a:endParaRPr lang="en-US" altLang="zh-CN" sz="3200" dirty="0"/>
          </a:p>
          <a:p>
            <a:pPr marL="0" indent="0">
              <a:lnSpc>
                <a:spcPts val="3320"/>
              </a:lnSpc>
              <a:spcBef>
                <a:spcPts val="1375"/>
              </a:spcBef>
              <a:buNone/>
            </a:pPr>
            <a:r>
              <a:rPr lang="zh-CN" altLang="en-US" sz="3200" dirty="0"/>
              <a:t>方法二：元组数据</a:t>
            </a:r>
            <a:endParaRPr lang="en-US" altLang="zh-CN" sz="3200" dirty="0"/>
          </a:p>
          <a:p>
            <a:pPr marL="0" indent="0">
              <a:lnSpc>
                <a:spcPts val="3320"/>
              </a:lnSpc>
              <a:spcBef>
                <a:spcPts val="1375"/>
              </a:spcBef>
              <a:buNone/>
            </a:pPr>
            <a:r>
              <a:rPr lang="en-US" altLang="zh-CN" sz="3200" spc="7" dirty="0" smtClean="0">
                <a:latin typeface="Times New Roman" panose="02020603050405020304"/>
                <a:cs typeface="Times New Roman" panose="02020603050405020304"/>
              </a:rPr>
              <a:t>	</a:t>
            </a:r>
            <a:r>
              <a:rPr lang="zh-CN" altLang="en-US" sz="3200" spc="7" dirty="0" smtClean="0">
                <a:latin typeface="Times New Roman" panose="02020603050405020304"/>
                <a:cs typeface="Times New Roman" panose="02020603050405020304"/>
              </a:rPr>
              <a:t>实际</a:t>
            </a:r>
            <a:r>
              <a:rPr lang="zh-CN" altLang="en-US" sz="3200" spc="7" dirty="0">
                <a:latin typeface="Times New Roman" panose="02020603050405020304"/>
                <a:cs typeface="Times New Roman" panose="02020603050405020304"/>
              </a:rPr>
              <a:t>数据存储在叶子结点中；</a:t>
            </a:r>
            <a:endParaRPr lang="en-US" altLang="zh-CN" sz="3200" spc="7" dirty="0">
              <a:latin typeface="Times New Roman" panose="02020603050405020304"/>
              <a:cs typeface="Times New Roman" panose="02020603050405020304"/>
            </a:endParaRPr>
          </a:p>
          <a:p>
            <a:pPr marL="0" indent="0">
              <a:lnSpc>
                <a:spcPts val="3320"/>
              </a:lnSpc>
              <a:spcBef>
                <a:spcPts val="1375"/>
              </a:spcBef>
              <a:buNone/>
            </a:pPr>
            <a:r>
              <a:rPr lang="en-US" altLang="zh-CN" sz="3200" spc="7" dirty="0">
                <a:latin typeface="Times New Roman" panose="02020603050405020304"/>
                <a:cs typeface="Times New Roman" panose="02020603050405020304"/>
              </a:rPr>
              <a:t>      </a:t>
            </a:r>
            <a:endParaRPr lang="zh-CN" altLang="en-US" sz="3200" dirty="0">
              <a:latin typeface="Times New Roman" panose="02020603050405020304"/>
              <a:cs typeface="Times New Roman" panose="02020603050405020304"/>
            </a:endParaRPr>
          </a:p>
          <a:p>
            <a:pPr>
              <a:lnSpc>
                <a:spcPts val="3320"/>
              </a:lnSpc>
              <a:spcBef>
                <a:spcPts val="1375"/>
              </a:spcBef>
            </a:pP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6" name="object 4"/>
          <p:cNvGrpSpPr/>
          <p:nvPr/>
        </p:nvGrpSpPr>
        <p:grpSpPr>
          <a:xfrm>
            <a:off x="9573625" y="2615877"/>
            <a:ext cx="2301240" cy="283633"/>
            <a:chOff x="7180219" y="1961907"/>
            <a:chExt cx="1725930" cy="212725"/>
          </a:xfrm>
        </p:grpSpPr>
        <p:pic>
          <p:nvPicPr>
            <p:cNvPr id="7" name="object 5"/>
            <p:cNvPicPr/>
            <p:nvPr/>
          </p:nvPicPr>
          <p:blipFill>
            <a:blip r:embed="rId1" cstate="print"/>
            <a:stretch>
              <a:fillRect/>
            </a:stretch>
          </p:blipFill>
          <p:spPr>
            <a:xfrm>
              <a:off x="8388395" y="1964463"/>
              <a:ext cx="188451" cy="210021"/>
            </a:xfrm>
            <a:prstGeom prst="rect">
              <a:avLst/>
            </a:prstGeom>
          </p:spPr>
        </p:pic>
        <p:sp>
          <p:nvSpPr>
            <p:cNvPr id="8" name="object 6"/>
            <p:cNvSpPr/>
            <p:nvPr/>
          </p:nvSpPr>
          <p:spPr>
            <a:xfrm>
              <a:off x="7180211" y="1964435"/>
              <a:ext cx="1668145" cy="210185"/>
            </a:xfrm>
            <a:custGeom>
              <a:avLst/>
              <a:gdLst/>
              <a:ahLst/>
              <a:cxnLst/>
              <a:rect l="l" t="t" r="r" b="b"/>
              <a:pathLst>
                <a:path w="1668145" h="210185">
                  <a:moveTo>
                    <a:pt x="351040" y="105041"/>
                  </a:moveTo>
                  <a:lnTo>
                    <a:pt x="343966" y="64185"/>
                  </a:lnTo>
                  <a:lnTo>
                    <a:pt x="326009" y="34290"/>
                  </a:lnTo>
                  <a:lnTo>
                    <a:pt x="323938" y="30822"/>
                  </a:lnTo>
                  <a:lnTo>
                    <a:pt x="315836" y="24993"/>
                  </a:lnTo>
                  <a:lnTo>
                    <a:pt x="315836" y="105041"/>
                  </a:lnTo>
                  <a:lnTo>
                    <a:pt x="311531" y="132588"/>
                  </a:lnTo>
                  <a:lnTo>
                    <a:pt x="299046" y="155079"/>
                  </a:lnTo>
                  <a:lnTo>
                    <a:pt x="279006" y="170243"/>
                  </a:lnTo>
                  <a:lnTo>
                    <a:pt x="252069" y="175806"/>
                  </a:lnTo>
                  <a:lnTo>
                    <a:pt x="98971" y="175806"/>
                  </a:lnTo>
                  <a:lnTo>
                    <a:pt x="72034" y="170243"/>
                  </a:lnTo>
                  <a:lnTo>
                    <a:pt x="51993" y="155079"/>
                  </a:lnTo>
                  <a:lnTo>
                    <a:pt x="39509" y="132588"/>
                  </a:lnTo>
                  <a:lnTo>
                    <a:pt x="35204" y="105041"/>
                  </a:lnTo>
                  <a:lnTo>
                    <a:pt x="39509" y="77495"/>
                  </a:lnTo>
                  <a:lnTo>
                    <a:pt x="51993" y="55003"/>
                  </a:lnTo>
                  <a:lnTo>
                    <a:pt x="72034" y="39839"/>
                  </a:lnTo>
                  <a:lnTo>
                    <a:pt x="98971" y="34290"/>
                  </a:lnTo>
                  <a:lnTo>
                    <a:pt x="252069" y="34290"/>
                  </a:lnTo>
                  <a:lnTo>
                    <a:pt x="279006" y="39839"/>
                  </a:lnTo>
                  <a:lnTo>
                    <a:pt x="299046" y="55003"/>
                  </a:lnTo>
                  <a:lnTo>
                    <a:pt x="311531" y="77495"/>
                  </a:lnTo>
                  <a:lnTo>
                    <a:pt x="315836" y="105041"/>
                  </a:lnTo>
                  <a:lnTo>
                    <a:pt x="315836" y="24993"/>
                  </a:lnTo>
                  <a:lnTo>
                    <a:pt x="292709" y="8331"/>
                  </a:lnTo>
                  <a:lnTo>
                    <a:pt x="252069" y="88"/>
                  </a:lnTo>
                  <a:lnTo>
                    <a:pt x="98971" y="88"/>
                  </a:lnTo>
                  <a:lnTo>
                    <a:pt x="58331" y="8331"/>
                  </a:lnTo>
                  <a:lnTo>
                    <a:pt x="27101" y="30822"/>
                  </a:lnTo>
                  <a:lnTo>
                    <a:pt x="7073" y="64185"/>
                  </a:lnTo>
                  <a:lnTo>
                    <a:pt x="0" y="105041"/>
                  </a:lnTo>
                  <a:lnTo>
                    <a:pt x="7073" y="145897"/>
                  </a:lnTo>
                  <a:lnTo>
                    <a:pt x="27101" y="179247"/>
                  </a:lnTo>
                  <a:lnTo>
                    <a:pt x="58331" y="201739"/>
                  </a:lnTo>
                  <a:lnTo>
                    <a:pt x="98971" y="209994"/>
                  </a:lnTo>
                  <a:lnTo>
                    <a:pt x="252069" y="209994"/>
                  </a:lnTo>
                  <a:lnTo>
                    <a:pt x="292709" y="201739"/>
                  </a:lnTo>
                  <a:lnTo>
                    <a:pt x="323938" y="179247"/>
                  </a:lnTo>
                  <a:lnTo>
                    <a:pt x="326009" y="175806"/>
                  </a:lnTo>
                  <a:lnTo>
                    <a:pt x="343966" y="145897"/>
                  </a:lnTo>
                  <a:lnTo>
                    <a:pt x="351040" y="105041"/>
                  </a:lnTo>
                  <a:close/>
                </a:path>
                <a:path w="1668145" h="210185">
                  <a:moveTo>
                    <a:pt x="928243" y="210058"/>
                  </a:moveTo>
                  <a:lnTo>
                    <a:pt x="821385" y="46291"/>
                  </a:lnTo>
                  <a:lnTo>
                    <a:pt x="797648" y="9906"/>
                  </a:lnTo>
                  <a:lnTo>
                    <a:pt x="789495" y="2603"/>
                  </a:lnTo>
                  <a:lnTo>
                    <a:pt x="778764" y="215"/>
                  </a:lnTo>
                  <a:lnTo>
                    <a:pt x="767816" y="2806"/>
                  </a:lnTo>
                  <a:lnTo>
                    <a:pt x="759091" y="10426"/>
                  </a:lnTo>
                  <a:lnTo>
                    <a:pt x="629539" y="210058"/>
                  </a:lnTo>
                  <a:lnTo>
                    <a:pt x="672401" y="210058"/>
                  </a:lnTo>
                  <a:lnTo>
                    <a:pt x="711441" y="149745"/>
                  </a:lnTo>
                  <a:lnTo>
                    <a:pt x="794943" y="149745"/>
                  </a:lnTo>
                  <a:lnTo>
                    <a:pt x="816889" y="115430"/>
                  </a:lnTo>
                  <a:lnTo>
                    <a:pt x="733386" y="115430"/>
                  </a:lnTo>
                  <a:lnTo>
                    <a:pt x="778891" y="46291"/>
                  </a:lnTo>
                  <a:lnTo>
                    <a:pt x="885444" y="210058"/>
                  </a:lnTo>
                  <a:lnTo>
                    <a:pt x="928243" y="210058"/>
                  </a:lnTo>
                  <a:close/>
                </a:path>
                <a:path w="1668145" h="210185">
                  <a:moveTo>
                    <a:pt x="1180630" y="0"/>
                  </a:moveTo>
                  <a:lnTo>
                    <a:pt x="1009091" y="88"/>
                  </a:lnTo>
                  <a:lnTo>
                    <a:pt x="968438" y="8331"/>
                  </a:lnTo>
                  <a:lnTo>
                    <a:pt x="937209" y="30822"/>
                  </a:lnTo>
                  <a:lnTo>
                    <a:pt x="917168" y="64185"/>
                  </a:lnTo>
                  <a:lnTo>
                    <a:pt x="910094" y="105041"/>
                  </a:lnTo>
                  <a:lnTo>
                    <a:pt x="917168" y="145897"/>
                  </a:lnTo>
                  <a:lnTo>
                    <a:pt x="937209" y="179247"/>
                  </a:lnTo>
                  <a:lnTo>
                    <a:pt x="968438" y="201739"/>
                  </a:lnTo>
                  <a:lnTo>
                    <a:pt x="1009091" y="209994"/>
                  </a:lnTo>
                  <a:lnTo>
                    <a:pt x="1154188" y="209829"/>
                  </a:lnTo>
                  <a:lnTo>
                    <a:pt x="1176883" y="175806"/>
                  </a:lnTo>
                  <a:lnTo>
                    <a:pt x="1010132" y="175806"/>
                  </a:lnTo>
                  <a:lnTo>
                    <a:pt x="983208" y="170243"/>
                  </a:lnTo>
                  <a:lnTo>
                    <a:pt x="963180" y="155079"/>
                  </a:lnTo>
                  <a:lnTo>
                    <a:pt x="950683" y="132588"/>
                  </a:lnTo>
                  <a:lnTo>
                    <a:pt x="946378" y="105041"/>
                  </a:lnTo>
                  <a:lnTo>
                    <a:pt x="950683" y="77495"/>
                  </a:lnTo>
                  <a:lnTo>
                    <a:pt x="963180" y="55003"/>
                  </a:lnTo>
                  <a:lnTo>
                    <a:pt x="983208" y="39839"/>
                  </a:lnTo>
                  <a:lnTo>
                    <a:pt x="1010132" y="34290"/>
                  </a:lnTo>
                  <a:lnTo>
                    <a:pt x="1158684" y="34290"/>
                  </a:lnTo>
                  <a:lnTo>
                    <a:pt x="1180630" y="0"/>
                  </a:lnTo>
                  <a:close/>
                </a:path>
                <a:path w="1668145" h="210185">
                  <a:moveTo>
                    <a:pt x="1668081" y="0"/>
                  </a:moveTo>
                  <a:lnTo>
                    <a:pt x="1496542" y="88"/>
                  </a:lnTo>
                  <a:lnTo>
                    <a:pt x="1455889" y="8331"/>
                  </a:lnTo>
                  <a:lnTo>
                    <a:pt x="1424660" y="30822"/>
                  </a:lnTo>
                  <a:lnTo>
                    <a:pt x="1404620" y="64185"/>
                  </a:lnTo>
                  <a:lnTo>
                    <a:pt x="1397546" y="105041"/>
                  </a:lnTo>
                  <a:lnTo>
                    <a:pt x="1404620" y="145897"/>
                  </a:lnTo>
                  <a:lnTo>
                    <a:pt x="1424660" y="179247"/>
                  </a:lnTo>
                  <a:lnTo>
                    <a:pt x="1455889" y="201739"/>
                  </a:lnTo>
                  <a:lnTo>
                    <a:pt x="1496542" y="209994"/>
                  </a:lnTo>
                  <a:lnTo>
                    <a:pt x="1641640" y="209829"/>
                  </a:lnTo>
                  <a:lnTo>
                    <a:pt x="1664335" y="175806"/>
                  </a:lnTo>
                  <a:lnTo>
                    <a:pt x="1497584" y="175806"/>
                  </a:lnTo>
                  <a:lnTo>
                    <a:pt x="1474190" y="171716"/>
                  </a:lnTo>
                  <a:lnTo>
                    <a:pt x="1455813" y="160388"/>
                  </a:lnTo>
                  <a:lnTo>
                    <a:pt x="1442796" y="143243"/>
                  </a:lnTo>
                  <a:lnTo>
                    <a:pt x="1435481" y="121678"/>
                  </a:lnTo>
                  <a:lnTo>
                    <a:pt x="1622590" y="121678"/>
                  </a:lnTo>
                  <a:lnTo>
                    <a:pt x="1645094" y="87363"/>
                  </a:lnTo>
                  <a:lnTo>
                    <a:pt x="1435481" y="87363"/>
                  </a:lnTo>
                  <a:lnTo>
                    <a:pt x="1443024" y="66243"/>
                  </a:lnTo>
                  <a:lnTo>
                    <a:pt x="1456143" y="49428"/>
                  </a:lnTo>
                  <a:lnTo>
                    <a:pt x="1474457" y="38303"/>
                  </a:lnTo>
                  <a:lnTo>
                    <a:pt x="1497584" y="34290"/>
                  </a:lnTo>
                  <a:lnTo>
                    <a:pt x="1646135" y="34290"/>
                  </a:lnTo>
                  <a:lnTo>
                    <a:pt x="1668081" y="0"/>
                  </a:lnTo>
                  <a:close/>
                </a:path>
              </a:pathLst>
            </a:custGeom>
            <a:solidFill>
              <a:srgbClr val="EE2D24"/>
            </a:solidFill>
          </p:spPr>
          <p:txBody>
            <a:bodyPr wrap="square" lIns="0" tIns="0" rIns="0" bIns="0" rtlCol="0"/>
            <a:lstStyle/>
            <a:p>
              <a:endParaRPr sz="2400"/>
            </a:p>
          </p:txBody>
        </p:sp>
        <p:pic>
          <p:nvPicPr>
            <p:cNvPr id="9" name="object 7"/>
            <p:cNvPicPr/>
            <p:nvPr/>
          </p:nvPicPr>
          <p:blipFill>
            <a:blip r:embed="rId2" cstate="print"/>
            <a:stretch>
              <a:fillRect/>
            </a:stretch>
          </p:blipFill>
          <p:spPr>
            <a:xfrm>
              <a:off x="7552459" y="1964463"/>
              <a:ext cx="245681" cy="210021"/>
            </a:xfrm>
            <a:prstGeom prst="rect">
              <a:avLst/>
            </a:prstGeom>
          </p:spPr>
        </p:pic>
        <p:sp>
          <p:nvSpPr>
            <p:cNvPr id="10" name="object 8"/>
            <p:cNvSpPr/>
            <p:nvPr/>
          </p:nvSpPr>
          <p:spPr>
            <a:xfrm>
              <a:off x="8866556" y="1961908"/>
              <a:ext cx="39370" cy="38100"/>
            </a:xfrm>
            <a:custGeom>
              <a:avLst/>
              <a:gdLst/>
              <a:ahLst/>
              <a:cxnLst/>
              <a:rect l="l" t="t" r="r" b="b"/>
              <a:pathLst>
                <a:path w="39370" h="38100">
                  <a:moveTo>
                    <a:pt x="29019" y="29552"/>
                  </a:moveTo>
                  <a:lnTo>
                    <a:pt x="22847" y="20193"/>
                  </a:lnTo>
                  <a:lnTo>
                    <a:pt x="22745" y="20027"/>
                  </a:lnTo>
                  <a:lnTo>
                    <a:pt x="26009" y="19634"/>
                  </a:lnTo>
                  <a:lnTo>
                    <a:pt x="28473" y="17957"/>
                  </a:lnTo>
                  <a:lnTo>
                    <a:pt x="28473" y="17411"/>
                  </a:lnTo>
                  <a:lnTo>
                    <a:pt x="28473" y="10706"/>
                  </a:lnTo>
                  <a:lnTo>
                    <a:pt x="28473" y="9817"/>
                  </a:lnTo>
                  <a:lnTo>
                    <a:pt x="25882" y="7937"/>
                  </a:lnTo>
                  <a:lnTo>
                    <a:pt x="24968" y="7937"/>
                  </a:lnTo>
                  <a:lnTo>
                    <a:pt x="24968" y="11214"/>
                  </a:lnTo>
                  <a:lnTo>
                    <a:pt x="24968" y="17195"/>
                  </a:lnTo>
                  <a:lnTo>
                    <a:pt x="22440" y="17411"/>
                  </a:lnTo>
                  <a:lnTo>
                    <a:pt x="15494" y="17411"/>
                  </a:lnTo>
                  <a:lnTo>
                    <a:pt x="15494" y="10706"/>
                  </a:lnTo>
                  <a:lnTo>
                    <a:pt x="22440" y="10706"/>
                  </a:lnTo>
                  <a:lnTo>
                    <a:pt x="24968" y="11214"/>
                  </a:lnTo>
                  <a:lnTo>
                    <a:pt x="24968" y="7937"/>
                  </a:lnTo>
                  <a:lnTo>
                    <a:pt x="12179" y="7937"/>
                  </a:lnTo>
                  <a:lnTo>
                    <a:pt x="12179" y="29552"/>
                  </a:lnTo>
                  <a:lnTo>
                    <a:pt x="15494" y="29552"/>
                  </a:lnTo>
                  <a:lnTo>
                    <a:pt x="15494" y="20193"/>
                  </a:lnTo>
                  <a:lnTo>
                    <a:pt x="19431" y="20193"/>
                  </a:lnTo>
                  <a:lnTo>
                    <a:pt x="25273" y="29552"/>
                  </a:lnTo>
                  <a:lnTo>
                    <a:pt x="29019" y="29552"/>
                  </a:lnTo>
                  <a:close/>
                </a:path>
                <a:path w="39370" h="38100">
                  <a:moveTo>
                    <a:pt x="39103" y="18707"/>
                  </a:moveTo>
                  <a:lnTo>
                    <a:pt x="37541" y="11239"/>
                  </a:lnTo>
                  <a:lnTo>
                    <a:pt x="35229" y="8026"/>
                  </a:lnTo>
                  <a:lnTo>
                    <a:pt x="35229" y="9817"/>
                  </a:lnTo>
                  <a:lnTo>
                    <a:pt x="35229" y="27711"/>
                  </a:lnTo>
                  <a:lnTo>
                    <a:pt x="28346" y="34366"/>
                  </a:lnTo>
                  <a:lnTo>
                    <a:pt x="10756" y="34366"/>
                  </a:lnTo>
                  <a:lnTo>
                    <a:pt x="3873" y="27711"/>
                  </a:lnTo>
                  <a:lnTo>
                    <a:pt x="3873" y="9817"/>
                  </a:lnTo>
                  <a:lnTo>
                    <a:pt x="10756" y="3136"/>
                  </a:lnTo>
                  <a:lnTo>
                    <a:pt x="28346" y="3136"/>
                  </a:lnTo>
                  <a:lnTo>
                    <a:pt x="35229" y="9817"/>
                  </a:lnTo>
                  <a:lnTo>
                    <a:pt x="35229" y="8026"/>
                  </a:lnTo>
                  <a:lnTo>
                    <a:pt x="33299" y="5321"/>
                  </a:lnTo>
                  <a:lnTo>
                    <a:pt x="29832" y="3136"/>
                  </a:lnTo>
                  <a:lnTo>
                    <a:pt x="27101" y="1409"/>
                  </a:lnTo>
                  <a:lnTo>
                    <a:pt x="19608" y="0"/>
                  </a:lnTo>
                  <a:lnTo>
                    <a:pt x="12065" y="1409"/>
                  </a:lnTo>
                  <a:lnTo>
                    <a:pt x="5816" y="5321"/>
                  </a:lnTo>
                  <a:lnTo>
                    <a:pt x="1574" y="11239"/>
                  </a:lnTo>
                  <a:lnTo>
                    <a:pt x="0" y="18707"/>
                  </a:lnTo>
                  <a:lnTo>
                    <a:pt x="1574" y="26212"/>
                  </a:lnTo>
                  <a:lnTo>
                    <a:pt x="5816" y="32169"/>
                  </a:lnTo>
                  <a:lnTo>
                    <a:pt x="12065" y="36080"/>
                  </a:lnTo>
                  <a:lnTo>
                    <a:pt x="19608" y="37490"/>
                  </a:lnTo>
                  <a:lnTo>
                    <a:pt x="27101" y="36080"/>
                  </a:lnTo>
                  <a:lnTo>
                    <a:pt x="29819" y="34366"/>
                  </a:lnTo>
                  <a:lnTo>
                    <a:pt x="33299" y="32169"/>
                  </a:lnTo>
                  <a:lnTo>
                    <a:pt x="37541" y="26212"/>
                  </a:lnTo>
                  <a:lnTo>
                    <a:pt x="39103" y="18707"/>
                  </a:lnTo>
                  <a:close/>
                </a:path>
              </a:pathLst>
            </a:custGeom>
            <a:solidFill>
              <a:srgbClr val="EE2D24"/>
            </a:solidFill>
          </p:spPr>
          <p:txBody>
            <a:bodyPr wrap="square" lIns="0" tIns="0" rIns="0" bIns="0" rtlCol="0"/>
            <a:lstStyle/>
            <a:p>
              <a:endParaRPr sz="2400"/>
            </a:p>
          </p:txBody>
        </p:sp>
      </p:grpSp>
      <p:grpSp>
        <p:nvGrpSpPr>
          <p:cNvPr id="11" name="object 10"/>
          <p:cNvGrpSpPr/>
          <p:nvPr/>
        </p:nvGrpSpPr>
        <p:grpSpPr>
          <a:xfrm>
            <a:off x="6999799" y="2352552"/>
            <a:ext cx="1783927" cy="550333"/>
            <a:chOff x="5249849" y="1764414"/>
            <a:chExt cx="1337945" cy="412750"/>
          </a:xfrm>
        </p:grpSpPr>
        <p:sp>
          <p:nvSpPr>
            <p:cNvPr id="12" name="object 11"/>
            <p:cNvSpPr/>
            <p:nvPr/>
          </p:nvSpPr>
          <p:spPr>
            <a:xfrm>
              <a:off x="5249849" y="1764493"/>
              <a:ext cx="670560" cy="412750"/>
            </a:xfrm>
            <a:custGeom>
              <a:avLst/>
              <a:gdLst/>
              <a:ahLst/>
              <a:cxnLst/>
              <a:rect l="l" t="t" r="r" b="b"/>
              <a:pathLst>
                <a:path w="670560" h="412750">
                  <a:moveTo>
                    <a:pt x="670546" y="0"/>
                  </a:moveTo>
                  <a:lnTo>
                    <a:pt x="0" y="0"/>
                  </a:lnTo>
                  <a:lnTo>
                    <a:pt x="0" y="412576"/>
                  </a:lnTo>
                  <a:lnTo>
                    <a:pt x="670546" y="412576"/>
                  </a:lnTo>
                  <a:lnTo>
                    <a:pt x="670546" y="0"/>
                  </a:lnTo>
                  <a:close/>
                </a:path>
              </a:pathLst>
            </a:custGeom>
            <a:solidFill>
              <a:srgbClr val="1B1817"/>
            </a:solidFill>
          </p:spPr>
          <p:txBody>
            <a:bodyPr wrap="square" lIns="0" tIns="0" rIns="0" bIns="0" rtlCol="0"/>
            <a:lstStyle/>
            <a:p>
              <a:endParaRPr sz="2400"/>
            </a:p>
          </p:txBody>
        </p:sp>
        <p:pic>
          <p:nvPicPr>
            <p:cNvPr id="13" name="object 12"/>
            <p:cNvPicPr/>
            <p:nvPr/>
          </p:nvPicPr>
          <p:blipFill>
            <a:blip r:embed="rId3" cstate="print"/>
            <a:stretch>
              <a:fillRect/>
            </a:stretch>
          </p:blipFill>
          <p:spPr>
            <a:xfrm>
              <a:off x="5329852" y="1879842"/>
              <a:ext cx="505749" cy="190471"/>
            </a:xfrm>
            <a:prstGeom prst="rect">
              <a:avLst/>
            </a:prstGeom>
          </p:spPr>
        </p:pic>
        <p:sp>
          <p:nvSpPr>
            <p:cNvPr id="14" name="object 13"/>
            <p:cNvSpPr/>
            <p:nvPr/>
          </p:nvSpPr>
          <p:spPr>
            <a:xfrm>
              <a:off x="5920395" y="1764414"/>
              <a:ext cx="667385" cy="410845"/>
            </a:xfrm>
            <a:custGeom>
              <a:avLst/>
              <a:gdLst/>
              <a:ahLst/>
              <a:cxnLst/>
              <a:rect l="l" t="t" r="r" b="b"/>
              <a:pathLst>
                <a:path w="667384" h="410844">
                  <a:moveTo>
                    <a:pt x="667170" y="0"/>
                  </a:moveTo>
                  <a:lnTo>
                    <a:pt x="0" y="0"/>
                  </a:lnTo>
                  <a:lnTo>
                    <a:pt x="0" y="410324"/>
                  </a:lnTo>
                  <a:lnTo>
                    <a:pt x="667170" y="410324"/>
                  </a:lnTo>
                  <a:lnTo>
                    <a:pt x="667170" y="0"/>
                  </a:lnTo>
                  <a:close/>
                </a:path>
              </a:pathLst>
            </a:custGeom>
            <a:solidFill>
              <a:srgbClr val="09AE04"/>
            </a:solidFill>
          </p:spPr>
          <p:txBody>
            <a:bodyPr wrap="square" lIns="0" tIns="0" rIns="0" bIns="0" rtlCol="0"/>
            <a:lstStyle/>
            <a:p>
              <a:endParaRPr sz="2400"/>
            </a:p>
          </p:txBody>
        </p:sp>
        <p:sp>
          <p:nvSpPr>
            <p:cNvPr id="15" name="object 14"/>
            <p:cNvSpPr/>
            <p:nvPr/>
          </p:nvSpPr>
          <p:spPr>
            <a:xfrm>
              <a:off x="6035345" y="1869833"/>
              <a:ext cx="473075" cy="201930"/>
            </a:xfrm>
            <a:custGeom>
              <a:avLst/>
              <a:gdLst/>
              <a:ahLst/>
              <a:cxnLst/>
              <a:rect l="l" t="t" r="r" b="b"/>
              <a:pathLst>
                <a:path w="473075" h="201930">
                  <a:moveTo>
                    <a:pt x="148437" y="92532"/>
                  </a:moveTo>
                  <a:lnTo>
                    <a:pt x="142341" y="53390"/>
                  </a:lnTo>
                  <a:lnTo>
                    <a:pt x="125780" y="28092"/>
                  </a:lnTo>
                  <a:lnTo>
                    <a:pt x="125780" y="93014"/>
                  </a:lnTo>
                  <a:lnTo>
                    <a:pt x="124523" y="109728"/>
                  </a:lnTo>
                  <a:lnTo>
                    <a:pt x="105587" y="147789"/>
                  </a:lnTo>
                  <a:lnTo>
                    <a:pt x="66268" y="165925"/>
                  </a:lnTo>
                  <a:lnTo>
                    <a:pt x="49136" y="167132"/>
                  </a:lnTo>
                  <a:lnTo>
                    <a:pt x="21602" y="167132"/>
                  </a:lnTo>
                  <a:lnTo>
                    <a:pt x="21602" y="22529"/>
                  </a:lnTo>
                  <a:lnTo>
                    <a:pt x="50393" y="22529"/>
                  </a:lnTo>
                  <a:lnTo>
                    <a:pt x="83388" y="26936"/>
                  </a:lnTo>
                  <a:lnTo>
                    <a:pt x="106946" y="40157"/>
                  </a:lnTo>
                  <a:lnTo>
                    <a:pt x="121069" y="62179"/>
                  </a:lnTo>
                  <a:lnTo>
                    <a:pt x="125780" y="93014"/>
                  </a:lnTo>
                  <a:lnTo>
                    <a:pt x="125780" y="28092"/>
                  </a:lnTo>
                  <a:lnTo>
                    <a:pt x="124053" y="25450"/>
                  </a:lnTo>
                  <a:lnTo>
                    <a:pt x="118757" y="22529"/>
                  </a:lnTo>
                  <a:lnTo>
                    <a:pt x="93573" y="8686"/>
                  </a:lnTo>
                  <a:lnTo>
                    <a:pt x="50927" y="3098"/>
                  </a:lnTo>
                  <a:lnTo>
                    <a:pt x="0" y="3098"/>
                  </a:lnTo>
                  <a:lnTo>
                    <a:pt x="0" y="186575"/>
                  </a:lnTo>
                  <a:lnTo>
                    <a:pt x="48869" y="186575"/>
                  </a:lnTo>
                  <a:lnTo>
                    <a:pt x="70434" y="184962"/>
                  </a:lnTo>
                  <a:lnTo>
                    <a:pt x="89712" y="180124"/>
                  </a:lnTo>
                  <a:lnTo>
                    <a:pt x="106680" y="172072"/>
                  </a:lnTo>
                  <a:lnTo>
                    <a:pt x="113106" y="167132"/>
                  </a:lnTo>
                  <a:lnTo>
                    <a:pt x="121361" y="160807"/>
                  </a:lnTo>
                  <a:lnTo>
                    <a:pt x="133197" y="146862"/>
                  </a:lnTo>
                  <a:lnTo>
                    <a:pt x="141668" y="130835"/>
                  </a:lnTo>
                  <a:lnTo>
                    <a:pt x="146748" y="112725"/>
                  </a:lnTo>
                  <a:lnTo>
                    <a:pt x="148437" y="92532"/>
                  </a:lnTo>
                  <a:close/>
                </a:path>
                <a:path w="473075" h="201930">
                  <a:moveTo>
                    <a:pt x="298284" y="133858"/>
                  </a:moveTo>
                  <a:lnTo>
                    <a:pt x="281038" y="97764"/>
                  </a:lnTo>
                  <a:lnTo>
                    <a:pt x="275640" y="94627"/>
                  </a:lnTo>
                  <a:lnTo>
                    <a:pt x="275640" y="133591"/>
                  </a:lnTo>
                  <a:lnTo>
                    <a:pt x="274993" y="140970"/>
                  </a:lnTo>
                  <a:lnTo>
                    <a:pt x="244627" y="166573"/>
                  </a:lnTo>
                  <a:lnTo>
                    <a:pt x="235648" y="167132"/>
                  </a:lnTo>
                  <a:lnTo>
                    <a:pt x="206311" y="167132"/>
                  </a:lnTo>
                  <a:lnTo>
                    <a:pt x="206311" y="101104"/>
                  </a:lnTo>
                  <a:lnTo>
                    <a:pt x="231114" y="101104"/>
                  </a:lnTo>
                  <a:lnTo>
                    <a:pt x="250596" y="103136"/>
                  </a:lnTo>
                  <a:lnTo>
                    <a:pt x="264515" y="109220"/>
                  </a:lnTo>
                  <a:lnTo>
                    <a:pt x="272859" y="119380"/>
                  </a:lnTo>
                  <a:lnTo>
                    <a:pt x="275640" y="133591"/>
                  </a:lnTo>
                  <a:lnTo>
                    <a:pt x="275640" y="94627"/>
                  </a:lnTo>
                  <a:lnTo>
                    <a:pt x="274027" y="93675"/>
                  </a:lnTo>
                  <a:lnTo>
                    <a:pt x="266103" y="90779"/>
                  </a:lnTo>
                  <a:lnTo>
                    <a:pt x="257251" y="89103"/>
                  </a:lnTo>
                  <a:lnTo>
                    <a:pt x="257251" y="88569"/>
                  </a:lnTo>
                  <a:lnTo>
                    <a:pt x="264312" y="85725"/>
                  </a:lnTo>
                  <a:lnTo>
                    <a:pt x="270560" y="82054"/>
                  </a:lnTo>
                  <a:lnTo>
                    <a:pt x="270865" y="81788"/>
                  </a:lnTo>
                  <a:lnTo>
                    <a:pt x="276009" y="77533"/>
                  </a:lnTo>
                  <a:lnTo>
                    <a:pt x="289166" y="45072"/>
                  </a:lnTo>
                  <a:lnTo>
                    <a:pt x="288290" y="36169"/>
                  </a:lnTo>
                  <a:lnTo>
                    <a:pt x="266509" y="9245"/>
                  </a:lnTo>
                  <a:lnTo>
                    <a:pt x="266509" y="49263"/>
                  </a:lnTo>
                  <a:lnTo>
                    <a:pt x="265874" y="56578"/>
                  </a:lnTo>
                  <a:lnTo>
                    <a:pt x="236829" y="81267"/>
                  </a:lnTo>
                  <a:lnTo>
                    <a:pt x="228434" y="81788"/>
                  </a:lnTo>
                  <a:lnTo>
                    <a:pt x="206311" y="81788"/>
                  </a:lnTo>
                  <a:lnTo>
                    <a:pt x="206311" y="22529"/>
                  </a:lnTo>
                  <a:lnTo>
                    <a:pt x="231114" y="22529"/>
                  </a:lnTo>
                  <a:lnTo>
                    <a:pt x="246608" y="24206"/>
                  </a:lnTo>
                  <a:lnTo>
                    <a:pt x="257670" y="29210"/>
                  </a:lnTo>
                  <a:lnTo>
                    <a:pt x="264299" y="37566"/>
                  </a:lnTo>
                  <a:lnTo>
                    <a:pt x="266509" y="49263"/>
                  </a:lnTo>
                  <a:lnTo>
                    <a:pt x="266509" y="9245"/>
                  </a:lnTo>
                  <a:lnTo>
                    <a:pt x="258635" y="6007"/>
                  </a:lnTo>
                  <a:lnTo>
                    <a:pt x="248526" y="3822"/>
                  </a:lnTo>
                  <a:lnTo>
                    <a:pt x="237172" y="3098"/>
                  </a:lnTo>
                  <a:lnTo>
                    <a:pt x="184708" y="3098"/>
                  </a:lnTo>
                  <a:lnTo>
                    <a:pt x="184708" y="186575"/>
                  </a:lnTo>
                  <a:lnTo>
                    <a:pt x="238442" y="186575"/>
                  </a:lnTo>
                  <a:lnTo>
                    <a:pt x="281305" y="171983"/>
                  </a:lnTo>
                  <a:lnTo>
                    <a:pt x="285889" y="167132"/>
                  </a:lnTo>
                  <a:lnTo>
                    <a:pt x="288734" y="164122"/>
                  </a:lnTo>
                  <a:lnTo>
                    <a:pt x="294043" y="155143"/>
                  </a:lnTo>
                  <a:lnTo>
                    <a:pt x="297230" y="145059"/>
                  </a:lnTo>
                  <a:lnTo>
                    <a:pt x="298284" y="133858"/>
                  </a:lnTo>
                  <a:close/>
                </a:path>
                <a:path w="473075" h="201930">
                  <a:moveTo>
                    <a:pt x="436676" y="49047"/>
                  </a:moveTo>
                  <a:lnTo>
                    <a:pt x="422503" y="13322"/>
                  </a:lnTo>
                  <a:lnTo>
                    <a:pt x="383705" y="0"/>
                  </a:lnTo>
                  <a:lnTo>
                    <a:pt x="369785" y="1041"/>
                  </a:lnTo>
                  <a:lnTo>
                    <a:pt x="356755" y="4191"/>
                  </a:lnTo>
                  <a:lnTo>
                    <a:pt x="344614" y="9436"/>
                  </a:lnTo>
                  <a:lnTo>
                    <a:pt x="333375" y="16764"/>
                  </a:lnTo>
                  <a:lnTo>
                    <a:pt x="333375" y="38785"/>
                  </a:lnTo>
                  <a:lnTo>
                    <a:pt x="344830" y="29603"/>
                  </a:lnTo>
                  <a:lnTo>
                    <a:pt x="356539" y="23050"/>
                  </a:lnTo>
                  <a:lnTo>
                    <a:pt x="368490" y="19126"/>
                  </a:lnTo>
                  <a:lnTo>
                    <a:pt x="380707" y="17818"/>
                  </a:lnTo>
                  <a:lnTo>
                    <a:pt x="388658" y="18351"/>
                  </a:lnTo>
                  <a:lnTo>
                    <a:pt x="415836" y="51054"/>
                  </a:lnTo>
                  <a:lnTo>
                    <a:pt x="415277" y="58699"/>
                  </a:lnTo>
                  <a:lnTo>
                    <a:pt x="395274" y="95516"/>
                  </a:lnTo>
                  <a:lnTo>
                    <a:pt x="323862" y="167881"/>
                  </a:lnTo>
                  <a:lnTo>
                    <a:pt x="323862" y="186575"/>
                  </a:lnTo>
                  <a:lnTo>
                    <a:pt x="435025" y="186575"/>
                  </a:lnTo>
                  <a:lnTo>
                    <a:pt x="435025" y="167614"/>
                  </a:lnTo>
                  <a:lnTo>
                    <a:pt x="349186" y="167614"/>
                  </a:lnTo>
                  <a:lnTo>
                    <a:pt x="349186" y="167132"/>
                  </a:lnTo>
                  <a:lnTo>
                    <a:pt x="391769" y="125298"/>
                  </a:lnTo>
                  <a:lnTo>
                    <a:pt x="421030" y="92430"/>
                  </a:lnTo>
                  <a:lnTo>
                    <a:pt x="436067" y="57810"/>
                  </a:lnTo>
                  <a:lnTo>
                    <a:pt x="436676" y="49047"/>
                  </a:lnTo>
                  <a:close/>
                </a:path>
                <a:path w="473075" h="201930">
                  <a:moveTo>
                    <a:pt x="464756" y="195110"/>
                  </a:moveTo>
                  <a:lnTo>
                    <a:pt x="459143" y="188099"/>
                  </a:lnTo>
                  <a:lnTo>
                    <a:pt x="460514" y="187985"/>
                  </a:lnTo>
                  <a:lnTo>
                    <a:pt x="463677" y="182854"/>
                  </a:lnTo>
                  <a:lnTo>
                    <a:pt x="463486" y="182270"/>
                  </a:lnTo>
                  <a:lnTo>
                    <a:pt x="460870" y="179832"/>
                  </a:lnTo>
                  <a:lnTo>
                    <a:pt x="460870" y="184810"/>
                  </a:lnTo>
                  <a:lnTo>
                    <a:pt x="460692" y="185178"/>
                  </a:lnTo>
                  <a:lnTo>
                    <a:pt x="459625" y="186055"/>
                  </a:lnTo>
                  <a:lnTo>
                    <a:pt x="458609" y="186270"/>
                  </a:lnTo>
                  <a:lnTo>
                    <a:pt x="454037" y="186270"/>
                  </a:lnTo>
                  <a:lnTo>
                    <a:pt x="454037" y="181559"/>
                  </a:lnTo>
                  <a:lnTo>
                    <a:pt x="458190" y="181559"/>
                  </a:lnTo>
                  <a:lnTo>
                    <a:pt x="460870" y="184810"/>
                  </a:lnTo>
                  <a:lnTo>
                    <a:pt x="460870" y="179832"/>
                  </a:lnTo>
                  <a:lnTo>
                    <a:pt x="460121" y="179565"/>
                  </a:lnTo>
                  <a:lnTo>
                    <a:pt x="458774" y="179412"/>
                  </a:lnTo>
                  <a:lnTo>
                    <a:pt x="451472" y="179412"/>
                  </a:lnTo>
                  <a:lnTo>
                    <a:pt x="451472" y="195110"/>
                  </a:lnTo>
                  <a:lnTo>
                    <a:pt x="454037" y="195110"/>
                  </a:lnTo>
                  <a:lnTo>
                    <a:pt x="454037" y="188455"/>
                  </a:lnTo>
                  <a:lnTo>
                    <a:pt x="456463" y="188455"/>
                  </a:lnTo>
                  <a:lnTo>
                    <a:pt x="457098" y="188620"/>
                  </a:lnTo>
                  <a:lnTo>
                    <a:pt x="458254" y="189471"/>
                  </a:lnTo>
                  <a:lnTo>
                    <a:pt x="459143" y="190690"/>
                  </a:lnTo>
                  <a:lnTo>
                    <a:pt x="461657" y="195110"/>
                  </a:lnTo>
                  <a:lnTo>
                    <a:pt x="464756" y="195110"/>
                  </a:lnTo>
                  <a:close/>
                </a:path>
                <a:path w="473075" h="201930">
                  <a:moveTo>
                    <a:pt x="472605" y="184518"/>
                  </a:moveTo>
                  <a:lnTo>
                    <a:pt x="472008" y="182270"/>
                  </a:lnTo>
                  <a:lnTo>
                    <a:pt x="471919" y="182003"/>
                  </a:lnTo>
                  <a:lnTo>
                    <a:pt x="470065" y="178714"/>
                  </a:lnTo>
                  <a:lnTo>
                    <a:pt x="470065" y="189572"/>
                  </a:lnTo>
                  <a:lnTo>
                    <a:pt x="469633" y="191173"/>
                  </a:lnTo>
                  <a:lnTo>
                    <a:pt x="467487" y="195033"/>
                  </a:lnTo>
                  <a:lnTo>
                    <a:pt x="465975" y="196545"/>
                  </a:lnTo>
                  <a:lnTo>
                    <a:pt x="462076" y="198691"/>
                  </a:lnTo>
                  <a:lnTo>
                    <a:pt x="460032" y="199237"/>
                  </a:lnTo>
                  <a:lnTo>
                    <a:pt x="455815" y="199237"/>
                  </a:lnTo>
                  <a:lnTo>
                    <a:pt x="445770" y="189572"/>
                  </a:lnTo>
                  <a:lnTo>
                    <a:pt x="445770" y="184518"/>
                  </a:lnTo>
                  <a:lnTo>
                    <a:pt x="455866" y="174853"/>
                  </a:lnTo>
                  <a:lnTo>
                    <a:pt x="459981" y="174853"/>
                  </a:lnTo>
                  <a:lnTo>
                    <a:pt x="470065" y="189572"/>
                  </a:lnTo>
                  <a:lnTo>
                    <a:pt x="470065" y="178714"/>
                  </a:lnTo>
                  <a:lnTo>
                    <a:pt x="469328" y="177393"/>
                  </a:lnTo>
                  <a:lnTo>
                    <a:pt x="467499" y="175577"/>
                  </a:lnTo>
                  <a:lnTo>
                    <a:pt x="466140" y="174853"/>
                  </a:lnTo>
                  <a:lnTo>
                    <a:pt x="462800" y="173062"/>
                  </a:lnTo>
                  <a:lnTo>
                    <a:pt x="460400" y="172440"/>
                  </a:lnTo>
                  <a:lnTo>
                    <a:pt x="455460" y="172440"/>
                  </a:lnTo>
                  <a:lnTo>
                    <a:pt x="443230" y="184518"/>
                  </a:lnTo>
                  <a:lnTo>
                    <a:pt x="443230" y="189572"/>
                  </a:lnTo>
                  <a:lnTo>
                    <a:pt x="455383" y="201650"/>
                  </a:lnTo>
                  <a:lnTo>
                    <a:pt x="460463" y="201650"/>
                  </a:lnTo>
                  <a:lnTo>
                    <a:pt x="462902" y="201015"/>
                  </a:lnTo>
                  <a:lnTo>
                    <a:pt x="466128" y="199237"/>
                  </a:lnTo>
                  <a:lnTo>
                    <a:pt x="467563" y="198450"/>
                  </a:lnTo>
                  <a:lnTo>
                    <a:pt x="469379" y="196646"/>
                  </a:lnTo>
                  <a:lnTo>
                    <a:pt x="471957" y="191998"/>
                  </a:lnTo>
                  <a:lnTo>
                    <a:pt x="472605" y="189572"/>
                  </a:lnTo>
                  <a:lnTo>
                    <a:pt x="472605" y="184518"/>
                  </a:lnTo>
                  <a:close/>
                </a:path>
              </a:pathLst>
            </a:custGeom>
            <a:solidFill>
              <a:srgbClr val="FFFFFF"/>
            </a:solidFill>
          </p:spPr>
          <p:txBody>
            <a:bodyPr wrap="square" lIns="0" tIns="0" rIns="0" bIns="0" rtlCol="0"/>
            <a:lstStyle/>
            <a:p>
              <a:endParaRPr sz="2400"/>
            </a:p>
          </p:txBody>
        </p:sp>
      </p:grpSp>
      <p:pic>
        <p:nvPicPr>
          <p:cNvPr id="16" name="object 15"/>
          <p:cNvPicPr/>
          <p:nvPr/>
        </p:nvPicPr>
        <p:blipFill>
          <a:blip r:embed="rId4" cstate="print"/>
          <a:stretch>
            <a:fillRect/>
          </a:stretch>
        </p:blipFill>
        <p:spPr>
          <a:xfrm>
            <a:off x="9550401" y="1601215"/>
            <a:ext cx="2312415" cy="499871"/>
          </a:xfrm>
          <a:prstGeom prst="rect">
            <a:avLst/>
          </a:prstGeom>
        </p:spPr>
      </p:pic>
      <p:grpSp>
        <p:nvGrpSpPr>
          <p:cNvPr id="17" name="object 16"/>
          <p:cNvGrpSpPr/>
          <p:nvPr/>
        </p:nvGrpSpPr>
        <p:grpSpPr>
          <a:xfrm>
            <a:off x="7439852" y="1767292"/>
            <a:ext cx="1868593" cy="283633"/>
            <a:chOff x="5579888" y="1325468"/>
            <a:chExt cx="1401445" cy="212725"/>
          </a:xfrm>
        </p:grpSpPr>
        <p:sp>
          <p:nvSpPr>
            <p:cNvPr id="18" name="object 17"/>
            <p:cNvSpPr/>
            <p:nvPr/>
          </p:nvSpPr>
          <p:spPr>
            <a:xfrm>
              <a:off x="6838747" y="1478406"/>
              <a:ext cx="142240" cy="13970"/>
            </a:xfrm>
            <a:custGeom>
              <a:avLst/>
              <a:gdLst/>
              <a:ahLst/>
              <a:cxnLst/>
              <a:rect l="l" t="t" r="r" b="b"/>
              <a:pathLst>
                <a:path w="142240" h="13969">
                  <a:moveTo>
                    <a:pt x="141973" y="1270"/>
                  </a:moveTo>
                  <a:lnTo>
                    <a:pt x="120548" y="1270"/>
                  </a:lnTo>
                  <a:lnTo>
                    <a:pt x="120548" y="0"/>
                  </a:lnTo>
                  <a:lnTo>
                    <a:pt x="0" y="0"/>
                  </a:lnTo>
                  <a:lnTo>
                    <a:pt x="0" y="1270"/>
                  </a:lnTo>
                  <a:lnTo>
                    <a:pt x="0" y="13919"/>
                  </a:lnTo>
                  <a:lnTo>
                    <a:pt x="141973" y="13919"/>
                  </a:lnTo>
                  <a:lnTo>
                    <a:pt x="141973" y="1270"/>
                  </a:lnTo>
                  <a:close/>
                </a:path>
              </a:pathLst>
            </a:custGeom>
            <a:solidFill>
              <a:srgbClr val="316690"/>
            </a:solidFill>
          </p:spPr>
          <p:txBody>
            <a:bodyPr wrap="square" lIns="0" tIns="0" rIns="0" bIns="0" rtlCol="0"/>
            <a:lstStyle/>
            <a:p>
              <a:endParaRPr sz="2400"/>
            </a:p>
          </p:txBody>
        </p:sp>
        <p:pic>
          <p:nvPicPr>
            <p:cNvPr id="19" name="object 18"/>
            <p:cNvPicPr/>
            <p:nvPr/>
          </p:nvPicPr>
          <p:blipFill>
            <a:blip r:embed="rId5" cstate="print"/>
            <a:stretch>
              <a:fillRect/>
            </a:stretch>
          </p:blipFill>
          <p:spPr>
            <a:xfrm>
              <a:off x="5579888" y="1325468"/>
              <a:ext cx="1278379" cy="212452"/>
            </a:xfrm>
            <a:prstGeom prst="rect">
              <a:avLst/>
            </a:prstGeom>
          </p:spPr>
        </p:pic>
      </p:grpSp>
      <p:pic>
        <p:nvPicPr>
          <p:cNvPr id="20" name="object 19"/>
          <p:cNvPicPr/>
          <p:nvPr/>
        </p:nvPicPr>
        <p:blipFill>
          <a:blip r:embed="rId6" cstate="print"/>
          <a:stretch>
            <a:fillRect/>
          </a:stretch>
        </p:blipFill>
        <p:spPr>
          <a:xfrm>
            <a:off x="7000361" y="1717278"/>
            <a:ext cx="376680" cy="383452"/>
          </a:xfrm>
          <a:prstGeom prst="rect">
            <a:avLst/>
          </a:prstGeom>
        </p:spPr>
      </p:pic>
      <p:grpSp>
        <p:nvGrpSpPr>
          <p:cNvPr id="21" name="object 20"/>
          <p:cNvGrpSpPr/>
          <p:nvPr/>
        </p:nvGrpSpPr>
        <p:grpSpPr>
          <a:xfrm>
            <a:off x="7004680" y="5302561"/>
            <a:ext cx="2301240" cy="435187"/>
            <a:chOff x="5253510" y="3595913"/>
            <a:chExt cx="1725930" cy="326390"/>
          </a:xfrm>
        </p:grpSpPr>
        <p:sp>
          <p:nvSpPr>
            <p:cNvPr id="22" name="object 21"/>
            <p:cNvSpPr/>
            <p:nvPr/>
          </p:nvSpPr>
          <p:spPr>
            <a:xfrm>
              <a:off x="5608238" y="3648627"/>
              <a:ext cx="315595" cy="213995"/>
            </a:xfrm>
            <a:custGeom>
              <a:avLst/>
              <a:gdLst/>
              <a:ahLst/>
              <a:cxnLst/>
              <a:rect l="l" t="t" r="r" b="b"/>
              <a:pathLst>
                <a:path w="315595" h="213995">
                  <a:moveTo>
                    <a:pt x="270261" y="0"/>
                  </a:moveTo>
                  <a:lnTo>
                    <a:pt x="250957" y="2524"/>
                  </a:lnTo>
                  <a:lnTo>
                    <a:pt x="236157" y="11289"/>
                  </a:lnTo>
                  <a:lnTo>
                    <a:pt x="225964" y="25811"/>
                  </a:lnTo>
                  <a:lnTo>
                    <a:pt x="156586" y="178144"/>
                  </a:lnTo>
                  <a:lnTo>
                    <a:pt x="89627" y="25811"/>
                  </a:lnTo>
                  <a:lnTo>
                    <a:pt x="79583" y="11289"/>
                  </a:lnTo>
                  <a:lnTo>
                    <a:pt x="64734" y="2524"/>
                  </a:lnTo>
                  <a:lnTo>
                    <a:pt x="45242" y="0"/>
                  </a:lnTo>
                  <a:lnTo>
                    <a:pt x="21270" y="4198"/>
                  </a:lnTo>
                  <a:lnTo>
                    <a:pt x="11917" y="8329"/>
                  </a:lnTo>
                  <a:lnTo>
                    <a:pt x="5275" y="14359"/>
                  </a:lnTo>
                  <a:lnTo>
                    <a:pt x="1313" y="22771"/>
                  </a:lnTo>
                  <a:lnTo>
                    <a:pt x="0" y="34044"/>
                  </a:lnTo>
                  <a:lnTo>
                    <a:pt x="0" y="210738"/>
                  </a:lnTo>
                  <a:lnTo>
                    <a:pt x="45334" y="210738"/>
                  </a:lnTo>
                  <a:lnTo>
                    <a:pt x="45334" y="34044"/>
                  </a:lnTo>
                  <a:lnTo>
                    <a:pt x="116134" y="188095"/>
                  </a:lnTo>
                  <a:lnTo>
                    <a:pt x="122917" y="199878"/>
                  </a:lnTo>
                  <a:lnTo>
                    <a:pt x="131694" y="207738"/>
                  </a:lnTo>
                  <a:lnTo>
                    <a:pt x="143152" y="212124"/>
                  </a:lnTo>
                  <a:lnTo>
                    <a:pt x="157978" y="213486"/>
                  </a:lnTo>
                  <a:lnTo>
                    <a:pt x="172709" y="212124"/>
                  </a:lnTo>
                  <a:lnTo>
                    <a:pt x="183966" y="207738"/>
                  </a:lnTo>
                  <a:lnTo>
                    <a:pt x="192608" y="199878"/>
                  </a:lnTo>
                  <a:lnTo>
                    <a:pt x="199493" y="188095"/>
                  </a:lnTo>
                  <a:lnTo>
                    <a:pt x="269944" y="34044"/>
                  </a:lnTo>
                  <a:lnTo>
                    <a:pt x="269944" y="210738"/>
                  </a:lnTo>
                  <a:lnTo>
                    <a:pt x="315591" y="210738"/>
                  </a:lnTo>
                  <a:lnTo>
                    <a:pt x="315591" y="34044"/>
                  </a:lnTo>
                  <a:lnTo>
                    <a:pt x="314279" y="22771"/>
                  </a:lnTo>
                  <a:lnTo>
                    <a:pt x="310289" y="14359"/>
                  </a:lnTo>
                  <a:lnTo>
                    <a:pt x="303544" y="8329"/>
                  </a:lnTo>
                  <a:lnTo>
                    <a:pt x="293966" y="4198"/>
                  </a:lnTo>
                  <a:lnTo>
                    <a:pt x="270261" y="0"/>
                  </a:lnTo>
                  <a:close/>
                </a:path>
              </a:pathLst>
            </a:custGeom>
            <a:solidFill>
              <a:srgbClr val="005C86"/>
            </a:solidFill>
          </p:spPr>
          <p:txBody>
            <a:bodyPr wrap="square" lIns="0" tIns="0" rIns="0" bIns="0" rtlCol="0"/>
            <a:lstStyle/>
            <a:p>
              <a:endParaRPr sz="2400"/>
            </a:p>
          </p:txBody>
        </p:sp>
        <p:pic>
          <p:nvPicPr>
            <p:cNvPr id="23" name="object 22"/>
            <p:cNvPicPr/>
            <p:nvPr/>
          </p:nvPicPr>
          <p:blipFill>
            <a:blip r:embed="rId7" cstate="print"/>
            <a:stretch>
              <a:fillRect/>
            </a:stretch>
          </p:blipFill>
          <p:spPr>
            <a:xfrm>
              <a:off x="5961504" y="3714927"/>
              <a:ext cx="216928" cy="206884"/>
            </a:xfrm>
            <a:prstGeom prst="rect">
              <a:avLst/>
            </a:prstGeom>
          </p:spPr>
        </p:pic>
        <p:sp>
          <p:nvSpPr>
            <p:cNvPr id="24" name="object 23"/>
            <p:cNvSpPr/>
            <p:nvPr/>
          </p:nvSpPr>
          <p:spPr>
            <a:xfrm>
              <a:off x="5253507" y="3595915"/>
              <a:ext cx="332105" cy="320040"/>
            </a:xfrm>
            <a:custGeom>
              <a:avLst/>
              <a:gdLst/>
              <a:ahLst/>
              <a:cxnLst/>
              <a:rect l="l" t="t" r="r" b="b"/>
              <a:pathLst>
                <a:path w="332104" h="320039">
                  <a:moveTo>
                    <a:pt x="75120" y="218935"/>
                  </a:moveTo>
                  <a:lnTo>
                    <a:pt x="74663" y="219163"/>
                  </a:lnTo>
                  <a:lnTo>
                    <a:pt x="74968" y="219087"/>
                  </a:lnTo>
                  <a:lnTo>
                    <a:pt x="75120" y="218935"/>
                  </a:lnTo>
                  <a:close/>
                </a:path>
                <a:path w="332104" h="320039">
                  <a:moveTo>
                    <a:pt x="83934" y="63766"/>
                  </a:moveTo>
                  <a:lnTo>
                    <a:pt x="82575" y="62204"/>
                  </a:lnTo>
                  <a:lnTo>
                    <a:pt x="82346" y="60642"/>
                  </a:lnTo>
                  <a:lnTo>
                    <a:pt x="81216" y="59093"/>
                  </a:lnTo>
                  <a:lnTo>
                    <a:pt x="79870" y="56870"/>
                  </a:lnTo>
                  <a:lnTo>
                    <a:pt x="76923" y="55765"/>
                  </a:lnTo>
                  <a:lnTo>
                    <a:pt x="75120" y="53987"/>
                  </a:lnTo>
                  <a:lnTo>
                    <a:pt x="71272" y="53987"/>
                  </a:lnTo>
                  <a:lnTo>
                    <a:pt x="68567" y="54419"/>
                  </a:lnTo>
                  <a:lnTo>
                    <a:pt x="65849" y="55092"/>
                  </a:lnTo>
                  <a:lnTo>
                    <a:pt x="65849" y="55537"/>
                  </a:lnTo>
                  <a:lnTo>
                    <a:pt x="66306" y="55537"/>
                  </a:lnTo>
                  <a:lnTo>
                    <a:pt x="68110" y="59093"/>
                  </a:lnTo>
                  <a:lnTo>
                    <a:pt x="71272" y="61544"/>
                  </a:lnTo>
                  <a:lnTo>
                    <a:pt x="73533" y="64655"/>
                  </a:lnTo>
                  <a:lnTo>
                    <a:pt x="75349" y="68211"/>
                  </a:lnTo>
                  <a:lnTo>
                    <a:pt x="76923" y="71767"/>
                  </a:lnTo>
                  <a:lnTo>
                    <a:pt x="78727" y="75323"/>
                  </a:lnTo>
                  <a:lnTo>
                    <a:pt x="79184" y="74879"/>
                  </a:lnTo>
                  <a:lnTo>
                    <a:pt x="82346" y="72656"/>
                  </a:lnTo>
                  <a:lnTo>
                    <a:pt x="83934" y="69100"/>
                  </a:lnTo>
                  <a:lnTo>
                    <a:pt x="83934" y="63766"/>
                  </a:lnTo>
                  <a:close/>
                </a:path>
                <a:path w="332104" h="320039">
                  <a:moveTo>
                    <a:pt x="331825" y="319201"/>
                  </a:moveTo>
                  <a:lnTo>
                    <a:pt x="330250" y="317207"/>
                  </a:lnTo>
                  <a:lnTo>
                    <a:pt x="329793" y="314312"/>
                  </a:lnTo>
                  <a:lnTo>
                    <a:pt x="328206" y="312089"/>
                  </a:lnTo>
                  <a:lnTo>
                    <a:pt x="325945" y="309867"/>
                  </a:lnTo>
                  <a:lnTo>
                    <a:pt x="323697" y="307860"/>
                  </a:lnTo>
                  <a:lnTo>
                    <a:pt x="321437" y="305638"/>
                  </a:lnTo>
                  <a:lnTo>
                    <a:pt x="283324" y="274548"/>
                  </a:lnTo>
                  <a:lnTo>
                    <a:pt x="276225" y="269278"/>
                  </a:lnTo>
                  <a:lnTo>
                    <a:pt x="271945" y="263398"/>
                  </a:lnTo>
                  <a:lnTo>
                    <a:pt x="271487" y="262953"/>
                  </a:lnTo>
                  <a:lnTo>
                    <a:pt x="276466" y="262509"/>
                  </a:lnTo>
                  <a:lnTo>
                    <a:pt x="282333" y="260731"/>
                  </a:lnTo>
                  <a:lnTo>
                    <a:pt x="287083" y="259397"/>
                  </a:lnTo>
                  <a:lnTo>
                    <a:pt x="294767" y="257403"/>
                  </a:lnTo>
                  <a:lnTo>
                    <a:pt x="301777" y="257848"/>
                  </a:lnTo>
                  <a:lnTo>
                    <a:pt x="303517" y="257403"/>
                  </a:lnTo>
                  <a:lnTo>
                    <a:pt x="313296" y="254952"/>
                  </a:lnTo>
                  <a:lnTo>
                    <a:pt x="320535" y="252730"/>
                  </a:lnTo>
                  <a:lnTo>
                    <a:pt x="320535" y="250736"/>
                  </a:lnTo>
                  <a:lnTo>
                    <a:pt x="316458" y="246722"/>
                  </a:lnTo>
                  <a:lnTo>
                    <a:pt x="313524" y="241388"/>
                  </a:lnTo>
                  <a:lnTo>
                    <a:pt x="281673" y="216547"/>
                  </a:lnTo>
                  <a:lnTo>
                    <a:pt x="254279" y="201853"/>
                  </a:lnTo>
                  <a:lnTo>
                    <a:pt x="248437" y="199161"/>
                  </a:lnTo>
                  <a:lnTo>
                    <a:pt x="245732" y="197815"/>
                  </a:lnTo>
                  <a:lnTo>
                    <a:pt x="241211" y="197154"/>
                  </a:lnTo>
                  <a:lnTo>
                    <a:pt x="239623" y="194932"/>
                  </a:lnTo>
                  <a:lnTo>
                    <a:pt x="235559" y="190042"/>
                  </a:lnTo>
                  <a:lnTo>
                    <a:pt x="233299" y="183591"/>
                  </a:lnTo>
                  <a:lnTo>
                    <a:pt x="230365" y="177812"/>
                  </a:lnTo>
                  <a:lnTo>
                    <a:pt x="211836" y="139128"/>
                  </a:lnTo>
                  <a:lnTo>
                    <a:pt x="206248" y="125831"/>
                  </a:lnTo>
                  <a:lnTo>
                    <a:pt x="203631" y="119900"/>
                  </a:lnTo>
                  <a:lnTo>
                    <a:pt x="182295" y="88011"/>
                  </a:lnTo>
                  <a:lnTo>
                    <a:pt x="139636" y="47790"/>
                  </a:lnTo>
                  <a:lnTo>
                    <a:pt x="115976" y="32639"/>
                  </a:lnTo>
                  <a:lnTo>
                    <a:pt x="112852" y="30632"/>
                  </a:lnTo>
                  <a:lnTo>
                    <a:pt x="78282" y="21297"/>
                  </a:lnTo>
                  <a:lnTo>
                    <a:pt x="72631" y="20853"/>
                  </a:lnTo>
                  <a:lnTo>
                    <a:pt x="66979" y="20624"/>
                  </a:lnTo>
                  <a:lnTo>
                    <a:pt x="63360" y="19075"/>
                  </a:lnTo>
                  <a:lnTo>
                    <a:pt x="59753" y="14859"/>
                  </a:lnTo>
                  <a:lnTo>
                    <a:pt x="56591" y="12852"/>
                  </a:lnTo>
                  <a:lnTo>
                    <a:pt x="49657" y="9067"/>
                  </a:lnTo>
                  <a:lnTo>
                    <a:pt x="43802" y="5867"/>
                  </a:lnTo>
                  <a:lnTo>
                    <a:pt x="27520" y="38"/>
                  </a:lnTo>
                  <a:lnTo>
                    <a:pt x="11874" y="0"/>
                  </a:lnTo>
                  <a:lnTo>
                    <a:pt x="1003" y="10414"/>
                  </a:lnTo>
                  <a:lnTo>
                    <a:pt x="127" y="19075"/>
                  </a:lnTo>
                  <a:lnTo>
                    <a:pt x="0" y="21297"/>
                  </a:lnTo>
                  <a:lnTo>
                    <a:pt x="3873" y="31089"/>
                  </a:lnTo>
                  <a:lnTo>
                    <a:pt x="9956" y="39738"/>
                  </a:lnTo>
                  <a:lnTo>
                    <a:pt x="15240" y="46418"/>
                  </a:lnTo>
                  <a:lnTo>
                    <a:pt x="19075" y="51536"/>
                  </a:lnTo>
                  <a:lnTo>
                    <a:pt x="24053" y="57315"/>
                  </a:lnTo>
                  <a:lnTo>
                    <a:pt x="26758" y="63093"/>
                  </a:lnTo>
                  <a:lnTo>
                    <a:pt x="28346" y="66878"/>
                  </a:lnTo>
                  <a:lnTo>
                    <a:pt x="28790" y="70878"/>
                  </a:lnTo>
                  <a:lnTo>
                    <a:pt x="30378" y="74879"/>
                  </a:lnTo>
                  <a:lnTo>
                    <a:pt x="47320" y="114236"/>
                  </a:lnTo>
                  <a:lnTo>
                    <a:pt x="55460" y="122008"/>
                  </a:lnTo>
                  <a:lnTo>
                    <a:pt x="56134" y="126009"/>
                  </a:lnTo>
                  <a:lnTo>
                    <a:pt x="52971" y="130454"/>
                  </a:lnTo>
                  <a:lnTo>
                    <a:pt x="52743" y="137134"/>
                  </a:lnTo>
                  <a:lnTo>
                    <a:pt x="50939" y="142684"/>
                  </a:lnTo>
                  <a:lnTo>
                    <a:pt x="46913" y="162356"/>
                  </a:lnTo>
                  <a:lnTo>
                    <a:pt x="46837" y="182537"/>
                  </a:lnTo>
                  <a:lnTo>
                    <a:pt x="50457" y="201460"/>
                  </a:lnTo>
                  <a:lnTo>
                    <a:pt x="57492" y="217385"/>
                  </a:lnTo>
                  <a:lnTo>
                    <a:pt x="61099" y="222440"/>
                  </a:lnTo>
                  <a:lnTo>
                    <a:pt x="66395" y="227774"/>
                  </a:lnTo>
                  <a:lnTo>
                    <a:pt x="73164" y="231203"/>
                  </a:lnTo>
                  <a:lnTo>
                    <a:pt x="81241" y="230479"/>
                  </a:lnTo>
                  <a:lnTo>
                    <a:pt x="86791" y="226034"/>
                  </a:lnTo>
                  <a:lnTo>
                    <a:pt x="89319" y="219379"/>
                  </a:lnTo>
                  <a:lnTo>
                    <a:pt x="89408" y="218935"/>
                  </a:lnTo>
                  <a:lnTo>
                    <a:pt x="90652" y="210718"/>
                  </a:lnTo>
                  <a:lnTo>
                    <a:pt x="92075" y="202717"/>
                  </a:lnTo>
                  <a:lnTo>
                    <a:pt x="92748" y="200050"/>
                  </a:lnTo>
                  <a:lnTo>
                    <a:pt x="92290" y="198272"/>
                  </a:lnTo>
                  <a:lnTo>
                    <a:pt x="93649" y="196494"/>
                  </a:lnTo>
                  <a:lnTo>
                    <a:pt x="93764" y="197154"/>
                  </a:lnTo>
                  <a:lnTo>
                    <a:pt x="96812" y="203149"/>
                  </a:lnTo>
                  <a:lnTo>
                    <a:pt x="99974" y="209156"/>
                  </a:lnTo>
                  <a:lnTo>
                    <a:pt x="102908" y="215379"/>
                  </a:lnTo>
                  <a:lnTo>
                    <a:pt x="132283" y="245173"/>
                  </a:lnTo>
                  <a:lnTo>
                    <a:pt x="137718" y="249174"/>
                  </a:lnTo>
                  <a:lnTo>
                    <a:pt x="142011" y="256070"/>
                  </a:lnTo>
                  <a:lnTo>
                    <a:pt x="148780" y="258521"/>
                  </a:lnTo>
                  <a:lnTo>
                    <a:pt x="148780" y="257848"/>
                  </a:lnTo>
                  <a:lnTo>
                    <a:pt x="148336" y="257848"/>
                  </a:lnTo>
                  <a:lnTo>
                    <a:pt x="146977" y="255841"/>
                  </a:lnTo>
                  <a:lnTo>
                    <a:pt x="131381" y="240055"/>
                  </a:lnTo>
                  <a:lnTo>
                    <a:pt x="124383" y="230339"/>
                  </a:lnTo>
                  <a:lnTo>
                    <a:pt x="104444" y="196494"/>
                  </a:lnTo>
                  <a:lnTo>
                    <a:pt x="99288" y="185140"/>
                  </a:lnTo>
                  <a:lnTo>
                    <a:pt x="96367" y="178257"/>
                  </a:lnTo>
                  <a:lnTo>
                    <a:pt x="95008" y="175590"/>
                  </a:lnTo>
                  <a:lnTo>
                    <a:pt x="95008" y="171589"/>
                  </a:lnTo>
                  <a:lnTo>
                    <a:pt x="92748" y="170256"/>
                  </a:lnTo>
                  <a:lnTo>
                    <a:pt x="89357" y="175145"/>
                  </a:lnTo>
                  <a:lnTo>
                    <a:pt x="84378" y="179362"/>
                  </a:lnTo>
                  <a:lnTo>
                    <a:pt x="81902" y="185369"/>
                  </a:lnTo>
                  <a:lnTo>
                    <a:pt x="79324" y="192925"/>
                  </a:lnTo>
                  <a:lnTo>
                    <a:pt x="77711" y="201155"/>
                  </a:lnTo>
                  <a:lnTo>
                    <a:pt x="76466" y="211175"/>
                  </a:lnTo>
                  <a:lnTo>
                    <a:pt x="75577" y="218935"/>
                  </a:lnTo>
                  <a:lnTo>
                    <a:pt x="74968" y="219087"/>
                  </a:lnTo>
                  <a:lnTo>
                    <a:pt x="74663" y="219379"/>
                  </a:lnTo>
                  <a:lnTo>
                    <a:pt x="67437" y="217601"/>
                  </a:lnTo>
                  <a:lnTo>
                    <a:pt x="64909" y="210172"/>
                  </a:lnTo>
                  <a:lnTo>
                    <a:pt x="62242" y="204050"/>
                  </a:lnTo>
                  <a:lnTo>
                    <a:pt x="58229" y="190677"/>
                  </a:lnTo>
                  <a:lnTo>
                    <a:pt x="56502" y="175590"/>
                  </a:lnTo>
                  <a:lnTo>
                    <a:pt x="56616" y="171589"/>
                  </a:lnTo>
                  <a:lnTo>
                    <a:pt x="57086" y="159435"/>
                  </a:lnTo>
                  <a:lnTo>
                    <a:pt x="60210" y="144691"/>
                  </a:lnTo>
                  <a:lnTo>
                    <a:pt x="62141" y="139623"/>
                  </a:lnTo>
                  <a:lnTo>
                    <a:pt x="64655" y="132638"/>
                  </a:lnTo>
                  <a:lnTo>
                    <a:pt x="66344" y="125831"/>
                  </a:lnTo>
                  <a:lnTo>
                    <a:pt x="65849" y="120904"/>
                  </a:lnTo>
                  <a:lnTo>
                    <a:pt x="64490" y="116674"/>
                  </a:lnTo>
                  <a:lnTo>
                    <a:pt x="59982" y="114236"/>
                  </a:lnTo>
                  <a:lnTo>
                    <a:pt x="57492" y="110896"/>
                  </a:lnTo>
                  <a:lnTo>
                    <a:pt x="42519" y="77330"/>
                  </a:lnTo>
                  <a:lnTo>
                    <a:pt x="39255" y="67525"/>
                  </a:lnTo>
                  <a:lnTo>
                    <a:pt x="35344" y="57988"/>
                  </a:lnTo>
                  <a:lnTo>
                    <a:pt x="32626" y="52209"/>
                  </a:lnTo>
                  <a:lnTo>
                    <a:pt x="27889" y="46202"/>
                  </a:lnTo>
                  <a:lnTo>
                    <a:pt x="24053" y="40868"/>
                  </a:lnTo>
                  <a:lnTo>
                    <a:pt x="19748" y="34861"/>
                  </a:lnTo>
                  <a:lnTo>
                    <a:pt x="15011" y="30632"/>
                  </a:lnTo>
                  <a:lnTo>
                    <a:pt x="11531" y="23329"/>
                  </a:lnTo>
                  <a:lnTo>
                    <a:pt x="10312" y="20624"/>
                  </a:lnTo>
                  <a:lnTo>
                    <a:pt x="8902" y="17081"/>
                  </a:lnTo>
                  <a:lnTo>
                    <a:pt x="10718" y="14401"/>
                  </a:lnTo>
                  <a:lnTo>
                    <a:pt x="11163" y="12623"/>
                  </a:lnTo>
                  <a:lnTo>
                    <a:pt x="12065" y="11963"/>
                  </a:lnTo>
                  <a:lnTo>
                    <a:pt x="13881" y="11518"/>
                  </a:lnTo>
                  <a:lnTo>
                    <a:pt x="16814" y="9067"/>
                  </a:lnTo>
                  <a:lnTo>
                    <a:pt x="25171" y="12192"/>
                  </a:lnTo>
                  <a:lnTo>
                    <a:pt x="28117" y="13525"/>
                  </a:lnTo>
                  <a:lnTo>
                    <a:pt x="36474" y="16852"/>
                  </a:lnTo>
                  <a:lnTo>
                    <a:pt x="43484" y="19964"/>
                  </a:lnTo>
                  <a:lnTo>
                    <a:pt x="50482" y="24638"/>
                  </a:lnTo>
                  <a:lnTo>
                    <a:pt x="53644" y="26860"/>
                  </a:lnTo>
                  <a:lnTo>
                    <a:pt x="57048" y="31089"/>
                  </a:lnTo>
                  <a:lnTo>
                    <a:pt x="61112" y="32194"/>
                  </a:lnTo>
                  <a:lnTo>
                    <a:pt x="65849" y="32194"/>
                  </a:lnTo>
                  <a:lnTo>
                    <a:pt x="73088" y="33756"/>
                  </a:lnTo>
                  <a:lnTo>
                    <a:pt x="81216" y="32639"/>
                  </a:lnTo>
                  <a:lnTo>
                    <a:pt x="120535" y="49974"/>
                  </a:lnTo>
                  <a:lnTo>
                    <a:pt x="160705" y="83159"/>
                  </a:lnTo>
                  <a:lnTo>
                    <a:pt x="191046" y="126009"/>
                  </a:lnTo>
                  <a:lnTo>
                    <a:pt x="194881" y="135788"/>
                  </a:lnTo>
                  <a:lnTo>
                    <a:pt x="197370" y="141135"/>
                  </a:lnTo>
                  <a:lnTo>
                    <a:pt x="201104" y="149326"/>
                  </a:lnTo>
                  <a:lnTo>
                    <a:pt x="209003" y="165735"/>
                  </a:lnTo>
                  <a:lnTo>
                    <a:pt x="213398" y="175285"/>
                  </a:lnTo>
                  <a:lnTo>
                    <a:pt x="245732" y="210718"/>
                  </a:lnTo>
                  <a:lnTo>
                    <a:pt x="251828" y="213156"/>
                  </a:lnTo>
                  <a:lnTo>
                    <a:pt x="256349" y="215163"/>
                  </a:lnTo>
                  <a:lnTo>
                    <a:pt x="263359" y="216941"/>
                  </a:lnTo>
                  <a:lnTo>
                    <a:pt x="267423" y="219379"/>
                  </a:lnTo>
                  <a:lnTo>
                    <a:pt x="293636" y="237172"/>
                  </a:lnTo>
                  <a:lnTo>
                    <a:pt x="304939" y="242722"/>
                  </a:lnTo>
                  <a:lnTo>
                    <a:pt x="305612" y="247180"/>
                  </a:lnTo>
                  <a:lnTo>
                    <a:pt x="292785" y="247269"/>
                  </a:lnTo>
                  <a:lnTo>
                    <a:pt x="281317" y="248285"/>
                  </a:lnTo>
                  <a:lnTo>
                    <a:pt x="271043" y="250304"/>
                  </a:lnTo>
                  <a:lnTo>
                    <a:pt x="261772" y="253403"/>
                  </a:lnTo>
                  <a:lnTo>
                    <a:pt x="258381" y="254736"/>
                  </a:lnTo>
                  <a:lnTo>
                    <a:pt x="252958" y="254736"/>
                  </a:lnTo>
                  <a:lnTo>
                    <a:pt x="252501" y="258953"/>
                  </a:lnTo>
                  <a:lnTo>
                    <a:pt x="254317" y="260731"/>
                  </a:lnTo>
                  <a:lnTo>
                    <a:pt x="254546" y="263626"/>
                  </a:lnTo>
                  <a:lnTo>
                    <a:pt x="256120" y="266077"/>
                  </a:lnTo>
                  <a:lnTo>
                    <a:pt x="258838" y="270510"/>
                  </a:lnTo>
                  <a:lnTo>
                    <a:pt x="263588" y="276517"/>
                  </a:lnTo>
                  <a:lnTo>
                    <a:pt x="267868" y="279628"/>
                  </a:lnTo>
                  <a:lnTo>
                    <a:pt x="277368" y="286753"/>
                  </a:lnTo>
                  <a:lnTo>
                    <a:pt x="282333" y="289864"/>
                  </a:lnTo>
                  <a:lnTo>
                    <a:pt x="289115" y="293509"/>
                  </a:lnTo>
                  <a:lnTo>
                    <a:pt x="303022" y="299986"/>
                  </a:lnTo>
                  <a:lnTo>
                    <a:pt x="309676" y="303644"/>
                  </a:lnTo>
                  <a:lnTo>
                    <a:pt x="314655" y="306755"/>
                  </a:lnTo>
                  <a:lnTo>
                    <a:pt x="319620" y="310756"/>
                  </a:lnTo>
                  <a:lnTo>
                    <a:pt x="324599" y="314096"/>
                  </a:lnTo>
                  <a:lnTo>
                    <a:pt x="327075" y="315874"/>
                  </a:lnTo>
                  <a:lnTo>
                    <a:pt x="328663" y="318757"/>
                  </a:lnTo>
                  <a:lnTo>
                    <a:pt x="331825" y="319874"/>
                  </a:lnTo>
                  <a:lnTo>
                    <a:pt x="331825" y="319201"/>
                  </a:lnTo>
                  <a:close/>
                </a:path>
              </a:pathLst>
            </a:custGeom>
            <a:solidFill>
              <a:srgbClr val="005C86"/>
            </a:solidFill>
          </p:spPr>
          <p:txBody>
            <a:bodyPr wrap="square" lIns="0" tIns="0" rIns="0" bIns="0" rtlCol="0"/>
            <a:lstStyle/>
            <a:p>
              <a:endParaRPr sz="2400"/>
            </a:p>
          </p:txBody>
        </p:sp>
        <p:pic>
          <p:nvPicPr>
            <p:cNvPr id="25" name="object 24"/>
            <p:cNvPicPr/>
            <p:nvPr/>
          </p:nvPicPr>
          <p:blipFill>
            <a:blip r:embed="rId8" cstate="print"/>
            <a:stretch>
              <a:fillRect/>
            </a:stretch>
          </p:blipFill>
          <p:spPr>
            <a:xfrm>
              <a:off x="6213294" y="3652825"/>
              <a:ext cx="204005" cy="206540"/>
            </a:xfrm>
            <a:prstGeom prst="rect">
              <a:avLst/>
            </a:prstGeom>
          </p:spPr>
        </p:pic>
        <p:sp>
          <p:nvSpPr>
            <p:cNvPr id="26" name="object 25"/>
            <p:cNvSpPr/>
            <p:nvPr/>
          </p:nvSpPr>
          <p:spPr>
            <a:xfrm>
              <a:off x="6444488" y="3652837"/>
              <a:ext cx="534670" cy="237490"/>
            </a:xfrm>
            <a:custGeom>
              <a:avLst/>
              <a:gdLst/>
              <a:ahLst/>
              <a:cxnLst/>
              <a:rect l="l" t="t" r="r" b="b"/>
              <a:pathLst>
                <a:path w="534670" h="237489">
                  <a:moveTo>
                    <a:pt x="244132" y="237413"/>
                  </a:moveTo>
                  <a:lnTo>
                    <a:pt x="207987" y="205168"/>
                  </a:lnTo>
                  <a:lnTo>
                    <a:pt x="199529" y="197612"/>
                  </a:lnTo>
                  <a:lnTo>
                    <a:pt x="211658" y="190893"/>
                  </a:lnTo>
                  <a:lnTo>
                    <a:pt x="220002" y="182130"/>
                  </a:lnTo>
                  <a:lnTo>
                    <a:pt x="222008" y="177380"/>
                  </a:lnTo>
                  <a:lnTo>
                    <a:pt x="223761" y="173253"/>
                  </a:lnTo>
                  <a:lnTo>
                    <a:pt x="224815" y="170738"/>
                  </a:lnTo>
                  <a:lnTo>
                    <a:pt x="226326" y="156438"/>
                  </a:lnTo>
                  <a:lnTo>
                    <a:pt x="226364" y="49745"/>
                  </a:lnTo>
                  <a:lnTo>
                    <a:pt x="222834" y="31737"/>
                  </a:lnTo>
                  <a:lnTo>
                    <a:pt x="222745" y="31381"/>
                  </a:lnTo>
                  <a:lnTo>
                    <a:pt x="221843" y="30187"/>
                  </a:lnTo>
                  <a:lnTo>
                    <a:pt x="212026" y="17145"/>
                  </a:lnTo>
                  <a:lnTo>
                    <a:pt x="194144" y="6997"/>
                  </a:lnTo>
                  <a:lnTo>
                    <a:pt x="183845" y="4533"/>
                  </a:lnTo>
                  <a:lnTo>
                    <a:pt x="183845" y="49745"/>
                  </a:lnTo>
                  <a:lnTo>
                    <a:pt x="183845" y="157480"/>
                  </a:lnTo>
                  <a:lnTo>
                    <a:pt x="183476" y="158851"/>
                  </a:lnTo>
                  <a:lnTo>
                    <a:pt x="182079" y="165023"/>
                  </a:lnTo>
                  <a:lnTo>
                    <a:pt x="178219" y="169824"/>
                  </a:lnTo>
                  <a:lnTo>
                    <a:pt x="171970" y="173253"/>
                  </a:lnTo>
                  <a:lnTo>
                    <a:pt x="138823" y="143751"/>
                  </a:lnTo>
                  <a:lnTo>
                    <a:pt x="86194" y="143751"/>
                  </a:lnTo>
                  <a:lnTo>
                    <a:pt x="123812" y="177380"/>
                  </a:lnTo>
                  <a:lnTo>
                    <a:pt x="82702" y="177380"/>
                  </a:lnTo>
                  <a:lnTo>
                    <a:pt x="49923" y="156438"/>
                  </a:lnTo>
                  <a:lnTo>
                    <a:pt x="49199" y="155067"/>
                  </a:lnTo>
                  <a:lnTo>
                    <a:pt x="49199" y="52489"/>
                  </a:lnTo>
                  <a:lnTo>
                    <a:pt x="51587" y="43205"/>
                  </a:lnTo>
                  <a:lnTo>
                    <a:pt x="58343" y="36182"/>
                  </a:lnTo>
                  <a:lnTo>
                    <a:pt x="68910" y="31737"/>
                  </a:lnTo>
                  <a:lnTo>
                    <a:pt x="82702" y="30187"/>
                  </a:lnTo>
                  <a:lnTo>
                    <a:pt x="151384" y="30187"/>
                  </a:lnTo>
                  <a:lnTo>
                    <a:pt x="183845" y="49745"/>
                  </a:lnTo>
                  <a:lnTo>
                    <a:pt x="183845" y="4533"/>
                  </a:lnTo>
                  <a:lnTo>
                    <a:pt x="169151" y="1016"/>
                  </a:lnTo>
                  <a:lnTo>
                    <a:pt x="164617" y="685"/>
                  </a:lnTo>
                  <a:lnTo>
                    <a:pt x="160820" y="342"/>
                  </a:lnTo>
                  <a:lnTo>
                    <a:pt x="65925" y="342"/>
                  </a:lnTo>
                  <a:lnTo>
                    <a:pt x="57581" y="1016"/>
                  </a:lnTo>
                  <a:lnTo>
                    <a:pt x="14528" y="17145"/>
                  </a:lnTo>
                  <a:lnTo>
                    <a:pt x="0" y="49745"/>
                  </a:lnTo>
                  <a:lnTo>
                    <a:pt x="63" y="156438"/>
                  </a:lnTo>
                  <a:lnTo>
                    <a:pt x="24295" y="196481"/>
                  </a:lnTo>
                  <a:lnTo>
                    <a:pt x="63576" y="207022"/>
                  </a:lnTo>
                  <a:lnTo>
                    <a:pt x="69773" y="207225"/>
                  </a:lnTo>
                  <a:lnTo>
                    <a:pt x="118605" y="207225"/>
                  </a:lnTo>
                  <a:lnTo>
                    <a:pt x="155232" y="205168"/>
                  </a:lnTo>
                  <a:lnTo>
                    <a:pt x="191503" y="237413"/>
                  </a:lnTo>
                  <a:lnTo>
                    <a:pt x="244132" y="237413"/>
                  </a:lnTo>
                  <a:close/>
                </a:path>
                <a:path w="534670" h="237489">
                  <a:moveTo>
                    <a:pt x="456895" y="176682"/>
                  </a:moveTo>
                  <a:lnTo>
                    <a:pt x="337248" y="176682"/>
                  </a:lnTo>
                  <a:lnTo>
                    <a:pt x="320357" y="175425"/>
                  </a:lnTo>
                  <a:lnTo>
                    <a:pt x="309016" y="171450"/>
                  </a:lnTo>
                  <a:lnTo>
                    <a:pt x="302628" y="164528"/>
                  </a:lnTo>
                  <a:lnTo>
                    <a:pt x="300621" y="154381"/>
                  </a:lnTo>
                  <a:lnTo>
                    <a:pt x="300621" y="0"/>
                  </a:lnTo>
                  <a:lnTo>
                    <a:pt x="254977" y="0"/>
                  </a:lnTo>
                  <a:lnTo>
                    <a:pt x="254977" y="154724"/>
                  </a:lnTo>
                  <a:lnTo>
                    <a:pt x="259346" y="175120"/>
                  </a:lnTo>
                  <a:lnTo>
                    <a:pt x="272491" y="190449"/>
                  </a:lnTo>
                  <a:lnTo>
                    <a:pt x="294386" y="200710"/>
                  </a:lnTo>
                  <a:lnTo>
                    <a:pt x="325056" y="205854"/>
                  </a:lnTo>
                  <a:lnTo>
                    <a:pt x="333768" y="206540"/>
                  </a:lnTo>
                  <a:lnTo>
                    <a:pt x="456895" y="206540"/>
                  </a:lnTo>
                  <a:lnTo>
                    <a:pt x="456895" y="176682"/>
                  </a:lnTo>
                  <a:close/>
                </a:path>
                <a:path w="534670" h="237489">
                  <a:moveTo>
                    <a:pt x="493166" y="176682"/>
                  </a:moveTo>
                  <a:lnTo>
                    <a:pt x="468718" y="176682"/>
                  </a:lnTo>
                  <a:lnTo>
                    <a:pt x="468718" y="181825"/>
                  </a:lnTo>
                  <a:lnTo>
                    <a:pt x="477786" y="181825"/>
                  </a:lnTo>
                  <a:lnTo>
                    <a:pt x="477786" y="206883"/>
                  </a:lnTo>
                  <a:lnTo>
                    <a:pt x="484466" y="206883"/>
                  </a:lnTo>
                  <a:lnTo>
                    <a:pt x="484466" y="181825"/>
                  </a:lnTo>
                  <a:lnTo>
                    <a:pt x="493166" y="181825"/>
                  </a:lnTo>
                  <a:lnTo>
                    <a:pt x="493166" y="176682"/>
                  </a:lnTo>
                  <a:close/>
                </a:path>
                <a:path w="534670" h="237489">
                  <a:moveTo>
                    <a:pt x="534644" y="176682"/>
                  </a:moveTo>
                  <a:lnTo>
                    <a:pt x="525259" y="176682"/>
                  </a:lnTo>
                  <a:lnTo>
                    <a:pt x="517550" y="197269"/>
                  </a:lnTo>
                  <a:lnTo>
                    <a:pt x="512127" y="183896"/>
                  </a:lnTo>
                  <a:lnTo>
                    <a:pt x="509219" y="176682"/>
                  </a:lnTo>
                  <a:lnTo>
                    <a:pt x="500151" y="176682"/>
                  </a:lnTo>
                  <a:lnTo>
                    <a:pt x="500151" y="206883"/>
                  </a:lnTo>
                  <a:lnTo>
                    <a:pt x="506031" y="206883"/>
                  </a:lnTo>
                  <a:lnTo>
                    <a:pt x="506031" y="183896"/>
                  </a:lnTo>
                  <a:lnTo>
                    <a:pt x="506399" y="183896"/>
                  </a:lnTo>
                  <a:lnTo>
                    <a:pt x="515099" y="206883"/>
                  </a:lnTo>
                  <a:lnTo>
                    <a:pt x="519633" y="206883"/>
                  </a:lnTo>
                  <a:lnTo>
                    <a:pt x="523290" y="197269"/>
                  </a:lnTo>
                  <a:lnTo>
                    <a:pt x="528383" y="183896"/>
                  </a:lnTo>
                  <a:lnTo>
                    <a:pt x="528383" y="206883"/>
                  </a:lnTo>
                  <a:lnTo>
                    <a:pt x="534644" y="206883"/>
                  </a:lnTo>
                  <a:lnTo>
                    <a:pt x="534644" y="183896"/>
                  </a:lnTo>
                  <a:lnTo>
                    <a:pt x="534644" y="176682"/>
                  </a:lnTo>
                  <a:close/>
                </a:path>
              </a:pathLst>
            </a:custGeom>
            <a:solidFill>
              <a:srgbClr val="E2820E"/>
            </a:solidFill>
          </p:spPr>
          <p:txBody>
            <a:bodyPr wrap="square" lIns="0" tIns="0" rIns="0" bIns="0" rtlCol="0"/>
            <a:lstStyle/>
            <a:p>
              <a:endParaRPr sz="2400"/>
            </a:p>
          </p:txBody>
        </p:sp>
      </p:grpSp>
      <p:pic>
        <p:nvPicPr>
          <p:cNvPr id="27" name="object 26"/>
          <p:cNvPicPr/>
          <p:nvPr/>
        </p:nvPicPr>
        <p:blipFill>
          <a:blip r:embed="rId9" cstate="print"/>
          <a:stretch>
            <a:fillRect/>
          </a:stretch>
        </p:blipFill>
        <p:spPr>
          <a:xfrm>
            <a:off x="6998207" y="4141225"/>
            <a:ext cx="1889760" cy="839216"/>
          </a:xfrm>
          <a:prstGeom prst="rect">
            <a:avLst/>
          </a:prstGeom>
        </p:spPr>
      </p:pic>
      <p:grpSp>
        <p:nvGrpSpPr>
          <p:cNvPr id="28" name="object 27"/>
          <p:cNvGrpSpPr/>
          <p:nvPr/>
        </p:nvGrpSpPr>
        <p:grpSpPr>
          <a:xfrm>
            <a:off x="9573625" y="5302192"/>
            <a:ext cx="2301240" cy="283633"/>
            <a:chOff x="7180219" y="3595635"/>
            <a:chExt cx="1725930" cy="212725"/>
          </a:xfrm>
        </p:grpSpPr>
        <p:pic>
          <p:nvPicPr>
            <p:cNvPr id="29" name="object 28"/>
            <p:cNvPicPr/>
            <p:nvPr/>
          </p:nvPicPr>
          <p:blipFill>
            <a:blip r:embed="rId10" cstate="print"/>
            <a:stretch>
              <a:fillRect/>
            </a:stretch>
          </p:blipFill>
          <p:spPr>
            <a:xfrm>
              <a:off x="8388395" y="3598191"/>
              <a:ext cx="188451" cy="210021"/>
            </a:xfrm>
            <a:prstGeom prst="rect">
              <a:avLst/>
            </a:prstGeom>
          </p:spPr>
        </p:pic>
        <p:sp>
          <p:nvSpPr>
            <p:cNvPr id="30" name="object 29"/>
            <p:cNvSpPr/>
            <p:nvPr/>
          </p:nvSpPr>
          <p:spPr>
            <a:xfrm>
              <a:off x="7180211" y="3598163"/>
              <a:ext cx="1668145" cy="210185"/>
            </a:xfrm>
            <a:custGeom>
              <a:avLst/>
              <a:gdLst/>
              <a:ahLst/>
              <a:cxnLst/>
              <a:rect l="l" t="t" r="r" b="b"/>
              <a:pathLst>
                <a:path w="1668145" h="210185">
                  <a:moveTo>
                    <a:pt x="351040" y="105041"/>
                  </a:moveTo>
                  <a:lnTo>
                    <a:pt x="343966" y="64185"/>
                  </a:lnTo>
                  <a:lnTo>
                    <a:pt x="326009" y="34290"/>
                  </a:lnTo>
                  <a:lnTo>
                    <a:pt x="323938" y="30822"/>
                  </a:lnTo>
                  <a:lnTo>
                    <a:pt x="315836" y="24993"/>
                  </a:lnTo>
                  <a:lnTo>
                    <a:pt x="315836" y="105041"/>
                  </a:lnTo>
                  <a:lnTo>
                    <a:pt x="311531" y="132588"/>
                  </a:lnTo>
                  <a:lnTo>
                    <a:pt x="299046" y="155079"/>
                  </a:lnTo>
                  <a:lnTo>
                    <a:pt x="279006" y="170243"/>
                  </a:lnTo>
                  <a:lnTo>
                    <a:pt x="252069" y="175806"/>
                  </a:lnTo>
                  <a:lnTo>
                    <a:pt x="98971" y="175806"/>
                  </a:lnTo>
                  <a:lnTo>
                    <a:pt x="72034" y="170243"/>
                  </a:lnTo>
                  <a:lnTo>
                    <a:pt x="51993" y="155079"/>
                  </a:lnTo>
                  <a:lnTo>
                    <a:pt x="39509" y="132588"/>
                  </a:lnTo>
                  <a:lnTo>
                    <a:pt x="35204" y="105041"/>
                  </a:lnTo>
                  <a:lnTo>
                    <a:pt x="39509" y="77495"/>
                  </a:lnTo>
                  <a:lnTo>
                    <a:pt x="51993" y="55003"/>
                  </a:lnTo>
                  <a:lnTo>
                    <a:pt x="72034" y="39839"/>
                  </a:lnTo>
                  <a:lnTo>
                    <a:pt x="98971" y="34290"/>
                  </a:lnTo>
                  <a:lnTo>
                    <a:pt x="252069" y="34290"/>
                  </a:lnTo>
                  <a:lnTo>
                    <a:pt x="279006" y="39839"/>
                  </a:lnTo>
                  <a:lnTo>
                    <a:pt x="299046" y="55003"/>
                  </a:lnTo>
                  <a:lnTo>
                    <a:pt x="311531" y="77495"/>
                  </a:lnTo>
                  <a:lnTo>
                    <a:pt x="315836" y="105041"/>
                  </a:lnTo>
                  <a:lnTo>
                    <a:pt x="315836" y="24993"/>
                  </a:lnTo>
                  <a:lnTo>
                    <a:pt x="292709" y="8331"/>
                  </a:lnTo>
                  <a:lnTo>
                    <a:pt x="252069" y="88"/>
                  </a:lnTo>
                  <a:lnTo>
                    <a:pt x="98971" y="88"/>
                  </a:lnTo>
                  <a:lnTo>
                    <a:pt x="58331" y="8331"/>
                  </a:lnTo>
                  <a:lnTo>
                    <a:pt x="27101" y="30822"/>
                  </a:lnTo>
                  <a:lnTo>
                    <a:pt x="7073" y="64185"/>
                  </a:lnTo>
                  <a:lnTo>
                    <a:pt x="0" y="105041"/>
                  </a:lnTo>
                  <a:lnTo>
                    <a:pt x="7073" y="145897"/>
                  </a:lnTo>
                  <a:lnTo>
                    <a:pt x="27101" y="179247"/>
                  </a:lnTo>
                  <a:lnTo>
                    <a:pt x="58331" y="201739"/>
                  </a:lnTo>
                  <a:lnTo>
                    <a:pt x="98971" y="209994"/>
                  </a:lnTo>
                  <a:lnTo>
                    <a:pt x="252069" y="209994"/>
                  </a:lnTo>
                  <a:lnTo>
                    <a:pt x="292709" y="201739"/>
                  </a:lnTo>
                  <a:lnTo>
                    <a:pt x="323938" y="179247"/>
                  </a:lnTo>
                  <a:lnTo>
                    <a:pt x="326009" y="175806"/>
                  </a:lnTo>
                  <a:lnTo>
                    <a:pt x="343966" y="145897"/>
                  </a:lnTo>
                  <a:lnTo>
                    <a:pt x="351040" y="105041"/>
                  </a:lnTo>
                  <a:close/>
                </a:path>
                <a:path w="1668145" h="210185">
                  <a:moveTo>
                    <a:pt x="928243" y="210058"/>
                  </a:moveTo>
                  <a:lnTo>
                    <a:pt x="821385" y="46291"/>
                  </a:lnTo>
                  <a:lnTo>
                    <a:pt x="797648" y="9906"/>
                  </a:lnTo>
                  <a:lnTo>
                    <a:pt x="789495" y="2603"/>
                  </a:lnTo>
                  <a:lnTo>
                    <a:pt x="778764" y="215"/>
                  </a:lnTo>
                  <a:lnTo>
                    <a:pt x="767816" y="2806"/>
                  </a:lnTo>
                  <a:lnTo>
                    <a:pt x="759091" y="10426"/>
                  </a:lnTo>
                  <a:lnTo>
                    <a:pt x="629539" y="210058"/>
                  </a:lnTo>
                  <a:lnTo>
                    <a:pt x="672401" y="210058"/>
                  </a:lnTo>
                  <a:lnTo>
                    <a:pt x="711441" y="149745"/>
                  </a:lnTo>
                  <a:lnTo>
                    <a:pt x="794943" y="149745"/>
                  </a:lnTo>
                  <a:lnTo>
                    <a:pt x="816889" y="115430"/>
                  </a:lnTo>
                  <a:lnTo>
                    <a:pt x="733386" y="115430"/>
                  </a:lnTo>
                  <a:lnTo>
                    <a:pt x="778891" y="46291"/>
                  </a:lnTo>
                  <a:lnTo>
                    <a:pt x="885444" y="210058"/>
                  </a:lnTo>
                  <a:lnTo>
                    <a:pt x="928243" y="210058"/>
                  </a:lnTo>
                  <a:close/>
                </a:path>
                <a:path w="1668145" h="210185">
                  <a:moveTo>
                    <a:pt x="1180630" y="0"/>
                  </a:moveTo>
                  <a:lnTo>
                    <a:pt x="1009091" y="88"/>
                  </a:lnTo>
                  <a:lnTo>
                    <a:pt x="968438" y="8331"/>
                  </a:lnTo>
                  <a:lnTo>
                    <a:pt x="937209" y="30822"/>
                  </a:lnTo>
                  <a:lnTo>
                    <a:pt x="917168" y="64185"/>
                  </a:lnTo>
                  <a:lnTo>
                    <a:pt x="910094" y="105041"/>
                  </a:lnTo>
                  <a:lnTo>
                    <a:pt x="917168" y="145897"/>
                  </a:lnTo>
                  <a:lnTo>
                    <a:pt x="937209" y="179247"/>
                  </a:lnTo>
                  <a:lnTo>
                    <a:pt x="968438" y="201739"/>
                  </a:lnTo>
                  <a:lnTo>
                    <a:pt x="1009091" y="209994"/>
                  </a:lnTo>
                  <a:lnTo>
                    <a:pt x="1154188" y="209829"/>
                  </a:lnTo>
                  <a:lnTo>
                    <a:pt x="1176883" y="175806"/>
                  </a:lnTo>
                  <a:lnTo>
                    <a:pt x="1010132" y="175806"/>
                  </a:lnTo>
                  <a:lnTo>
                    <a:pt x="983208" y="170243"/>
                  </a:lnTo>
                  <a:lnTo>
                    <a:pt x="963180" y="155079"/>
                  </a:lnTo>
                  <a:lnTo>
                    <a:pt x="950683" y="132588"/>
                  </a:lnTo>
                  <a:lnTo>
                    <a:pt x="946378" y="105041"/>
                  </a:lnTo>
                  <a:lnTo>
                    <a:pt x="950683" y="77495"/>
                  </a:lnTo>
                  <a:lnTo>
                    <a:pt x="963180" y="55003"/>
                  </a:lnTo>
                  <a:lnTo>
                    <a:pt x="983208" y="39839"/>
                  </a:lnTo>
                  <a:lnTo>
                    <a:pt x="1010132" y="34290"/>
                  </a:lnTo>
                  <a:lnTo>
                    <a:pt x="1158684" y="34290"/>
                  </a:lnTo>
                  <a:lnTo>
                    <a:pt x="1180630" y="0"/>
                  </a:lnTo>
                  <a:close/>
                </a:path>
                <a:path w="1668145" h="210185">
                  <a:moveTo>
                    <a:pt x="1668081" y="0"/>
                  </a:moveTo>
                  <a:lnTo>
                    <a:pt x="1496542" y="88"/>
                  </a:lnTo>
                  <a:lnTo>
                    <a:pt x="1455889" y="8331"/>
                  </a:lnTo>
                  <a:lnTo>
                    <a:pt x="1424660" y="30822"/>
                  </a:lnTo>
                  <a:lnTo>
                    <a:pt x="1404620" y="64185"/>
                  </a:lnTo>
                  <a:lnTo>
                    <a:pt x="1397546" y="105041"/>
                  </a:lnTo>
                  <a:lnTo>
                    <a:pt x="1404620" y="145897"/>
                  </a:lnTo>
                  <a:lnTo>
                    <a:pt x="1424660" y="179247"/>
                  </a:lnTo>
                  <a:lnTo>
                    <a:pt x="1455889" y="201739"/>
                  </a:lnTo>
                  <a:lnTo>
                    <a:pt x="1496542" y="209994"/>
                  </a:lnTo>
                  <a:lnTo>
                    <a:pt x="1641640" y="209829"/>
                  </a:lnTo>
                  <a:lnTo>
                    <a:pt x="1664335" y="175806"/>
                  </a:lnTo>
                  <a:lnTo>
                    <a:pt x="1497584" y="175806"/>
                  </a:lnTo>
                  <a:lnTo>
                    <a:pt x="1474190" y="171716"/>
                  </a:lnTo>
                  <a:lnTo>
                    <a:pt x="1455813" y="160388"/>
                  </a:lnTo>
                  <a:lnTo>
                    <a:pt x="1442796" y="143243"/>
                  </a:lnTo>
                  <a:lnTo>
                    <a:pt x="1435481" y="121678"/>
                  </a:lnTo>
                  <a:lnTo>
                    <a:pt x="1622590" y="121678"/>
                  </a:lnTo>
                  <a:lnTo>
                    <a:pt x="1645094" y="87363"/>
                  </a:lnTo>
                  <a:lnTo>
                    <a:pt x="1435481" y="87363"/>
                  </a:lnTo>
                  <a:lnTo>
                    <a:pt x="1443024" y="66243"/>
                  </a:lnTo>
                  <a:lnTo>
                    <a:pt x="1456143" y="49428"/>
                  </a:lnTo>
                  <a:lnTo>
                    <a:pt x="1474457" y="38303"/>
                  </a:lnTo>
                  <a:lnTo>
                    <a:pt x="1497584" y="34290"/>
                  </a:lnTo>
                  <a:lnTo>
                    <a:pt x="1646135" y="34290"/>
                  </a:lnTo>
                  <a:lnTo>
                    <a:pt x="1668081" y="0"/>
                  </a:lnTo>
                  <a:close/>
                </a:path>
              </a:pathLst>
            </a:custGeom>
            <a:solidFill>
              <a:srgbClr val="EE2D24"/>
            </a:solidFill>
          </p:spPr>
          <p:txBody>
            <a:bodyPr wrap="square" lIns="0" tIns="0" rIns="0" bIns="0" rtlCol="0"/>
            <a:lstStyle/>
            <a:p>
              <a:endParaRPr sz="2400"/>
            </a:p>
          </p:txBody>
        </p:sp>
        <p:pic>
          <p:nvPicPr>
            <p:cNvPr id="31" name="object 30"/>
            <p:cNvPicPr/>
            <p:nvPr/>
          </p:nvPicPr>
          <p:blipFill>
            <a:blip r:embed="rId11" cstate="print"/>
            <a:stretch>
              <a:fillRect/>
            </a:stretch>
          </p:blipFill>
          <p:spPr>
            <a:xfrm>
              <a:off x="7552459" y="3598191"/>
              <a:ext cx="245681" cy="210021"/>
            </a:xfrm>
            <a:prstGeom prst="rect">
              <a:avLst/>
            </a:prstGeom>
          </p:spPr>
        </p:pic>
        <p:sp>
          <p:nvSpPr>
            <p:cNvPr id="32" name="object 31"/>
            <p:cNvSpPr/>
            <p:nvPr/>
          </p:nvSpPr>
          <p:spPr>
            <a:xfrm>
              <a:off x="8866556" y="3595636"/>
              <a:ext cx="39370" cy="38100"/>
            </a:xfrm>
            <a:custGeom>
              <a:avLst/>
              <a:gdLst/>
              <a:ahLst/>
              <a:cxnLst/>
              <a:rect l="l" t="t" r="r" b="b"/>
              <a:pathLst>
                <a:path w="39370" h="38100">
                  <a:moveTo>
                    <a:pt x="29019" y="29552"/>
                  </a:moveTo>
                  <a:lnTo>
                    <a:pt x="22847" y="20193"/>
                  </a:lnTo>
                  <a:lnTo>
                    <a:pt x="22745" y="20027"/>
                  </a:lnTo>
                  <a:lnTo>
                    <a:pt x="26009" y="19634"/>
                  </a:lnTo>
                  <a:lnTo>
                    <a:pt x="28473" y="17957"/>
                  </a:lnTo>
                  <a:lnTo>
                    <a:pt x="28473" y="17411"/>
                  </a:lnTo>
                  <a:lnTo>
                    <a:pt x="28473" y="10706"/>
                  </a:lnTo>
                  <a:lnTo>
                    <a:pt x="28473" y="9817"/>
                  </a:lnTo>
                  <a:lnTo>
                    <a:pt x="25882" y="7937"/>
                  </a:lnTo>
                  <a:lnTo>
                    <a:pt x="24968" y="7937"/>
                  </a:lnTo>
                  <a:lnTo>
                    <a:pt x="24968" y="11214"/>
                  </a:lnTo>
                  <a:lnTo>
                    <a:pt x="24968" y="17195"/>
                  </a:lnTo>
                  <a:lnTo>
                    <a:pt x="22440" y="17411"/>
                  </a:lnTo>
                  <a:lnTo>
                    <a:pt x="15494" y="17411"/>
                  </a:lnTo>
                  <a:lnTo>
                    <a:pt x="15494" y="10706"/>
                  </a:lnTo>
                  <a:lnTo>
                    <a:pt x="22440" y="10706"/>
                  </a:lnTo>
                  <a:lnTo>
                    <a:pt x="24968" y="11214"/>
                  </a:lnTo>
                  <a:lnTo>
                    <a:pt x="24968" y="7937"/>
                  </a:lnTo>
                  <a:lnTo>
                    <a:pt x="12179" y="7937"/>
                  </a:lnTo>
                  <a:lnTo>
                    <a:pt x="12179" y="29552"/>
                  </a:lnTo>
                  <a:lnTo>
                    <a:pt x="15494" y="29552"/>
                  </a:lnTo>
                  <a:lnTo>
                    <a:pt x="15494" y="20193"/>
                  </a:lnTo>
                  <a:lnTo>
                    <a:pt x="19431" y="20193"/>
                  </a:lnTo>
                  <a:lnTo>
                    <a:pt x="25273" y="29552"/>
                  </a:lnTo>
                  <a:lnTo>
                    <a:pt x="29019" y="29552"/>
                  </a:lnTo>
                  <a:close/>
                </a:path>
                <a:path w="39370" h="38100">
                  <a:moveTo>
                    <a:pt x="39103" y="18707"/>
                  </a:moveTo>
                  <a:lnTo>
                    <a:pt x="37541" y="11239"/>
                  </a:lnTo>
                  <a:lnTo>
                    <a:pt x="35229" y="8026"/>
                  </a:lnTo>
                  <a:lnTo>
                    <a:pt x="35229" y="9817"/>
                  </a:lnTo>
                  <a:lnTo>
                    <a:pt x="35229" y="27711"/>
                  </a:lnTo>
                  <a:lnTo>
                    <a:pt x="28346" y="34366"/>
                  </a:lnTo>
                  <a:lnTo>
                    <a:pt x="10756" y="34366"/>
                  </a:lnTo>
                  <a:lnTo>
                    <a:pt x="3873" y="27711"/>
                  </a:lnTo>
                  <a:lnTo>
                    <a:pt x="3873" y="9817"/>
                  </a:lnTo>
                  <a:lnTo>
                    <a:pt x="10756" y="3136"/>
                  </a:lnTo>
                  <a:lnTo>
                    <a:pt x="28346" y="3136"/>
                  </a:lnTo>
                  <a:lnTo>
                    <a:pt x="35229" y="9817"/>
                  </a:lnTo>
                  <a:lnTo>
                    <a:pt x="35229" y="8026"/>
                  </a:lnTo>
                  <a:lnTo>
                    <a:pt x="33299" y="5321"/>
                  </a:lnTo>
                  <a:lnTo>
                    <a:pt x="29832" y="3136"/>
                  </a:lnTo>
                  <a:lnTo>
                    <a:pt x="27101" y="1409"/>
                  </a:lnTo>
                  <a:lnTo>
                    <a:pt x="19608" y="0"/>
                  </a:lnTo>
                  <a:lnTo>
                    <a:pt x="12065" y="1409"/>
                  </a:lnTo>
                  <a:lnTo>
                    <a:pt x="5816" y="5321"/>
                  </a:lnTo>
                  <a:lnTo>
                    <a:pt x="1574" y="11239"/>
                  </a:lnTo>
                  <a:lnTo>
                    <a:pt x="0" y="18707"/>
                  </a:lnTo>
                  <a:lnTo>
                    <a:pt x="1574" y="26212"/>
                  </a:lnTo>
                  <a:lnTo>
                    <a:pt x="5816" y="32169"/>
                  </a:lnTo>
                  <a:lnTo>
                    <a:pt x="12065" y="36080"/>
                  </a:lnTo>
                  <a:lnTo>
                    <a:pt x="19608" y="37490"/>
                  </a:lnTo>
                  <a:lnTo>
                    <a:pt x="27101" y="36080"/>
                  </a:lnTo>
                  <a:lnTo>
                    <a:pt x="29819" y="34366"/>
                  </a:lnTo>
                  <a:lnTo>
                    <a:pt x="33299" y="32169"/>
                  </a:lnTo>
                  <a:lnTo>
                    <a:pt x="37541" y="26212"/>
                  </a:lnTo>
                  <a:lnTo>
                    <a:pt x="39103" y="18707"/>
                  </a:lnTo>
                  <a:close/>
                </a:path>
              </a:pathLst>
            </a:custGeom>
            <a:solidFill>
              <a:srgbClr val="EE2D24"/>
            </a:solidFill>
          </p:spPr>
          <p:txBody>
            <a:bodyPr wrap="square" lIns="0" tIns="0" rIns="0" bIns="0" rtlCol="0"/>
            <a:lstStyle/>
            <a:p>
              <a:endParaRPr sz="2400"/>
            </a:p>
          </p:txBody>
        </p:sp>
      </p:grpSp>
      <p:pic>
        <p:nvPicPr>
          <p:cNvPr id="33" name="object 32"/>
          <p:cNvPicPr/>
          <p:nvPr/>
        </p:nvPicPr>
        <p:blipFill>
          <a:blip r:embed="rId4" cstate="print"/>
          <a:stretch>
            <a:fillRect/>
          </a:stretch>
        </p:blipFill>
        <p:spPr>
          <a:xfrm>
            <a:off x="9550401" y="4285499"/>
            <a:ext cx="2312415" cy="49987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 </a:t>
            </a:r>
            <a:r>
              <a:rPr kumimoji="1" lang="en-US" altLang="zh-CN" dirty="0"/>
              <a:t>vs. B+</a:t>
            </a:r>
            <a:r>
              <a:rPr kumimoji="1" lang="zh-CN" altLang="en-US" dirty="0"/>
              <a:t>树</a:t>
            </a:r>
            <a:endParaRPr kumimoji="1" lang="zh-CN" altLang="en-US" dirty="0"/>
          </a:p>
        </p:txBody>
      </p:sp>
      <p:sp>
        <p:nvSpPr>
          <p:cNvPr id="2" name="内容占位符 1"/>
          <p:cNvSpPr>
            <a:spLocks noGrp="1"/>
          </p:cNvSpPr>
          <p:nvPr>
            <p:ph idx="1"/>
          </p:nvPr>
        </p:nvSpPr>
        <p:spPr/>
        <p:txBody>
          <a:bodyPr/>
          <a:lstStyle/>
          <a:p>
            <a:pPr marL="0" indent="0">
              <a:lnSpc>
                <a:spcPts val="3320"/>
              </a:lnSpc>
              <a:spcBef>
                <a:spcPts val="1375"/>
              </a:spcBef>
              <a:buNone/>
            </a:pPr>
            <a:r>
              <a:rPr lang="en-US" altLang="zh-CN" sz="3200" dirty="0">
                <a:latin typeface="+mn-ea"/>
              </a:rPr>
              <a:t>    1972</a:t>
            </a:r>
            <a:r>
              <a:rPr lang="zh-CN" altLang="en-US" sz="3200" dirty="0">
                <a:latin typeface="+mn-ea"/>
              </a:rPr>
              <a:t>的原始</a:t>
            </a:r>
            <a:r>
              <a:rPr lang="en-US" altLang="zh-CN" sz="3200" dirty="0">
                <a:latin typeface="+mn-ea"/>
              </a:rPr>
              <a:t>B-</a:t>
            </a:r>
            <a:r>
              <a:rPr lang="zh-CN" altLang="en-US" sz="3200" dirty="0">
                <a:latin typeface="+mn-ea"/>
              </a:rPr>
              <a:t>树在所有结点中存储“键</a:t>
            </a:r>
            <a:r>
              <a:rPr lang="en-US" altLang="zh-CN" sz="3200" dirty="0">
                <a:latin typeface="+mn-ea"/>
              </a:rPr>
              <a:t>+</a:t>
            </a:r>
            <a:r>
              <a:rPr lang="zh-CN" altLang="en-US" sz="3200" dirty="0">
                <a:latin typeface="+mn-ea"/>
              </a:rPr>
              <a:t>值”，</a:t>
            </a:r>
            <a:r>
              <a:rPr lang="zh-CN" altLang="en-US" sz="3200" spc="7" dirty="0">
                <a:latin typeface="+mn-ea"/>
                <a:cs typeface="Times New Roman" panose="02020603050405020304"/>
              </a:rPr>
              <a:t>每个键只在树中出现一次，存储空间更高效。</a:t>
            </a:r>
            <a:endParaRPr lang="en-US" altLang="zh-CN" sz="3200" dirty="0">
              <a:latin typeface="+mn-ea"/>
            </a:endParaRPr>
          </a:p>
          <a:p>
            <a:pPr marL="0" indent="0">
              <a:lnSpc>
                <a:spcPts val="3320"/>
              </a:lnSpc>
              <a:spcBef>
                <a:spcPts val="1375"/>
              </a:spcBef>
              <a:buNone/>
            </a:pPr>
            <a:r>
              <a:rPr lang="en-US" altLang="zh-CN" sz="3200" dirty="0">
                <a:latin typeface="+mn-ea"/>
              </a:rPr>
              <a:t>    B+</a:t>
            </a:r>
            <a:r>
              <a:rPr lang="zh-CN" altLang="en-US" sz="3200" dirty="0">
                <a:latin typeface="+mn-ea"/>
              </a:rPr>
              <a:t>树只在叶子结点中存储值，内部结点仅用于引导搜索</a:t>
            </a:r>
            <a:r>
              <a:rPr lang="zh-CN" altLang="en-US" sz="3200" dirty="0" smtClean="0">
                <a:latin typeface="+mn-ea"/>
              </a:rPr>
              <a:t>过程，由于“半满”，较前者更浪费磁盘空间。</a:t>
            </a:r>
            <a:endParaRPr lang="is-IS" altLang="zh-CN" sz="2135"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选择条件（</a:t>
            </a:r>
            <a:r>
              <a:rPr kumimoji="1" lang="en-US" altLang="zh-CN" dirty="0"/>
              <a:t>Selection</a:t>
            </a:r>
            <a:r>
              <a:rPr kumimoji="1" lang="zh-CN" altLang="en-US" dirty="0"/>
              <a:t> </a:t>
            </a:r>
            <a:r>
              <a:rPr kumimoji="1" lang="en-US" altLang="zh-CN" dirty="0"/>
              <a:t>Conditions</a:t>
            </a:r>
            <a:r>
              <a:rPr kumimoji="1" lang="zh-CN" altLang="en-US" dirty="0"/>
              <a:t>）</a:t>
            </a:r>
            <a:endParaRPr kumimoji="1" lang="zh-CN" altLang="en-US" dirty="0"/>
          </a:p>
        </p:txBody>
      </p:sp>
      <p:sp>
        <p:nvSpPr>
          <p:cNvPr id="2" name="内容占位符 1"/>
          <p:cNvSpPr>
            <a:spLocks noGrp="1"/>
          </p:cNvSpPr>
          <p:nvPr>
            <p:ph idx="1"/>
          </p:nvPr>
        </p:nvSpPr>
        <p:spPr/>
        <p:txBody>
          <a:bodyPr/>
          <a:lstStyle/>
          <a:p>
            <a:pPr marL="0" indent="0">
              <a:lnSpc>
                <a:spcPts val="3320"/>
              </a:lnSpc>
              <a:spcBef>
                <a:spcPts val="1375"/>
              </a:spcBef>
              <a:buNone/>
            </a:pPr>
            <a:r>
              <a:rPr lang="zh-CN" altLang="en-US" sz="3200" dirty="0"/>
              <a:t>       如果查询提供了</a:t>
            </a:r>
            <a:r>
              <a:rPr lang="en-US" altLang="zh-CN" sz="3200" dirty="0"/>
              <a:t>B+</a:t>
            </a:r>
            <a:r>
              <a:rPr lang="zh-CN" altLang="en-US" sz="3200" dirty="0"/>
              <a:t>树搜索关键字的任何属性的值，</a:t>
            </a:r>
            <a:r>
              <a:rPr lang="en-US" altLang="zh-CN" sz="3200" dirty="0"/>
              <a:t>DBMS</a:t>
            </a:r>
            <a:r>
              <a:rPr lang="zh-CN" altLang="en-US" sz="3200" dirty="0"/>
              <a:t>就可以使用</a:t>
            </a:r>
            <a:r>
              <a:rPr lang="en-US" altLang="zh-CN" sz="3200" dirty="0"/>
              <a:t>B+</a:t>
            </a:r>
            <a:r>
              <a:rPr lang="zh-CN" altLang="en-US" sz="3200" dirty="0"/>
              <a:t>树索引。</a:t>
            </a:r>
            <a:endParaRPr lang="en-US" altLang="zh-CN" sz="3200" dirty="0"/>
          </a:p>
          <a:p>
            <a:pPr marL="0" indent="0">
              <a:lnSpc>
                <a:spcPts val="3320"/>
              </a:lnSpc>
              <a:spcBef>
                <a:spcPts val="1375"/>
              </a:spcBef>
              <a:buNone/>
            </a:pPr>
            <a:r>
              <a:rPr lang="zh-CN" altLang="en-US" sz="3200" spc="7" dirty="0">
                <a:latin typeface="Times New Roman" panose="02020603050405020304"/>
                <a:cs typeface="Times New Roman" panose="02020603050405020304"/>
              </a:rPr>
              <a:t>例：</a:t>
            </a:r>
            <a:r>
              <a:rPr lang="en-US" altLang="zh-CN" sz="3200" spc="7" dirty="0">
                <a:latin typeface="Times New Roman" panose="02020603050405020304"/>
                <a:cs typeface="Times New Roman" panose="02020603050405020304"/>
              </a:rPr>
              <a:t>&lt;a,</a:t>
            </a:r>
            <a:r>
              <a:rPr lang="zh-CN" altLang="en-US" sz="3200" spc="7" dirty="0">
                <a:latin typeface="Times New Roman" panose="02020603050405020304"/>
                <a:cs typeface="Times New Roman" panose="02020603050405020304"/>
              </a:rPr>
              <a:t> </a:t>
            </a:r>
            <a:r>
              <a:rPr lang="en-US" altLang="zh-CN" sz="3200" spc="7" dirty="0">
                <a:latin typeface="Times New Roman" panose="02020603050405020304"/>
                <a:cs typeface="Times New Roman" panose="02020603050405020304"/>
              </a:rPr>
              <a:t>b,</a:t>
            </a:r>
            <a:r>
              <a:rPr lang="zh-CN" altLang="en-US" sz="3200" spc="7" dirty="0">
                <a:latin typeface="Times New Roman" panose="02020603050405020304"/>
                <a:cs typeface="Times New Roman" panose="02020603050405020304"/>
              </a:rPr>
              <a:t> </a:t>
            </a:r>
            <a:r>
              <a:rPr lang="en-US" altLang="zh-CN" sz="3200" spc="7" dirty="0">
                <a:latin typeface="Times New Roman" panose="02020603050405020304"/>
                <a:cs typeface="Times New Roman" panose="02020603050405020304"/>
              </a:rPr>
              <a:t>c&gt;</a:t>
            </a:r>
            <a:r>
              <a:rPr lang="zh-CN" altLang="en-US" sz="3200" spc="7" dirty="0">
                <a:latin typeface="Times New Roman" panose="02020603050405020304"/>
                <a:cs typeface="Times New Roman" panose="02020603050405020304"/>
              </a:rPr>
              <a:t>上的索引，可以支持的查询条件</a:t>
            </a:r>
            <a:endParaRPr lang="en-US" altLang="zh-CN" sz="3200" spc="7" dirty="0">
              <a:latin typeface="Times New Roman" panose="02020603050405020304"/>
              <a:cs typeface="Times New Roman" panose="02020603050405020304"/>
            </a:endParaRPr>
          </a:p>
          <a:p>
            <a:pPr marL="0" indent="0">
              <a:lnSpc>
                <a:spcPts val="3320"/>
              </a:lnSpc>
              <a:spcBef>
                <a:spcPts val="1375"/>
              </a:spcBef>
              <a:buNone/>
            </a:pPr>
            <a:r>
              <a:rPr lang="zh-CN" altLang="en-US" sz="3200" spc="7" dirty="0">
                <a:latin typeface="Times New Roman" panose="02020603050405020304"/>
                <a:cs typeface="Times New Roman" panose="02020603050405020304"/>
                <a:sym typeface="Wingdings" panose="05000000000000000000"/>
              </a:rPr>
              <a:t>            （</a:t>
            </a:r>
            <a:r>
              <a:rPr lang="en-US" altLang="zh-CN" sz="3200" spc="7" dirty="0">
                <a:latin typeface="Times New Roman" panose="02020603050405020304"/>
                <a:cs typeface="Times New Roman" panose="02020603050405020304"/>
                <a:sym typeface="Wingdings" panose="05000000000000000000"/>
              </a:rPr>
              <a:t>a=5</a:t>
            </a:r>
            <a:r>
              <a:rPr lang="zh-CN" altLang="en-US" sz="3200" spc="7" dirty="0">
                <a:latin typeface="Times New Roman" panose="02020603050405020304"/>
                <a:cs typeface="Times New Roman" panose="02020603050405020304"/>
                <a:sym typeface="Wingdings" panose="05000000000000000000"/>
              </a:rPr>
              <a:t> </a:t>
            </a:r>
            <a:r>
              <a:rPr lang="en-US" altLang="zh-CN" sz="3200" spc="7" dirty="0">
                <a:latin typeface="Times New Roman" panose="02020603050405020304"/>
                <a:cs typeface="Times New Roman" panose="02020603050405020304"/>
                <a:sym typeface="Wingdings" panose="05000000000000000000"/>
              </a:rPr>
              <a:t>and</a:t>
            </a:r>
            <a:r>
              <a:rPr lang="zh-CN" altLang="en-US" sz="3200" spc="7" dirty="0">
                <a:latin typeface="Times New Roman" panose="02020603050405020304"/>
                <a:cs typeface="Times New Roman" panose="02020603050405020304"/>
                <a:sym typeface="Wingdings" panose="05000000000000000000"/>
              </a:rPr>
              <a:t> </a:t>
            </a:r>
            <a:r>
              <a:rPr lang="en-US" altLang="zh-CN" sz="3200" spc="7" dirty="0">
                <a:latin typeface="Times New Roman" panose="02020603050405020304"/>
                <a:cs typeface="Times New Roman" panose="02020603050405020304"/>
                <a:sym typeface="Wingdings" panose="05000000000000000000"/>
              </a:rPr>
              <a:t>b=3</a:t>
            </a:r>
            <a:r>
              <a:rPr lang="zh-CN" altLang="en-US" sz="3200" spc="7" dirty="0">
                <a:latin typeface="Times New Roman" panose="02020603050405020304"/>
                <a:cs typeface="Times New Roman" panose="02020603050405020304"/>
                <a:sym typeface="Wingdings" panose="05000000000000000000"/>
              </a:rPr>
              <a:t>）；</a:t>
            </a:r>
            <a:endParaRPr lang="en-US" altLang="zh-CN" sz="3200" spc="7" dirty="0">
              <a:latin typeface="Times New Roman" panose="02020603050405020304"/>
              <a:cs typeface="Times New Roman" panose="02020603050405020304"/>
              <a:sym typeface="Wingdings" panose="05000000000000000000"/>
            </a:endParaRPr>
          </a:p>
          <a:p>
            <a:pPr marL="0" indent="0">
              <a:lnSpc>
                <a:spcPts val="3320"/>
              </a:lnSpc>
              <a:spcBef>
                <a:spcPts val="1375"/>
              </a:spcBef>
              <a:buNone/>
            </a:pPr>
            <a:r>
              <a:rPr lang="zh-CN" altLang="en-US" sz="3200" spc="7" dirty="0">
                <a:latin typeface="Times New Roman" panose="02020603050405020304"/>
                <a:cs typeface="Times New Roman" panose="02020603050405020304"/>
                <a:sym typeface="Wingdings" panose="05000000000000000000"/>
              </a:rPr>
              <a:t>            （</a:t>
            </a:r>
            <a:r>
              <a:rPr lang="en-US" altLang="zh-CN" sz="3200" spc="7" dirty="0">
                <a:latin typeface="Times New Roman" panose="02020603050405020304"/>
                <a:cs typeface="Times New Roman" panose="02020603050405020304"/>
                <a:sym typeface="Wingdings" panose="05000000000000000000"/>
              </a:rPr>
              <a:t>b=3</a:t>
            </a:r>
            <a:r>
              <a:rPr lang="zh-CN" altLang="en-US" sz="3200" spc="7" dirty="0">
                <a:latin typeface="Times New Roman" panose="02020603050405020304"/>
                <a:cs typeface="Times New Roman" panose="02020603050405020304"/>
                <a:sym typeface="Wingdings" panose="05000000000000000000"/>
              </a:rPr>
              <a:t>）</a:t>
            </a:r>
            <a:endParaRPr lang="en-US" altLang="zh-CN" sz="3200" dirty="0"/>
          </a:p>
          <a:p>
            <a:pPr marL="0" indent="0">
              <a:lnSpc>
                <a:spcPts val="3320"/>
              </a:lnSpc>
              <a:spcBef>
                <a:spcPts val="1375"/>
              </a:spcBef>
              <a:buNone/>
            </a:pPr>
            <a:r>
              <a:rPr lang="zh-CN" altLang="en-US" sz="3200" dirty="0"/>
              <a:t>并非所有</a:t>
            </a:r>
            <a:r>
              <a:rPr lang="en-US" altLang="zh-CN" sz="3200" dirty="0"/>
              <a:t>DBMS</a:t>
            </a:r>
            <a:r>
              <a:rPr lang="zh-CN" altLang="en-US" sz="3200" dirty="0"/>
              <a:t>都支持如此。</a:t>
            </a:r>
            <a:endParaRPr lang="en-US" altLang="zh-CN" sz="3200" dirty="0"/>
          </a:p>
          <a:p>
            <a:pPr marL="0" indent="0">
              <a:lnSpc>
                <a:spcPts val="3320"/>
              </a:lnSpc>
              <a:spcBef>
                <a:spcPts val="1375"/>
              </a:spcBef>
              <a:buNone/>
            </a:pPr>
            <a:r>
              <a:rPr lang="zh-CN" altLang="en-US" sz="3200" dirty="0"/>
              <a:t>如果采用哈希索引，则需要搜索关键字中的所有属性。</a:t>
            </a:r>
            <a:endParaRPr lang="is-IS" altLang="zh-CN" sz="32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选择条件（</a:t>
            </a:r>
            <a:r>
              <a:rPr kumimoji="1" lang="en-US" altLang="zh-CN" dirty="0"/>
              <a:t>Selection</a:t>
            </a:r>
            <a:r>
              <a:rPr kumimoji="1" lang="zh-CN" altLang="en-US" dirty="0"/>
              <a:t> </a:t>
            </a:r>
            <a:r>
              <a:rPr kumimoji="1" lang="en-US" altLang="zh-CN" dirty="0"/>
              <a:t>Conditions</a:t>
            </a:r>
            <a:r>
              <a:rPr kumimoji="1" lang="zh-CN" altLang="en-US" dirty="0"/>
              <a:t>）</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7" name="object 4"/>
          <p:cNvSpPr txBox="1"/>
          <p:nvPr/>
        </p:nvSpPr>
        <p:spPr>
          <a:xfrm>
            <a:off x="609600" y="1939985"/>
            <a:ext cx="2878667" cy="509541"/>
          </a:xfrm>
          <a:prstGeom prst="rect">
            <a:avLst/>
          </a:prstGeom>
        </p:spPr>
        <p:txBody>
          <a:bodyPr vert="horz" wrap="square" lIns="0" tIns="16933" rIns="0" bIns="0" rtlCol="0">
            <a:spAutoFit/>
          </a:bodyPr>
          <a:lstStyle/>
          <a:p>
            <a:pPr marL="17145">
              <a:spcBef>
                <a:spcPts val="135"/>
              </a:spcBef>
            </a:pPr>
            <a:r>
              <a:rPr sz="3200" b="1" spc="-47" dirty="0">
                <a:solidFill>
                  <a:srgbClr val="636363"/>
                </a:solidFill>
                <a:latin typeface="Trebuchet MS" panose="020B0603020202020204"/>
                <a:cs typeface="Trebuchet MS" panose="020B0603020202020204"/>
              </a:rPr>
              <a:t>Find</a:t>
            </a:r>
            <a:r>
              <a:rPr sz="3200" b="1" spc="545" dirty="0">
                <a:solidFill>
                  <a:srgbClr val="636363"/>
                </a:solidFill>
                <a:latin typeface="Trebuchet MS" panose="020B0603020202020204"/>
                <a:cs typeface="Trebuchet MS" panose="020B0603020202020204"/>
              </a:rPr>
              <a:t> </a:t>
            </a:r>
            <a:r>
              <a:rPr sz="3200" b="1" spc="-53" dirty="0">
                <a:solidFill>
                  <a:srgbClr val="636363"/>
                </a:solidFill>
                <a:latin typeface="Trebuchet MS" panose="020B0603020202020204"/>
                <a:cs typeface="Trebuchet MS" panose="020B0603020202020204"/>
              </a:rPr>
              <a:t>Key=(A,B)</a:t>
            </a:r>
            <a:endParaRPr sz="3200" dirty="0">
              <a:latin typeface="Trebuchet MS" panose="020B0603020202020204"/>
              <a:cs typeface="Trebuchet MS" panose="020B0603020202020204"/>
            </a:endParaRPr>
          </a:p>
        </p:txBody>
      </p:sp>
      <p:sp>
        <p:nvSpPr>
          <p:cNvPr id="8" name="object 5"/>
          <p:cNvSpPr txBox="1"/>
          <p:nvPr/>
        </p:nvSpPr>
        <p:spPr>
          <a:xfrm>
            <a:off x="6341872" y="2774697"/>
            <a:ext cx="486833" cy="417208"/>
          </a:xfrm>
          <a:prstGeom prst="rect">
            <a:avLst/>
          </a:prstGeom>
          <a:solidFill>
            <a:srgbClr val="D9D9D9"/>
          </a:solidFill>
          <a:ln w="19050">
            <a:solidFill>
              <a:srgbClr val="636363"/>
            </a:solidFill>
          </a:ln>
        </p:spPr>
        <p:txBody>
          <a:bodyPr vert="horz" wrap="square" lIns="0" tIns="47413" rIns="0" bIns="0" rtlCol="0">
            <a:spAutoFit/>
          </a:bodyPr>
          <a:lstStyle/>
          <a:p>
            <a:pPr marL="52705">
              <a:spcBef>
                <a:spcPts val="375"/>
              </a:spcBef>
            </a:pPr>
            <a:r>
              <a:rPr sz="2400" b="1" spc="-305"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p:txBody>
      </p:sp>
      <p:grpSp>
        <p:nvGrpSpPr>
          <p:cNvPr id="9" name="object 6"/>
          <p:cNvGrpSpPr/>
          <p:nvPr/>
        </p:nvGrpSpPr>
        <p:grpSpPr>
          <a:xfrm>
            <a:off x="6208268" y="2761996"/>
            <a:ext cx="755227" cy="513080"/>
            <a:chOff x="4656201" y="2071497"/>
            <a:chExt cx="566420" cy="384810"/>
          </a:xfrm>
        </p:grpSpPr>
        <p:sp>
          <p:nvSpPr>
            <p:cNvPr id="10" name="object 7"/>
            <p:cNvSpPr/>
            <p:nvPr/>
          </p:nvSpPr>
          <p:spPr>
            <a:xfrm>
              <a:off x="4665726"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1" name="object 8"/>
            <p:cNvSpPr/>
            <p:nvPr/>
          </p:nvSpPr>
          <p:spPr>
            <a:xfrm>
              <a:off x="4665726"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2" name="object 9"/>
            <p:cNvSpPr/>
            <p:nvPr/>
          </p:nvSpPr>
          <p:spPr>
            <a:xfrm>
              <a:off x="51214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3" name="object 10"/>
            <p:cNvSpPr/>
            <p:nvPr/>
          </p:nvSpPr>
          <p:spPr>
            <a:xfrm>
              <a:off x="51214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4" name="object 11"/>
          <p:cNvSpPr txBox="1"/>
          <p:nvPr/>
        </p:nvSpPr>
        <p:spPr>
          <a:xfrm>
            <a:off x="69504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60"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p:txBody>
      </p:sp>
      <p:grpSp>
        <p:nvGrpSpPr>
          <p:cNvPr id="15" name="object 12"/>
          <p:cNvGrpSpPr/>
          <p:nvPr/>
        </p:nvGrpSpPr>
        <p:grpSpPr>
          <a:xfrm>
            <a:off x="7425437" y="2761996"/>
            <a:ext cx="147319" cy="513080"/>
            <a:chOff x="5569077" y="2071497"/>
            <a:chExt cx="110489" cy="384810"/>
          </a:xfrm>
        </p:grpSpPr>
        <p:sp>
          <p:nvSpPr>
            <p:cNvPr id="16" name="object 13"/>
            <p:cNvSpPr/>
            <p:nvPr/>
          </p:nvSpPr>
          <p:spPr>
            <a:xfrm>
              <a:off x="55786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7" name="object 14"/>
            <p:cNvSpPr/>
            <p:nvPr/>
          </p:nvSpPr>
          <p:spPr>
            <a:xfrm>
              <a:off x="55786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8" name="object 15"/>
          <p:cNvSpPr txBox="1"/>
          <p:nvPr/>
        </p:nvSpPr>
        <p:spPr>
          <a:xfrm>
            <a:off x="75600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87"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p:txBody>
      </p:sp>
      <p:grpSp>
        <p:nvGrpSpPr>
          <p:cNvPr id="19" name="object 16"/>
          <p:cNvGrpSpPr/>
          <p:nvPr/>
        </p:nvGrpSpPr>
        <p:grpSpPr>
          <a:xfrm>
            <a:off x="8035037" y="2761996"/>
            <a:ext cx="147319" cy="513080"/>
            <a:chOff x="6026277" y="2071497"/>
            <a:chExt cx="110489" cy="384810"/>
          </a:xfrm>
        </p:grpSpPr>
        <p:sp>
          <p:nvSpPr>
            <p:cNvPr id="20" name="object 17"/>
            <p:cNvSpPr/>
            <p:nvPr/>
          </p:nvSpPr>
          <p:spPr>
            <a:xfrm>
              <a:off x="60358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1" name="object 18"/>
            <p:cNvSpPr/>
            <p:nvPr/>
          </p:nvSpPr>
          <p:spPr>
            <a:xfrm>
              <a:off x="60358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22" name="object 19"/>
          <p:cNvGrpSpPr/>
          <p:nvPr/>
        </p:nvGrpSpPr>
        <p:grpSpPr>
          <a:xfrm>
            <a:off x="2940558" y="2755646"/>
            <a:ext cx="3975100" cy="2696633"/>
            <a:chOff x="2205418" y="2066734"/>
            <a:chExt cx="2981325" cy="2022475"/>
          </a:xfrm>
        </p:grpSpPr>
        <p:sp>
          <p:nvSpPr>
            <p:cNvPr id="23" name="object 20"/>
            <p:cNvSpPr/>
            <p:nvPr/>
          </p:nvSpPr>
          <p:spPr>
            <a:xfrm>
              <a:off x="3856735" y="2445893"/>
              <a:ext cx="1329690" cy="826769"/>
            </a:xfrm>
            <a:custGeom>
              <a:avLst/>
              <a:gdLst/>
              <a:ahLst/>
              <a:cxnLst/>
              <a:rect l="l" t="t" r="r" b="b"/>
              <a:pathLst>
                <a:path w="1329689" h="826770">
                  <a:moveTo>
                    <a:pt x="0" y="701167"/>
                  </a:moveTo>
                  <a:lnTo>
                    <a:pt x="25653" y="826388"/>
                  </a:lnTo>
                  <a:lnTo>
                    <a:pt x="102265" y="740029"/>
                  </a:lnTo>
                  <a:lnTo>
                    <a:pt x="68452" y="740029"/>
                  </a:lnTo>
                  <a:lnTo>
                    <a:pt x="32130" y="728726"/>
                  </a:lnTo>
                  <a:lnTo>
                    <a:pt x="37630" y="711245"/>
                  </a:lnTo>
                  <a:lnTo>
                    <a:pt x="0" y="701167"/>
                  </a:lnTo>
                  <a:close/>
                </a:path>
                <a:path w="1329689" h="826770">
                  <a:moveTo>
                    <a:pt x="37630" y="711245"/>
                  </a:moveTo>
                  <a:lnTo>
                    <a:pt x="32130" y="728726"/>
                  </a:lnTo>
                  <a:lnTo>
                    <a:pt x="68452" y="740029"/>
                  </a:lnTo>
                  <a:lnTo>
                    <a:pt x="74286" y="721487"/>
                  </a:lnTo>
                  <a:lnTo>
                    <a:pt x="73787" y="721487"/>
                  </a:lnTo>
                  <a:lnTo>
                    <a:pt x="74005" y="720986"/>
                  </a:lnTo>
                  <a:lnTo>
                    <a:pt x="37630" y="711245"/>
                  </a:lnTo>
                  <a:close/>
                </a:path>
                <a:path w="1329689" h="826770">
                  <a:moveTo>
                    <a:pt x="74409" y="721095"/>
                  </a:moveTo>
                  <a:lnTo>
                    <a:pt x="68452" y="740029"/>
                  </a:lnTo>
                  <a:lnTo>
                    <a:pt x="102265" y="740029"/>
                  </a:lnTo>
                  <a:lnTo>
                    <a:pt x="110489" y="730757"/>
                  </a:lnTo>
                  <a:lnTo>
                    <a:pt x="74409" y="721095"/>
                  </a:lnTo>
                  <a:close/>
                </a:path>
                <a:path w="1329689" h="826770">
                  <a:moveTo>
                    <a:pt x="74005" y="720986"/>
                  </a:moveTo>
                  <a:lnTo>
                    <a:pt x="73787" y="721487"/>
                  </a:lnTo>
                  <a:lnTo>
                    <a:pt x="74019" y="721095"/>
                  </a:lnTo>
                  <a:close/>
                </a:path>
                <a:path w="1329689" h="826770">
                  <a:moveTo>
                    <a:pt x="74073" y="721005"/>
                  </a:moveTo>
                  <a:lnTo>
                    <a:pt x="73787" y="721487"/>
                  </a:lnTo>
                  <a:lnTo>
                    <a:pt x="74286" y="721487"/>
                  </a:lnTo>
                  <a:lnTo>
                    <a:pt x="74409" y="721095"/>
                  </a:lnTo>
                  <a:lnTo>
                    <a:pt x="74073" y="721005"/>
                  </a:lnTo>
                  <a:close/>
                </a:path>
                <a:path w="1329689" h="826770">
                  <a:moveTo>
                    <a:pt x="74848" y="719700"/>
                  </a:moveTo>
                  <a:lnTo>
                    <a:pt x="74073" y="721005"/>
                  </a:lnTo>
                  <a:lnTo>
                    <a:pt x="74409" y="721095"/>
                  </a:lnTo>
                  <a:lnTo>
                    <a:pt x="74848" y="719700"/>
                  </a:lnTo>
                  <a:close/>
                </a:path>
                <a:path w="1329689" h="826770">
                  <a:moveTo>
                    <a:pt x="75564" y="717423"/>
                  </a:moveTo>
                  <a:lnTo>
                    <a:pt x="74005" y="720986"/>
                  </a:lnTo>
                  <a:lnTo>
                    <a:pt x="74848" y="719700"/>
                  </a:lnTo>
                  <a:lnTo>
                    <a:pt x="75564" y="717423"/>
                  </a:lnTo>
                  <a:close/>
                </a:path>
                <a:path w="1329689" h="826770">
                  <a:moveTo>
                    <a:pt x="1291589" y="0"/>
                  </a:moveTo>
                  <a:lnTo>
                    <a:pt x="1283969" y="54482"/>
                  </a:lnTo>
                  <a:lnTo>
                    <a:pt x="1261872" y="107061"/>
                  </a:lnTo>
                  <a:lnTo>
                    <a:pt x="1239647" y="141731"/>
                  </a:lnTo>
                  <a:lnTo>
                    <a:pt x="1211961" y="175640"/>
                  </a:lnTo>
                  <a:lnTo>
                    <a:pt x="1178940" y="208406"/>
                  </a:lnTo>
                  <a:lnTo>
                    <a:pt x="1141222" y="239649"/>
                  </a:lnTo>
                  <a:lnTo>
                    <a:pt x="1099312" y="268986"/>
                  </a:lnTo>
                  <a:lnTo>
                    <a:pt x="1053591" y="295909"/>
                  </a:lnTo>
                  <a:lnTo>
                    <a:pt x="1004442" y="320294"/>
                  </a:lnTo>
                  <a:lnTo>
                    <a:pt x="952626" y="341756"/>
                  </a:lnTo>
                  <a:lnTo>
                    <a:pt x="898271" y="360044"/>
                  </a:lnTo>
                  <a:lnTo>
                    <a:pt x="842263" y="374776"/>
                  </a:lnTo>
                  <a:lnTo>
                    <a:pt x="784860" y="385571"/>
                  </a:lnTo>
                  <a:lnTo>
                    <a:pt x="726439" y="392302"/>
                  </a:lnTo>
                  <a:lnTo>
                    <a:pt x="637793" y="395224"/>
                  </a:lnTo>
                  <a:lnTo>
                    <a:pt x="606933" y="397129"/>
                  </a:lnTo>
                  <a:lnTo>
                    <a:pt x="545846" y="404113"/>
                  </a:lnTo>
                  <a:lnTo>
                    <a:pt x="485775" y="415417"/>
                  </a:lnTo>
                  <a:lnTo>
                    <a:pt x="427100" y="430783"/>
                  </a:lnTo>
                  <a:lnTo>
                    <a:pt x="370459" y="449961"/>
                  </a:lnTo>
                  <a:lnTo>
                    <a:pt x="316102" y="472439"/>
                  </a:lnTo>
                  <a:lnTo>
                    <a:pt x="264667" y="498094"/>
                  </a:lnTo>
                  <a:lnTo>
                    <a:pt x="216408" y="526414"/>
                  </a:lnTo>
                  <a:lnTo>
                    <a:pt x="171958" y="557402"/>
                  </a:lnTo>
                  <a:lnTo>
                    <a:pt x="131825" y="590804"/>
                  </a:lnTo>
                  <a:lnTo>
                    <a:pt x="96265" y="626109"/>
                  </a:lnTo>
                  <a:lnTo>
                    <a:pt x="65786" y="663320"/>
                  </a:lnTo>
                  <a:lnTo>
                    <a:pt x="40259" y="703326"/>
                  </a:lnTo>
                  <a:lnTo>
                    <a:pt x="39242" y="706119"/>
                  </a:lnTo>
                  <a:lnTo>
                    <a:pt x="37630" y="711245"/>
                  </a:lnTo>
                  <a:lnTo>
                    <a:pt x="74005" y="720986"/>
                  </a:lnTo>
                  <a:lnTo>
                    <a:pt x="75564" y="717423"/>
                  </a:lnTo>
                  <a:lnTo>
                    <a:pt x="76201" y="717423"/>
                  </a:lnTo>
                  <a:lnTo>
                    <a:pt x="109092" y="669289"/>
                  </a:lnTo>
                  <a:lnTo>
                    <a:pt x="139700" y="635762"/>
                  </a:lnTo>
                  <a:lnTo>
                    <a:pt x="175005" y="603631"/>
                  </a:lnTo>
                  <a:lnTo>
                    <a:pt x="215011" y="573277"/>
                  </a:lnTo>
                  <a:lnTo>
                    <a:pt x="258825" y="545083"/>
                  </a:lnTo>
                  <a:lnTo>
                    <a:pt x="306324" y="519302"/>
                  </a:lnTo>
                  <a:lnTo>
                    <a:pt x="356997" y="496188"/>
                  </a:lnTo>
                  <a:lnTo>
                    <a:pt x="410083" y="476250"/>
                  </a:lnTo>
                  <a:lnTo>
                    <a:pt x="465327" y="459613"/>
                  </a:lnTo>
                  <a:lnTo>
                    <a:pt x="522097" y="446786"/>
                  </a:lnTo>
                  <a:lnTo>
                    <a:pt x="579881" y="437895"/>
                  </a:lnTo>
                  <a:lnTo>
                    <a:pt x="638428" y="433324"/>
                  </a:lnTo>
                  <a:lnTo>
                    <a:pt x="699388" y="432054"/>
                  </a:lnTo>
                  <a:lnTo>
                    <a:pt x="730123" y="430275"/>
                  </a:lnTo>
                  <a:lnTo>
                    <a:pt x="791210" y="423163"/>
                  </a:lnTo>
                  <a:lnTo>
                    <a:pt x="851408" y="411861"/>
                  </a:lnTo>
                  <a:lnTo>
                    <a:pt x="909827" y="396367"/>
                  </a:lnTo>
                  <a:lnTo>
                    <a:pt x="966597" y="377189"/>
                  </a:lnTo>
                  <a:lnTo>
                    <a:pt x="1020826" y="354711"/>
                  </a:lnTo>
                  <a:lnTo>
                    <a:pt x="1072261" y="329056"/>
                  </a:lnTo>
                  <a:lnTo>
                    <a:pt x="1120521" y="300481"/>
                  </a:lnTo>
                  <a:lnTo>
                    <a:pt x="1164971" y="269494"/>
                  </a:lnTo>
                  <a:lnTo>
                    <a:pt x="1205229" y="236093"/>
                  </a:lnTo>
                  <a:lnTo>
                    <a:pt x="1240789" y="200532"/>
                  </a:lnTo>
                  <a:lnTo>
                    <a:pt x="1271142" y="163194"/>
                  </a:lnTo>
                  <a:lnTo>
                    <a:pt x="1295908" y="124332"/>
                  </a:lnTo>
                  <a:lnTo>
                    <a:pt x="1314323" y="83819"/>
                  </a:lnTo>
                  <a:lnTo>
                    <a:pt x="1325752" y="42290"/>
                  </a:lnTo>
                  <a:lnTo>
                    <a:pt x="1329689" y="1777"/>
                  </a:lnTo>
                  <a:lnTo>
                    <a:pt x="1291589" y="0"/>
                  </a:lnTo>
                  <a:close/>
                </a:path>
                <a:path w="1329689" h="826770">
                  <a:moveTo>
                    <a:pt x="76201" y="717423"/>
                  </a:moveTo>
                  <a:lnTo>
                    <a:pt x="75564" y="717423"/>
                  </a:lnTo>
                  <a:lnTo>
                    <a:pt x="74848" y="719700"/>
                  </a:lnTo>
                  <a:lnTo>
                    <a:pt x="76201" y="717423"/>
                  </a:lnTo>
                  <a:close/>
                </a:path>
              </a:pathLst>
            </a:custGeom>
            <a:solidFill>
              <a:srgbClr val="636363"/>
            </a:solidFill>
          </p:spPr>
          <p:txBody>
            <a:bodyPr wrap="square" lIns="0" tIns="0" rIns="0" bIns="0" rtlCol="0"/>
            <a:lstStyle/>
            <a:p>
              <a:endParaRPr sz="2400"/>
            </a:p>
          </p:txBody>
        </p:sp>
        <p:sp>
          <p:nvSpPr>
            <p:cNvPr id="24" name="object 21"/>
            <p:cNvSpPr/>
            <p:nvPr/>
          </p:nvSpPr>
          <p:spPr>
            <a:xfrm>
              <a:off x="2219705" y="3271266"/>
              <a:ext cx="370840" cy="365760"/>
            </a:xfrm>
            <a:custGeom>
              <a:avLst/>
              <a:gdLst/>
              <a:ahLst/>
              <a:cxnLst/>
              <a:rect l="l" t="t" r="r" b="b"/>
              <a:pathLst>
                <a:path w="370839" h="365760">
                  <a:moveTo>
                    <a:pt x="0" y="17779"/>
                  </a:moveTo>
                  <a:lnTo>
                    <a:pt x="0" y="8000"/>
                  </a:lnTo>
                  <a:lnTo>
                    <a:pt x="8000" y="0"/>
                  </a:lnTo>
                  <a:lnTo>
                    <a:pt x="17780" y="0"/>
                  </a:lnTo>
                  <a:lnTo>
                    <a:pt x="352551" y="0"/>
                  </a:lnTo>
                  <a:lnTo>
                    <a:pt x="362331" y="0"/>
                  </a:lnTo>
                  <a:lnTo>
                    <a:pt x="370331" y="8000"/>
                  </a:lnTo>
                  <a:lnTo>
                    <a:pt x="370331" y="17779"/>
                  </a:lnTo>
                  <a:lnTo>
                    <a:pt x="370331" y="347979"/>
                  </a:lnTo>
                  <a:lnTo>
                    <a:pt x="370331" y="357758"/>
                  </a:lnTo>
                  <a:lnTo>
                    <a:pt x="362331" y="365759"/>
                  </a:lnTo>
                  <a:lnTo>
                    <a:pt x="352551" y="365759"/>
                  </a:lnTo>
                  <a:lnTo>
                    <a:pt x="17780" y="365759"/>
                  </a:lnTo>
                  <a:lnTo>
                    <a:pt x="8000" y="365759"/>
                  </a:lnTo>
                  <a:lnTo>
                    <a:pt x="0" y="357758"/>
                  </a:lnTo>
                  <a:lnTo>
                    <a:pt x="0" y="347979"/>
                  </a:lnTo>
                  <a:lnTo>
                    <a:pt x="0" y="17779"/>
                  </a:lnTo>
                  <a:close/>
                </a:path>
              </a:pathLst>
            </a:custGeom>
            <a:ln w="28575">
              <a:solidFill>
                <a:srgbClr val="EE3D42"/>
              </a:solidFill>
            </a:ln>
          </p:spPr>
          <p:txBody>
            <a:bodyPr wrap="square" lIns="0" tIns="0" rIns="0" bIns="0" rtlCol="0"/>
            <a:lstStyle/>
            <a:p>
              <a:endParaRPr sz="2400"/>
            </a:p>
          </p:txBody>
        </p:sp>
        <p:sp>
          <p:nvSpPr>
            <p:cNvPr id="25" name="object 22"/>
            <p:cNvSpPr/>
            <p:nvPr/>
          </p:nvSpPr>
          <p:spPr>
            <a:xfrm>
              <a:off x="2224023" y="2445893"/>
              <a:ext cx="2505710" cy="826769"/>
            </a:xfrm>
            <a:custGeom>
              <a:avLst/>
              <a:gdLst/>
              <a:ahLst/>
              <a:cxnLst/>
              <a:rect l="l" t="t" r="r" b="b"/>
              <a:pathLst>
                <a:path w="2505710" h="826770">
                  <a:moveTo>
                    <a:pt x="0" y="698626"/>
                  </a:moveTo>
                  <a:lnTo>
                    <a:pt x="1777" y="826388"/>
                  </a:lnTo>
                  <a:lnTo>
                    <a:pt x="101061" y="749681"/>
                  </a:lnTo>
                  <a:lnTo>
                    <a:pt x="59943" y="749681"/>
                  </a:lnTo>
                  <a:lnTo>
                    <a:pt x="26415" y="731646"/>
                  </a:lnTo>
                  <a:lnTo>
                    <a:pt x="35084" y="715562"/>
                  </a:lnTo>
                  <a:lnTo>
                    <a:pt x="0" y="698626"/>
                  </a:lnTo>
                  <a:close/>
                </a:path>
                <a:path w="2505710" h="826770">
                  <a:moveTo>
                    <a:pt x="35084" y="715562"/>
                  </a:moveTo>
                  <a:lnTo>
                    <a:pt x="26415" y="731646"/>
                  </a:lnTo>
                  <a:lnTo>
                    <a:pt x="59943" y="749681"/>
                  </a:lnTo>
                  <a:lnTo>
                    <a:pt x="68020" y="734694"/>
                  </a:lnTo>
                  <a:lnTo>
                    <a:pt x="67056" y="734694"/>
                  </a:lnTo>
                  <a:lnTo>
                    <a:pt x="69092" y="731979"/>
                  </a:lnTo>
                  <a:lnTo>
                    <a:pt x="35084" y="715562"/>
                  </a:lnTo>
                  <a:close/>
                </a:path>
                <a:path w="2505710" h="826770">
                  <a:moveTo>
                    <a:pt x="69574" y="732211"/>
                  </a:moveTo>
                  <a:lnTo>
                    <a:pt x="69114" y="732665"/>
                  </a:lnTo>
                  <a:lnTo>
                    <a:pt x="59943" y="749681"/>
                  </a:lnTo>
                  <a:lnTo>
                    <a:pt x="101061" y="749681"/>
                  </a:lnTo>
                  <a:lnTo>
                    <a:pt x="102869" y="748283"/>
                  </a:lnTo>
                  <a:lnTo>
                    <a:pt x="69574" y="732211"/>
                  </a:lnTo>
                  <a:close/>
                </a:path>
                <a:path w="2505710" h="826770">
                  <a:moveTo>
                    <a:pt x="69092" y="731979"/>
                  </a:moveTo>
                  <a:lnTo>
                    <a:pt x="67056" y="734694"/>
                  </a:lnTo>
                  <a:lnTo>
                    <a:pt x="69114" y="732665"/>
                  </a:lnTo>
                  <a:lnTo>
                    <a:pt x="69403" y="732129"/>
                  </a:lnTo>
                  <a:lnTo>
                    <a:pt x="69092" y="731979"/>
                  </a:lnTo>
                  <a:close/>
                </a:path>
                <a:path w="2505710" h="826770">
                  <a:moveTo>
                    <a:pt x="69114" y="732665"/>
                  </a:moveTo>
                  <a:lnTo>
                    <a:pt x="67056" y="734694"/>
                  </a:lnTo>
                  <a:lnTo>
                    <a:pt x="68020" y="734694"/>
                  </a:lnTo>
                  <a:lnTo>
                    <a:pt x="69114" y="732665"/>
                  </a:lnTo>
                  <a:close/>
                </a:path>
                <a:path w="2505710" h="826770">
                  <a:moveTo>
                    <a:pt x="69403" y="732129"/>
                  </a:moveTo>
                  <a:lnTo>
                    <a:pt x="69114" y="732665"/>
                  </a:lnTo>
                  <a:lnTo>
                    <a:pt x="69574" y="732211"/>
                  </a:lnTo>
                  <a:lnTo>
                    <a:pt x="69403" y="732129"/>
                  </a:lnTo>
                  <a:close/>
                </a:path>
                <a:path w="2505710" h="826770">
                  <a:moveTo>
                    <a:pt x="71693" y="730123"/>
                  </a:moveTo>
                  <a:lnTo>
                    <a:pt x="70484" y="730123"/>
                  </a:lnTo>
                  <a:lnTo>
                    <a:pt x="69403" y="732129"/>
                  </a:lnTo>
                  <a:lnTo>
                    <a:pt x="69574" y="732211"/>
                  </a:lnTo>
                  <a:lnTo>
                    <a:pt x="71693" y="730123"/>
                  </a:lnTo>
                  <a:close/>
                </a:path>
                <a:path w="2505710" h="826770">
                  <a:moveTo>
                    <a:pt x="70484" y="730123"/>
                  </a:moveTo>
                  <a:lnTo>
                    <a:pt x="69092" y="731979"/>
                  </a:lnTo>
                  <a:lnTo>
                    <a:pt x="69403" y="732129"/>
                  </a:lnTo>
                  <a:lnTo>
                    <a:pt x="70484" y="730123"/>
                  </a:lnTo>
                  <a:close/>
                </a:path>
                <a:path w="2505710" h="826770">
                  <a:moveTo>
                    <a:pt x="2467355" y="0"/>
                  </a:moveTo>
                  <a:lnTo>
                    <a:pt x="2457704" y="42037"/>
                  </a:lnTo>
                  <a:lnTo>
                    <a:pt x="2436114" y="75818"/>
                  </a:lnTo>
                  <a:lnTo>
                    <a:pt x="2401951" y="110743"/>
                  </a:lnTo>
                  <a:lnTo>
                    <a:pt x="2368423" y="137032"/>
                  </a:lnTo>
                  <a:lnTo>
                    <a:pt x="2328417" y="163068"/>
                  </a:lnTo>
                  <a:lnTo>
                    <a:pt x="2282443" y="188594"/>
                  </a:lnTo>
                  <a:lnTo>
                    <a:pt x="2212721" y="221106"/>
                  </a:lnTo>
                  <a:lnTo>
                    <a:pt x="2174493" y="236855"/>
                  </a:lnTo>
                  <a:lnTo>
                    <a:pt x="2134108" y="252094"/>
                  </a:lnTo>
                  <a:lnTo>
                    <a:pt x="2091943" y="266573"/>
                  </a:lnTo>
                  <a:lnTo>
                    <a:pt x="2047748" y="280669"/>
                  </a:lnTo>
                  <a:lnTo>
                    <a:pt x="2001901" y="294131"/>
                  </a:lnTo>
                  <a:lnTo>
                    <a:pt x="1954402" y="306958"/>
                  </a:lnTo>
                  <a:lnTo>
                    <a:pt x="1905508" y="318896"/>
                  </a:lnTo>
                  <a:lnTo>
                    <a:pt x="1855215" y="330200"/>
                  </a:lnTo>
                  <a:lnTo>
                    <a:pt x="1803527" y="340740"/>
                  </a:lnTo>
                  <a:lnTo>
                    <a:pt x="1750822" y="350519"/>
                  </a:lnTo>
                  <a:lnTo>
                    <a:pt x="1696974" y="359282"/>
                  </a:lnTo>
                  <a:lnTo>
                    <a:pt x="1642237" y="367283"/>
                  </a:lnTo>
                  <a:lnTo>
                    <a:pt x="1586864" y="374269"/>
                  </a:lnTo>
                  <a:lnTo>
                    <a:pt x="1530730" y="380238"/>
                  </a:lnTo>
                  <a:lnTo>
                    <a:pt x="1473962" y="385190"/>
                  </a:lnTo>
                  <a:lnTo>
                    <a:pt x="1416685" y="389127"/>
                  </a:lnTo>
                  <a:lnTo>
                    <a:pt x="1359153" y="392049"/>
                  </a:lnTo>
                  <a:lnTo>
                    <a:pt x="1301496" y="393700"/>
                  </a:lnTo>
                  <a:lnTo>
                    <a:pt x="1185672" y="395224"/>
                  </a:lnTo>
                  <a:lnTo>
                    <a:pt x="1127252" y="397001"/>
                  </a:lnTo>
                  <a:lnTo>
                    <a:pt x="1068959" y="399923"/>
                  </a:lnTo>
                  <a:lnTo>
                    <a:pt x="1011046" y="403987"/>
                  </a:lnTo>
                  <a:lnTo>
                    <a:pt x="953643" y="409067"/>
                  </a:lnTo>
                  <a:lnTo>
                    <a:pt x="896746" y="415163"/>
                  </a:lnTo>
                  <a:lnTo>
                    <a:pt x="840613" y="422275"/>
                  </a:lnTo>
                  <a:lnTo>
                    <a:pt x="785240" y="430275"/>
                  </a:lnTo>
                  <a:lnTo>
                    <a:pt x="730757" y="439293"/>
                  </a:lnTo>
                  <a:lnTo>
                    <a:pt x="677290" y="449199"/>
                  </a:lnTo>
                  <a:lnTo>
                    <a:pt x="624967" y="459867"/>
                  </a:lnTo>
                  <a:lnTo>
                    <a:pt x="573913" y="471296"/>
                  </a:lnTo>
                  <a:lnTo>
                    <a:pt x="524128" y="483615"/>
                  </a:lnTo>
                  <a:lnTo>
                    <a:pt x="475995" y="496569"/>
                  </a:lnTo>
                  <a:lnTo>
                    <a:pt x="429259" y="510158"/>
                  </a:lnTo>
                  <a:lnTo>
                    <a:pt x="384301" y="524509"/>
                  </a:lnTo>
                  <a:lnTo>
                    <a:pt x="340994" y="539495"/>
                  </a:lnTo>
                  <a:lnTo>
                    <a:pt x="299719" y="554989"/>
                  </a:lnTo>
                  <a:lnTo>
                    <a:pt x="260476" y="571119"/>
                  </a:lnTo>
                  <a:lnTo>
                    <a:pt x="223265" y="587756"/>
                  </a:lnTo>
                  <a:lnTo>
                    <a:pt x="188213" y="605027"/>
                  </a:lnTo>
                  <a:lnTo>
                    <a:pt x="140207" y="631570"/>
                  </a:lnTo>
                  <a:lnTo>
                    <a:pt x="97662" y="659257"/>
                  </a:lnTo>
                  <a:lnTo>
                    <a:pt x="61213" y="687832"/>
                  </a:lnTo>
                  <a:lnTo>
                    <a:pt x="40386" y="707517"/>
                  </a:lnTo>
                  <a:lnTo>
                    <a:pt x="38988" y="708787"/>
                  </a:lnTo>
                  <a:lnTo>
                    <a:pt x="37845" y="710311"/>
                  </a:lnTo>
                  <a:lnTo>
                    <a:pt x="36956" y="712088"/>
                  </a:lnTo>
                  <a:lnTo>
                    <a:pt x="35084" y="715562"/>
                  </a:lnTo>
                  <a:lnTo>
                    <a:pt x="69092" y="731979"/>
                  </a:lnTo>
                  <a:lnTo>
                    <a:pt x="70484" y="730123"/>
                  </a:lnTo>
                  <a:lnTo>
                    <a:pt x="71693" y="730123"/>
                  </a:lnTo>
                  <a:lnTo>
                    <a:pt x="107442" y="699388"/>
                  </a:lnTo>
                  <a:lnTo>
                    <a:pt x="145287" y="673100"/>
                  </a:lnTo>
                  <a:lnTo>
                    <a:pt x="189356" y="647445"/>
                  </a:lnTo>
                  <a:lnTo>
                    <a:pt x="238759" y="622554"/>
                  </a:lnTo>
                  <a:lnTo>
                    <a:pt x="274955" y="606425"/>
                  </a:lnTo>
                  <a:lnTo>
                    <a:pt x="313181" y="590676"/>
                  </a:lnTo>
                  <a:lnTo>
                    <a:pt x="353440" y="575563"/>
                  </a:lnTo>
                  <a:lnTo>
                    <a:pt x="395858" y="560832"/>
                  </a:lnTo>
                  <a:lnTo>
                    <a:pt x="439927" y="546734"/>
                  </a:lnTo>
                  <a:lnTo>
                    <a:pt x="485775" y="533400"/>
                  </a:lnTo>
                  <a:lnTo>
                    <a:pt x="533273" y="520573"/>
                  </a:lnTo>
                  <a:lnTo>
                    <a:pt x="582168" y="508507"/>
                  </a:lnTo>
                  <a:lnTo>
                    <a:pt x="632587" y="497077"/>
                  </a:lnTo>
                  <a:lnTo>
                    <a:pt x="684149" y="486663"/>
                  </a:lnTo>
                  <a:lnTo>
                    <a:pt x="736981" y="476884"/>
                  </a:lnTo>
                  <a:lnTo>
                    <a:pt x="790701" y="467994"/>
                  </a:lnTo>
                  <a:lnTo>
                    <a:pt x="845438" y="459994"/>
                  </a:lnTo>
                  <a:lnTo>
                    <a:pt x="900938" y="453008"/>
                  </a:lnTo>
                  <a:lnTo>
                    <a:pt x="956944" y="446913"/>
                  </a:lnTo>
                  <a:lnTo>
                    <a:pt x="1013713" y="441959"/>
                  </a:lnTo>
                  <a:lnTo>
                    <a:pt x="1070864" y="438023"/>
                  </a:lnTo>
                  <a:lnTo>
                    <a:pt x="1128395" y="435101"/>
                  </a:lnTo>
                  <a:lnTo>
                    <a:pt x="1186179" y="433324"/>
                  </a:lnTo>
                  <a:lnTo>
                    <a:pt x="1302639" y="431800"/>
                  </a:lnTo>
                  <a:lnTo>
                    <a:pt x="1361059" y="430021"/>
                  </a:lnTo>
                  <a:lnTo>
                    <a:pt x="1419352" y="427227"/>
                  </a:lnTo>
                  <a:lnTo>
                    <a:pt x="1477264" y="423163"/>
                  </a:lnTo>
                  <a:lnTo>
                    <a:pt x="1534795" y="418083"/>
                  </a:lnTo>
                  <a:lnTo>
                    <a:pt x="1591564" y="411988"/>
                  </a:lnTo>
                  <a:lnTo>
                    <a:pt x="1647825" y="404875"/>
                  </a:lnTo>
                  <a:lnTo>
                    <a:pt x="1703197" y="396875"/>
                  </a:lnTo>
                  <a:lnTo>
                    <a:pt x="1757806" y="387984"/>
                  </a:lnTo>
                  <a:lnTo>
                    <a:pt x="1811147" y="378079"/>
                  </a:lnTo>
                  <a:lnTo>
                    <a:pt x="1863598" y="367411"/>
                  </a:lnTo>
                  <a:lnTo>
                    <a:pt x="1914525" y="355854"/>
                  </a:lnTo>
                  <a:lnTo>
                    <a:pt x="1964309" y="343662"/>
                  </a:lnTo>
                  <a:lnTo>
                    <a:pt x="2012568" y="330581"/>
                  </a:lnTo>
                  <a:lnTo>
                    <a:pt x="2059304" y="316992"/>
                  </a:lnTo>
                  <a:lnTo>
                    <a:pt x="2104390" y="302640"/>
                  </a:lnTo>
                  <a:lnTo>
                    <a:pt x="2147697" y="287655"/>
                  </a:lnTo>
                  <a:lnTo>
                    <a:pt x="2188845" y="272033"/>
                  </a:lnTo>
                  <a:lnTo>
                    <a:pt x="2228215" y="255905"/>
                  </a:lnTo>
                  <a:lnTo>
                    <a:pt x="2265299" y="239394"/>
                  </a:lnTo>
                  <a:lnTo>
                    <a:pt x="2300351" y="222250"/>
                  </a:lnTo>
                  <a:lnTo>
                    <a:pt x="2348356" y="195580"/>
                  </a:lnTo>
                  <a:lnTo>
                    <a:pt x="2390902" y="167767"/>
                  </a:lnTo>
                  <a:lnTo>
                    <a:pt x="2427351" y="139064"/>
                  </a:lnTo>
                  <a:lnTo>
                    <a:pt x="2457704" y="109093"/>
                  </a:lnTo>
                  <a:lnTo>
                    <a:pt x="2481199" y="77977"/>
                  </a:lnTo>
                  <a:lnTo>
                    <a:pt x="2501011" y="34162"/>
                  </a:lnTo>
                  <a:lnTo>
                    <a:pt x="2505455" y="1777"/>
                  </a:lnTo>
                  <a:lnTo>
                    <a:pt x="2467355" y="0"/>
                  </a:lnTo>
                  <a:close/>
                </a:path>
              </a:pathLst>
            </a:custGeom>
            <a:solidFill>
              <a:srgbClr val="636363"/>
            </a:solidFill>
          </p:spPr>
          <p:txBody>
            <a:bodyPr wrap="square" lIns="0" tIns="0" rIns="0" bIns="0" rtlCol="0"/>
            <a:lstStyle/>
            <a:p>
              <a:endParaRPr sz="2400"/>
            </a:p>
          </p:txBody>
        </p:sp>
        <p:sp>
          <p:nvSpPr>
            <p:cNvPr id="26" name="object 23"/>
            <p:cNvSpPr/>
            <p:nvPr/>
          </p:nvSpPr>
          <p:spPr>
            <a:xfrm>
              <a:off x="4664201" y="2081022"/>
              <a:ext cx="454659" cy="365760"/>
            </a:xfrm>
            <a:custGeom>
              <a:avLst/>
              <a:gdLst/>
              <a:ahLst/>
              <a:cxnLst/>
              <a:rect l="l" t="t" r="r" b="b"/>
              <a:pathLst>
                <a:path w="454660" h="365760">
                  <a:moveTo>
                    <a:pt x="0" y="17779"/>
                  </a:moveTo>
                  <a:lnTo>
                    <a:pt x="0" y="8000"/>
                  </a:lnTo>
                  <a:lnTo>
                    <a:pt x="8000" y="0"/>
                  </a:lnTo>
                  <a:lnTo>
                    <a:pt x="17780" y="0"/>
                  </a:lnTo>
                  <a:lnTo>
                    <a:pt x="436372" y="0"/>
                  </a:lnTo>
                  <a:lnTo>
                    <a:pt x="446150" y="0"/>
                  </a:lnTo>
                  <a:lnTo>
                    <a:pt x="454151" y="8000"/>
                  </a:lnTo>
                  <a:lnTo>
                    <a:pt x="454151" y="17779"/>
                  </a:lnTo>
                  <a:lnTo>
                    <a:pt x="454151" y="347979"/>
                  </a:lnTo>
                  <a:lnTo>
                    <a:pt x="454151" y="357758"/>
                  </a:lnTo>
                  <a:lnTo>
                    <a:pt x="446150" y="365759"/>
                  </a:lnTo>
                  <a:lnTo>
                    <a:pt x="436372" y="365759"/>
                  </a:lnTo>
                  <a:lnTo>
                    <a:pt x="17780" y="365759"/>
                  </a:lnTo>
                  <a:lnTo>
                    <a:pt x="8000" y="365759"/>
                  </a:lnTo>
                  <a:lnTo>
                    <a:pt x="0" y="357758"/>
                  </a:lnTo>
                  <a:lnTo>
                    <a:pt x="0" y="347979"/>
                  </a:lnTo>
                  <a:lnTo>
                    <a:pt x="0" y="17779"/>
                  </a:lnTo>
                  <a:close/>
                </a:path>
              </a:pathLst>
            </a:custGeom>
            <a:ln w="28575">
              <a:solidFill>
                <a:srgbClr val="EE3D42"/>
              </a:solidFill>
            </a:ln>
          </p:spPr>
          <p:txBody>
            <a:bodyPr wrap="square" lIns="0" tIns="0" rIns="0" bIns="0" rtlCol="0"/>
            <a:lstStyle/>
            <a:p>
              <a:endParaRPr sz="2400"/>
            </a:p>
          </p:txBody>
        </p:sp>
        <p:sp>
          <p:nvSpPr>
            <p:cNvPr id="27" name="object 24"/>
            <p:cNvSpPr/>
            <p:nvPr/>
          </p:nvSpPr>
          <p:spPr>
            <a:xfrm>
              <a:off x="2682239" y="3677411"/>
              <a:ext cx="457200" cy="411480"/>
            </a:xfrm>
            <a:custGeom>
              <a:avLst/>
              <a:gdLst/>
              <a:ahLst/>
              <a:cxnLst/>
              <a:rect l="l" t="t" r="r" b="b"/>
              <a:pathLst>
                <a:path w="457200" h="411479">
                  <a:moveTo>
                    <a:pt x="228600" y="0"/>
                  </a:moveTo>
                  <a:lnTo>
                    <a:pt x="0" y="205816"/>
                  </a:lnTo>
                  <a:lnTo>
                    <a:pt x="114300" y="205816"/>
                  </a:lnTo>
                  <a:lnTo>
                    <a:pt x="114300" y="411479"/>
                  </a:lnTo>
                  <a:lnTo>
                    <a:pt x="342900" y="411479"/>
                  </a:lnTo>
                  <a:lnTo>
                    <a:pt x="342900" y="205816"/>
                  </a:lnTo>
                  <a:lnTo>
                    <a:pt x="457200" y="205816"/>
                  </a:lnTo>
                  <a:lnTo>
                    <a:pt x="228600" y="0"/>
                  </a:lnTo>
                  <a:close/>
                </a:path>
              </a:pathLst>
            </a:custGeom>
            <a:solidFill>
              <a:srgbClr val="EE3D42"/>
            </a:solidFill>
          </p:spPr>
          <p:txBody>
            <a:bodyPr wrap="square" lIns="0" tIns="0" rIns="0" bIns="0" rtlCol="0"/>
            <a:lstStyle/>
            <a:p>
              <a:endParaRPr sz="2400"/>
            </a:p>
          </p:txBody>
        </p:sp>
      </p:grpSp>
      <p:sp>
        <p:nvSpPr>
          <p:cNvPr id="28" name="object 25"/>
          <p:cNvSpPr/>
          <p:nvPr/>
        </p:nvSpPr>
        <p:spPr>
          <a:xfrm>
            <a:off x="7311812" y="3262206"/>
            <a:ext cx="213360" cy="1101513"/>
          </a:xfrm>
          <a:custGeom>
            <a:avLst/>
            <a:gdLst/>
            <a:ahLst/>
            <a:cxnLst/>
            <a:rect l="l" t="t" r="r" b="b"/>
            <a:pathLst>
              <a:path w="160020" h="826135">
                <a:moveTo>
                  <a:pt x="0" y="710311"/>
                </a:moveTo>
                <a:lnTo>
                  <a:pt x="55117" y="825626"/>
                </a:lnTo>
                <a:lnTo>
                  <a:pt x="104735" y="730757"/>
                </a:lnTo>
                <a:lnTo>
                  <a:pt x="75945" y="730757"/>
                </a:lnTo>
                <a:lnTo>
                  <a:pt x="37845" y="730122"/>
                </a:lnTo>
                <a:lnTo>
                  <a:pt x="38210" y="711032"/>
                </a:lnTo>
                <a:lnTo>
                  <a:pt x="0" y="710311"/>
                </a:lnTo>
                <a:close/>
              </a:path>
              <a:path w="160020" h="826135">
                <a:moveTo>
                  <a:pt x="38210" y="711032"/>
                </a:moveTo>
                <a:lnTo>
                  <a:pt x="37845" y="730122"/>
                </a:lnTo>
                <a:lnTo>
                  <a:pt x="75945" y="730757"/>
                </a:lnTo>
                <a:lnTo>
                  <a:pt x="76203" y="711750"/>
                </a:lnTo>
                <a:lnTo>
                  <a:pt x="38210" y="711032"/>
                </a:lnTo>
                <a:close/>
              </a:path>
              <a:path w="160020" h="826135">
                <a:moveTo>
                  <a:pt x="76203" y="711750"/>
                </a:moveTo>
                <a:lnTo>
                  <a:pt x="75945" y="730757"/>
                </a:lnTo>
                <a:lnTo>
                  <a:pt x="104735" y="730757"/>
                </a:lnTo>
                <a:lnTo>
                  <a:pt x="114300" y="712469"/>
                </a:lnTo>
                <a:lnTo>
                  <a:pt x="76203" y="711750"/>
                </a:lnTo>
                <a:close/>
              </a:path>
              <a:path w="160020" h="826135">
                <a:moveTo>
                  <a:pt x="88459" y="395829"/>
                </a:moveTo>
                <a:lnTo>
                  <a:pt x="87884" y="395986"/>
                </a:lnTo>
                <a:lnTo>
                  <a:pt x="85216" y="397382"/>
                </a:lnTo>
                <a:lnTo>
                  <a:pt x="81152" y="401193"/>
                </a:lnTo>
                <a:lnTo>
                  <a:pt x="80010" y="402208"/>
                </a:lnTo>
                <a:lnTo>
                  <a:pt x="79120" y="403225"/>
                </a:lnTo>
                <a:lnTo>
                  <a:pt x="78231" y="404368"/>
                </a:lnTo>
                <a:lnTo>
                  <a:pt x="76326" y="407288"/>
                </a:lnTo>
                <a:lnTo>
                  <a:pt x="75691" y="408050"/>
                </a:lnTo>
                <a:lnTo>
                  <a:pt x="75311" y="408813"/>
                </a:lnTo>
                <a:lnTo>
                  <a:pt x="74802" y="409701"/>
                </a:lnTo>
                <a:lnTo>
                  <a:pt x="72898" y="413638"/>
                </a:lnTo>
                <a:lnTo>
                  <a:pt x="61722" y="453517"/>
                </a:lnTo>
                <a:lnTo>
                  <a:pt x="54482" y="498856"/>
                </a:lnTo>
                <a:lnTo>
                  <a:pt x="52704" y="511682"/>
                </a:lnTo>
                <a:lnTo>
                  <a:pt x="51180" y="525526"/>
                </a:lnTo>
                <a:lnTo>
                  <a:pt x="49529" y="539750"/>
                </a:lnTo>
                <a:lnTo>
                  <a:pt x="48005" y="554989"/>
                </a:lnTo>
                <a:lnTo>
                  <a:pt x="44068" y="602869"/>
                </a:lnTo>
                <a:lnTo>
                  <a:pt x="39750" y="673100"/>
                </a:lnTo>
                <a:lnTo>
                  <a:pt x="38210" y="711032"/>
                </a:lnTo>
                <a:lnTo>
                  <a:pt x="76203" y="711750"/>
                </a:lnTo>
                <a:lnTo>
                  <a:pt x="77850" y="675132"/>
                </a:lnTo>
                <a:lnTo>
                  <a:pt x="79755" y="639826"/>
                </a:lnTo>
                <a:lnTo>
                  <a:pt x="84581" y="573913"/>
                </a:lnTo>
                <a:lnTo>
                  <a:pt x="89026" y="529844"/>
                </a:lnTo>
                <a:lnTo>
                  <a:pt x="90424" y="516763"/>
                </a:lnTo>
                <a:lnTo>
                  <a:pt x="92201" y="503808"/>
                </a:lnTo>
                <a:lnTo>
                  <a:pt x="93725" y="492125"/>
                </a:lnTo>
                <a:lnTo>
                  <a:pt x="95503" y="480949"/>
                </a:lnTo>
                <a:lnTo>
                  <a:pt x="104139" y="439293"/>
                </a:lnTo>
                <a:lnTo>
                  <a:pt x="106538" y="431800"/>
                </a:lnTo>
                <a:lnTo>
                  <a:pt x="101091" y="431800"/>
                </a:lnTo>
                <a:lnTo>
                  <a:pt x="107806" y="428107"/>
                </a:lnTo>
                <a:lnTo>
                  <a:pt x="108811" y="426965"/>
                </a:lnTo>
                <a:lnTo>
                  <a:pt x="108965" y="426719"/>
                </a:lnTo>
                <a:lnTo>
                  <a:pt x="109474" y="426212"/>
                </a:lnTo>
                <a:lnTo>
                  <a:pt x="112939" y="426212"/>
                </a:lnTo>
                <a:lnTo>
                  <a:pt x="114680" y="424688"/>
                </a:lnTo>
                <a:lnTo>
                  <a:pt x="116712" y="422656"/>
                </a:lnTo>
                <a:lnTo>
                  <a:pt x="117475" y="421513"/>
                </a:lnTo>
                <a:lnTo>
                  <a:pt x="119506" y="418592"/>
                </a:lnTo>
                <a:lnTo>
                  <a:pt x="120523" y="417068"/>
                </a:lnTo>
                <a:lnTo>
                  <a:pt x="120903" y="416178"/>
                </a:lnTo>
                <a:lnTo>
                  <a:pt x="123698" y="410463"/>
                </a:lnTo>
                <a:lnTo>
                  <a:pt x="125938" y="404368"/>
                </a:lnTo>
                <a:lnTo>
                  <a:pt x="127449" y="399669"/>
                </a:lnTo>
                <a:lnTo>
                  <a:pt x="86232" y="399669"/>
                </a:lnTo>
                <a:lnTo>
                  <a:pt x="87204" y="398271"/>
                </a:lnTo>
                <a:lnTo>
                  <a:pt x="87333" y="398086"/>
                </a:lnTo>
                <a:lnTo>
                  <a:pt x="87809" y="397382"/>
                </a:lnTo>
                <a:lnTo>
                  <a:pt x="88011" y="397001"/>
                </a:lnTo>
                <a:lnTo>
                  <a:pt x="88459" y="395829"/>
                </a:lnTo>
                <a:close/>
              </a:path>
              <a:path w="160020" h="826135">
                <a:moveTo>
                  <a:pt x="107806" y="428107"/>
                </a:moveTo>
                <a:lnTo>
                  <a:pt x="101091" y="431800"/>
                </a:lnTo>
                <a:lnTo>
                  <a:pt x="103124" y="431292"/>
                </a:lnTo>
                <a:lnTo>
                  <a:pt x="105155" y="430656"/>
                </a:lnTo>
                <a:lnTo>
                  <a:pt x="107225" y="430092"/>
                </a:lnTo>
                <a:lnTo>
                  <a:pt x="107589" y="429387"/>
                </a:lnTo>
                <a:lnTo>
                  <a:pt x="106679" y="429387"/>
                </a:lnTo>
                <a:lnTo>
                  <a:pt x="107806" y="428107"/>
                </a:lnTo>
                <a:close/>
              </a:path>
              <a:path w="160020" h="826135">
                <a:moveTo>
                  <a:pt x="107225" y="430092"/>
                </a:moveTo>
                <a:lnTo>
                  <a:pt x="105155" y="430656"/>
                </a:lnTo>
                <a:lnTo>
                  <a:pt x="103124" y="431292"/>
                </a:lnTo>
                <a:lnTo>
                  <a:pt x="101091" y="431800"/>
                </a:lnTo>
                <a:lnTo>
                  <a:pt x="106538" y="431800"/>
                </a:lnTo>
                <a:lnTo>
                  <a:pt x="106934" y="430656"/>
                </a:lnTo>
                <a:lnTo>
                  <a:pt x="107225" y="430092"/>
                </a:lnTo>
                <a:close/>
              </a:path>
              <a:path w="160020" h="826135">
                <a:moveTo>
                  <a:pt x="111434" y="427608"/>
                </a:moveTo>
                <a:lnTo>
                  <a:pt x="108712" y="427608"/>
                </a:lnTo>
                <a:lnTo>
                  <a:pt x="108338" y="427935"/>
                </a:lnTo>
                <a:lnTo>
                  <a:pt x="107225" y="430092"/>
                </a:lnTo>
                <a:lnTo>
                  <a:pt x="107950" y="429894"/>
                </a:lnTo>
                <a:lnTo>
                  <a:pt x="110489" y="428497"/>
                </a:lnTo>
                <a:lnTo>
                  <a:pt x="111434" y="427608"/>
                </a:lnTo>
                <a:close/>
              </a:path>
              <a:path w="160020" h="826135">
                <a:moveTo>
                  <a:pt x="108240" y="427868"/>
                </a:moveTo>
                <a:lnTo>
                  <a:pt x="107806" y="428107"/>
                </a:lnTo>
                <a:lnTo>
                  <a:pt x="106679" y="429387"/>
                </a:lnTo>
                <a:lnTo>
                  <a:pt x="108024" y="428210"/>
                </a:lnTo>
                <a:lnTo>
                  <a:pt x="108240" y="427868"/>
                </a:lnTo>
                <a:close/>
              </a:path>
              <a:path w="160020" h="826135">
                <a:moveTo>
                  <a:pt x="108024" y="428210"/>
                </a:moveTo>
                <a:lnTo>
                  <a:pt x="106679" y="429387"/>
                </a:lnTo>
                <a:lnTo>
                  <a:pt x="107589" y="429387"/>
                </a:lnTo>
                <a:lnTo>
                  <a:pt x="107720" y="429132"/>
                </a:lnTo>
                <a:lnTo>
                  <a:pt x="107441" y="429132"/>
                </a:lnTo>
                <a:lnTo>
                  <a:pt x="108024" y="428210"/>
                </a:lnTo>
                <a:close/>
              </a:path>
              <a:path w="160020" h="826135">
                <a:moveTo>
                  <a:pt x="108175" y="428078"/>
                </a:moveTo>
                <a:lnTo>
                  <a:pt x="108024" y="428210"/>
                </a:lnTo>
                <a:lnTo>
                  <a:pt x="107441" y="429132"/>
                </a:lnTo>
                <a:lnTo>
                  <a:pt x="108175" y="428078"/>
                </a:lnTo>
                <a:close/>
              </a:path>
              <a:path w="160020" h="826135">
                <a:moveTo>
                  <a:pt x="108338" y="427935"/>
                </a:moveTo>
                <a:lnTo>
                  <a:pt x="108175" y="428078"/>
                </a:lnTo>
                <a:lnTo>
                  <a:pt x="107441" y="429132"/>
                </a:lnTo>
                <a:lnTo>
                  <a:pt x="107720" y="429132"/>
                </a:lnTo>
                <a:lnTo>
                  <a:pt x="108338" y="427935"/>
                </a:lnTo>
                <a:close/>
              </a:path>
              <a:path w="160020" h="826135">
                <a:moveTo>
                  <a:pt x="108372" y="427795"/>
                </a:moveTo>
                <a:lnTo>
                  <a:pt x="108240" y="427868"/>
                </a:lnTo>
                <a:lnTo>
                  <a:pt x="108024" y="428210"/>
                </a:lnTo>
                <a:lnTo>
                  <a:pt x="108175" y="428078"/>
                </a:lnTo>
                <a:lnTo>
                  <a:pt x="108372" y="427795"/>
                </a:lnTo>
                <a:close/>
              </a:path>
              <a:path w="160020" h="826135">
                <a:moveTo>
                  <a:pt x="108811" y="426965"/>
                </a:moveTo>
                <a:lnTo>
                  <a:pt x="107806" y="428107"/>
                </a:lnTo>
                <a:lnTo>
                  <a:pt x="108240" y="427868"/>
                </a:lnTo>
                <a:lnTo>
                  <a:pt x="108811" y="426965"/>
                </a:lnTo>
                <a:close/>
              </a:path>
              <a:path w="160020" h="826135">
                <a:moveTo>
                  <a:pt x="108425" y="427766"/>
                </a:moveTo>
                <a:lnTo>
                  <a:pt x="108175" y="428078"/>
                </a:lnTo>
                <a:lnTo>
                  <a:pt x="108338" y="427935"/>
                </a:lnTo>
                <a:lnTo>
                  <a:pt x="108425" y="427766"/>
                </a:lnTo>
                <a:close/>
              </a:path>
              <a:path w="160020" h="826135">
                <a:moveTo>
                  <a:pt x="108712" y="427608"/>
                </a:moveTo>
                <a:lnTo>
                  <a:pt x="108425" y="427766"/>
                </a:lnTo>
                <a:lnTo>
                  <a:pt x="108338" y="427935"/>
                </a:lnTo>
                <a:lnTo>
                  <a:pt x="108712" y="427608"/>
                </a:lnTo>
                <a:close/>
              </a:path>
              <a:path w="160020" h="826135">
                <a:moveTo>
                  <a:pt x="108879" y="426887"/>
                </a:moveTo>
                <a:lnTo>
                  <a:pt x="108240" y="427868"/>
                </a:lnTo>
                <a:lnTo>
                  <a:pt x="108372" y="427795"/>
                </a:lnTo>
                <a:lnTo>
                  <a:pt x="108521" y="427581"/>
                </a:lnTo>
                <a:lnTo>
                  <a:pt x="108879" y="426887"/>
                </a:lnTo>
                <a:close/>
              </a:path>
              <a:path w="160020" h="826135">
                <a:moveTo>
                  <a:pt x="108521" y="427581"/>
                </a:moveTo>
                <a:lnTo>
                  <a:pt x="108372" y="427795"/>
                </a:lnTo>
                <a:lnTo>
                  <a:pt x="108521" y="427581"/>
                </a:lnTo>
                <a:close/>
              </a:path>
              <a:path w="160020" h="826135">
                <a:moveTo>
                  <a:pt x="112939" y="426212"/>
                </a:moveTo>
                <a:lnTo>
                  <a:pt x="109474" y="426212"/>
                </a:lnTo>
                <a:lnTo>
                  <a:pt x="108521" y="427581"/>
                </a:lnTo>
                <a:lnTo>
                  <a:pt x="108425" y="427766"/>
                </a:lnTo>
                <a:lnTo>
                  <a:pt x="108712" y="427608"/>
                </a:lnTo>
                <a:lnTo>
                  <a:pt x="111434" y="427608"/>
                </a:lnTo>
                <a:lnTo>
                  <a:pt x="112939" y="426212"/>
                </a:lnTo>
                <a:close/>
              </a:path>
              <a:path w="160020" h="826135">
                <a:moveTo>
                  <a:pt x="109474" y="426212"/>
                </a:moveTo>
                <a:lnTo>
                  <a:pt x="108879" y="426887"/>
                </a:lnTo>
                <a:lnTo>
                  <a:pt x="108521" y="427581"/>
                </a:lnTo>
                <a:lnTo>
                  <a:pt x="109474" y="426212"/>
                </a:lnTo>
                <a:close/>
              </a:path>
              <a:path w="160020" h="826135">
                <a:moveTo>
                  <a:pt x="108965" y="426719"/>
                </a:moveTo>
                <a:lnTo>
                  <a:pt x="108811" y="426965"/>
                </a:lnTo>
                <a:lnTo>
                  <a:pt x="108965" y="426719"/>
                </a:lnTo>
                <a:close/>
              </a:path>
              <a:path w="160020" h="826135">
                <a:moveTo>
                  <a:pt x="109026" y="426719"/>
                </a:moveTo>
                <a:lnTo>
                  <a:pt x="108879" y="426887"/>
                </a:lnTo>
                <a:lnTo>
                  <a:pt x="109026" y="426719"/>
                </a:lnTo>
                <a:close/>
              </a:path>
              <a:path w="160020" h="826135">
                <a:moveTo>
                  <a:pt x="87429" y="398099"/>
                </a:moveTo>
                <a:lnTo>
                  <a:pt x="87257" y="398196"/>
                </a:lnTo>
                <a:lnTo>
                  <a:pt x="86232" y="399669"/>
                </a:lnTo>
                <a:lnTo>
                  <a:pt x="87095" y="398731"/>
                </a:lnTo>
                <a:lnTo>
                  <a:pt x="87429" y="398099"/>
                </a:lnTo>
                <a:close/>
              </a:path>
              <a:path w="160020" h="826135">
                <a:moveTo>
                  <a:pt x="87095" y="398731"/>
                </a:moveTo>
                <a:lnTo>
                  <a:pt x="86232" y="399669"/>
                </a:lnTo>
                <a:lnTo>
                  <a:pt x="127449" y="399669"/>
                </a:lnTo>
                <a:lnTo>
                  <a:pt x="127612" y="399161"/>
                </a:lnTo>
                <a:lnTo>
                  <a:pt x="86867" y="399161"/>
                </a:lnTo>
                <a:lnTo>
                  <a:pt x="87095" y="398731"/>
                </a:lnTo>
                <a:close/>
              </a:path>
              <a:path w="160020" h="826135">
                <a:moveTo>
                  <a:pt x="87152" y="398669"/>
                </a:moveTo>
                <a:lnTo>
                  <a:pt x="86867" y="399161"/>
                </a:lnTo>
                <a:lnTo>
                  <a:pt x="87152" y="398669"/>
                </a:lnTo>
                <a:close/>
              </a:path>
              <a:path w="160020" h="826135">
                <a:moveTo>
                  <a:pt x="129057" y="394081"/>
                </a:moveTo>
                <a:lnTo>
                  <a:pt x="94614" y="394081"/>
                </a:lnTo>
                <a:lnTo>
                  <a:pt x="87948" y="397809"/>
                </a:lnTo>
                <a:lnTo>
                  <a:pt x="87152" y="398669"/>
                </a:lnTo>
                <a:lnTo>
                  <a:pt x="86867" y="399161"/>
                </a:lnTo>
                <a:lnTo>
                  <a:pt x="127612" y="399161"/>
                </a:lnTo>
                <a:lnTo>
                  <a:pt x="128154" y="397467"/>
                </a:lnTo>
                <a:lnTo>
                  <a:pt x="129057" y="394081"/>
                </a:lnTo>
                <a:close/>
              </a:path>
              <a:path w="160020" h="826135">
                <a:moveTo>
                  <a:pt x="87507" y="398056"/>
                </a:moveTo>
                <a:lnTo>
                  <a:pt x="87095" y="398731"/>
                </a:lnTo>
                <a:lnTo>
                  <a:pt x="87507" y="398056"/>
                </a:lnTo>
                <a:close/>
              </a:path>
              <a:path w="160020" h="826135">
                <a:moveTo>
                  <a:pt x="87938" y="397815"/>
                </a:moveTo>
                <a:lnTo>
                  <a:pt x="87507" y="398056"/>
                </a:lnTo>
                <a:lnTo>
                  <a:pt x="87152" y="398669"/>
                </a:lnTo>
                <a:lnTo>
                  <a:pt x="87938" y="397815"/>
                </a:lnTo>
                <a:close/>
              </a:path>
              <a:path w="160020" h="826135">
                <a:moveTo>
                  <a:pt x="87333" y="398086"/>
                </a:moveTo>
                <a:lnTo>
                  <a:pt x="87122" y="398271"/>
                </a:lnTo>
                <a:lnTo>
                  <a:pt x="87257" y="398196"/>
                </a:lnTo>
                <a:close/>
              </a:path>
              <a:path w="160020" h="826135">
                <a:moveTo>
                  <a:pt x="87257" y="398196"/>
                </a:moveTo>
                <a:lnTo>
                  <a:pt x="87122" y="398271"/>
                </a:lnTo>
                <a:lnTo>
                  <a:pt x="87257" y="398196"/>
                </a:lnTo>
                <a:close/>
              </a:path>
              <a:path w="160020" h="826135">
                <a:moveTo>
                  <a:pt x="87525" y="397918"/>
                </a:moveTo>
                <a:lnTo>
                  <a:pt x="87368" y="398056"/>
                </a:lnTo>
                <a:lnTo>
                  <a:pt x="87257" y="398196"/>
                </a:lnTo>
                <a:lnTo>
                  <a:pt x="87429" y="398099"/>
                </a:lnTo>
                <a:lnTo>
                  <a:pt x="87525" y="397918"/>
                </a:lnTo>
                <a:close/>
              </a:path>
              <a:path w="160020" h="826135">
                <a:moveTo>
                  <a:pt x="87650" y="397809"/>
                </a:moveTo>
                <a:lnTo>
                  <a:pt x="87429" y="398099"/>
                </a:lnTo>
                <a:lnTo>
                  <a:pt x="87650" y="397809"/>
                </a:lnTo>
                <a:close/>
              </a:path>
              <a:path w="160020" h="826135">
                <a:moveTo>
                  <a:pt x="87764" y="397467"/>
                </a:moveTo>
                <a:lnTo>
                  <a:pt x="87333" y="398086"/>
                </a:lnTo>
                <a:lnTo>
                  <a:pt x="87525" y="397918"/>
                </a:lnTo>
                <a:lnTo>
                  <a:pt x="87764" y="397467"/>
                </a:lnTo>
                <a:close/>
              </a:path>
              <a:path w="160020" h="826135">
                <a:moveTo>
                  <a:pt x="89153" y="396494"/>
                </a:moveTo>
                <a:lnTo>
                  <a:pt x="87650" y="397809"/>
                </a:lnTo>
                <a:lnTo>
                  <a:pt x="87507" y="398056"/>
                </a:lnTo>
                <a:lnTo>
                  <a:pt x="87943" y="397809"/>
                </a:lnTo>
                <a:lnTo>
                  <a:pt x="89153" y="396494"/>
                </a:lnTo>
                <a:close/>
              </a:path>
              <a:path w="160020" h="826135">
                <a:moveTo>
                  <a:pt x="88264" y="396747"/>
                </a:moveTo>
                <a:lnTo>
                  <a:pt x="87742" y="397509"/>
                </a:lnTo>
                <a:lnTo>
                  <a:pt x="87525" y="397918"/>
                </a:lnTo>
                <a:lnTo>
                  <a:pt x="88264" y="396747"/>
                </a:lnTo>
                <a:close/>
              </a:path>
              <a:path w="160020" h="826135">
                <a:moveTo>
                  <a:pt x="90300" y="396494"/>
                </a:moveTo>
                <a:lnTo>
                  <a:pt x="89153" y="396494"/>
                </a:lnTo>
                <a:lnTo>
                  <a:pt x="87938" y="397815"/>
                </a:lnTo>
                <a:lnTo>
                  <a:pt x="90300" y="396494"/>
                </a:lnTo>
                <a:close/>
              </a:path>
              <a:path w="160020" h="826135">
                <a:moveTo>
                  <a:pt x="88863" y="396747"/>
                </a:moveTo>
                <a:lnTo>
                  <a:pt x="88264" y="396747"/>
                </a:lnTo>
                <a:lnTo>
                  <a:pt x="87650" y="397809"/>
                </a:lnTo>
                <a:lnTo>
                  <a:pt x="88863" y="396747"/>
                </a:lnTo>
                <a:close/>
              </a:path>
              <a:path w="160020" h="826135">
                <a:moveTo>
                  <a:pt x="94614" y="394081"/>
                </a:moveTo>
                <a:lnTo>
                  <a:pt x="92710" y="394588"/>
                </a:lnTo>
                <a:lnTo>
                  <a:pt x="90677" y="395224"/>
                </a:lnTo>
                <a:lnTo>
                  <a:pt x="88459" y="395829"/>
                </a:lnTo>
                <a:lnTo>
                  <a:pt x="88011" y="397001"/>
                </a:lnTo>
                <a:lnTo>
                  <a:pt x="87764" y="397467"/>
                </a:lnTo>
                <a:lnTo>
                  <a:pt x="88264" y="396747"/>
                </a:lnTo>
                <a:lnTo>
                  <a:pt x="88863" y="396747"/>
                </a:lnTo>
                <a:lnTo>
                  <a:pt x="89153" y="396494"/>
                </a:lnTo>
                <a:lnTo>
                  <a:pt x="90300" y="396494"/>
                </a:lnTo>
                <a:lnTo>
                  <a:pt x="94614" y="394081"/>
                </a:lnTo>
                <a:close/>
              </a:path>
              <a:path w="160020" h="826135">
                <a:moveTo>
                  <a:pt x="121538" y="0"/>
                </a:moveTo>
                <a:lnTo>
                  <a:pt x="121277" y="38988"/>
                </a:lnTo>
                <a:lnTo>
                  <a:pt x="120499" y="77469"/>
                </a:lnTo>
                <a:lnTo>
                  <a:pt x="117855" y="150875"/>
                </a:lnTo>
                <a:lnTo>
                  <a:pt x="113664" y="220218"/>
                </a:lnTo>
                <a:lnTo>
                  <a:pt x="109727" y="267334"/>
                </a:lnTo>
                <a:lnTo>
                  <a:pt x="108203" y="282194"/>
                </a:lnTo>
                <a:lnTo>
                  <a:pt x="106806" y="296163"/>
                </a:lnTo>
                <a:lnTo>
                  <a:pt x="101853" y="334137"/>
                </a:lnTo>
                <a:lnTo>
                  <a:pt x="94868" y="373761"/>
                </a:lnTo>
                <a:lnTo>
                  <a:pt x="88459" y="395829"/>
                </a:lnTo>
                <a:lnTo>
                  <a:pt x="90677" y="395224"/>
                </a:lnTo>
                <a:lnTo>
                  <a:pt x="92710" y="394588"/>
                </a:lnTo>
                <a:lnTo>
                  <a:pt x="94614" y="394081"/>
                </a:lnTo>
                <a:lnTo>
                  <a:pt x="129057" y="394081"/>
                </a:lnTo>
                <a:lnTo>
                  <a:pt x="130175" y="389889"/>
                </a:lnTo>
                <a:lnTo>
                  <a:pt x="137922" y="351027"/>
                </a:lnTo>
                <a:lnTo>
                  <a:pt x="144652" y="300227"/>
                </a:lnTo>
                <a:lnTo>
                  <a:pt x="147574" y="270890"/>
                </a:lnTo>
                <a:lnTo>
                  <a:pt x="149098" y="255269"/>
                </a:lnTo>
                <a:lnTo>
                  <a:pt x="153924" y="188340"/>
                </a:lnTo>
                <a:lnTo>
                  <a:pt x="157514" y="114300"/>
                </a:lnTo>
                <a:lnTo>
                  <a:pt x="159387" y="38607"/>
                </a:lnTo>
                <a:lnTo>
                  <a:pt x="159638" y="253"/>
                </a:lnTo>
                <a:lnTo>
                  <a:pt x="121538" y="0"/>
                </a:lnTo>
                <a:close/>
              </a:path>
            </a:pathLst>
          </a:custGeom>
          <a:solidFill>
            <a:srgbClr val="636363"/>
          </a:solidFill>
        </p:spPr>
        <p:txBody>
          <a:bodyPr wrap="square" lIns="0" tIns="0" rIns="0" bIns="0" rtlCol="0"/>
          <a:lstStyle/>
          <a:p>
            <a:endParaRPr sz="2400"/>
          </a:p>
        </p:txBody>
      </p:sp>
      <p:graphicFrame>
        <p:nvGraphicFramePr>
          <p:cNvPr id="29" name="object 26"/>
          <p:cNvGraphicFramePr>
            <a:graphicFrameLocks noGrp="1"/>
          </p:cNvGraphicFramePr>
          <p:nvPr/>
        </p:nvGraphicFramePr>
        <p:xfrm>
          <a:off x="5102861" y="4348987"/>
          <a:ext cx="1949025" cy="487680"/>
        </p:xfrm>
        <a:graphic>
          <a:graphicData uri="http://schemas.openxmlformats.org/drawingml/2006/table">
            <a:tbl>
              <a:tblPr firstRow="1" bandRow="1">
                <a:tableStyleId>{2D5ABB26-0587-4C30-8999-92F81FD0307C}</a:tableStyleId>
              </a:tblPr>
              <a:tblGrid>
                <a:gridCol w="121920"/>
                <a:gridCol w="487680"/>
                <a:gridCol w="121920"/>
                <a:gridCol w="487679"/>
                <a:gridCol w="121073"/>
                <a:gridCol w="486833"/>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29"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20" dirty="0">
                          <a:solidFill>
                            <a:srgbClr val="636363"/>
                          </a:solidFill>
                          <a:latin typeface="Trebuchet MS" panose="020B0603020202020204"/>
                          <a:cs typeface="Trebuchet MS" panose="020B0603020202020204"/>
                        </a:rPr>
                        <a:t>B,A</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sp>
        <p:nvSpPr>
          <p:cNvPr id="30" name="object 27"/>
          <p:cNvSpPr/>
          <p:nvPr/>
        </p:nvSpPr>
        <p:spPr>
          <a:xfrm>
            <a:off x="8083295" y="3261361"/>
            <a:ext cx="1551093" cy="1102359"/>
          </a:xfrm>
          <a:custGeom>
            <a:avLst/>
            <a:gdLst/>
            <a:ahLst/>
            <a:cxnLst/>
            <a:rect l="l" t="t" r="r" b="b"/>
            <a:pathLst>
              <a:path w="1163320" h="826770">
                <a:moveTo>
                  <a:pt x="1088016" y="719412"/>
                </a:moveTo>
                <a:lnTo>
                  <a:pt x="1051432" y="727963"/>
                </a:lnTo>
                <a:lnTo>
                  <a:pt x="1133221" y="826262"/>
                </a:lnTo>
                <a:lnTo>
                  <a:pt x="1154137" y="738378"/>
                </a:lnTo>
                <a:lnTo>
                  <a:pt x="1093088" y="738378"/>
                </a:lnTo>
                <a:lnTo>
                  <a:pt x="1088016" y="719412"/>
                </a:lnTo>
                <a:close/>
              </a:path>
              <a:path w="1163320" h="826770">
                <a:moveTo>
                  <a:pt x="1088262" y="719355"/>
                </a:moveTo>
                <a:lnTo>
                  <a:pt x="1088016" y="719412"/>
                </a:lnTo>
                <a:lnTo>
                  <a:pt x="1093088" y="738378"/>
                </a:lnTo>
                <a:lnTo>
                  <a:pt x="1129919" y="728726"/>
                </a:lnTo>
                <a:lnTo>
                  <a:pt x="1127686" y="720344"/>
                </a:lnTo>
                <a:lnTo>
                  <a:pt x="1088771" y="720344"/>
                </a:lnTo>
                <a:lnTo>
                  <a:pt x="1088262" y="719355"/>
                </a:lnTo>
                <a:close/>
              </a:path>
              <a:path w="1163320" h="826770">
                <a:moveTo>
                  <a:pt x="1162811" y="701929"/>
                </a:moveTo>
                <a:lnTo>
                  <a:pt x="1125128" y="710737"/>
                </a:lnTo>
                <a:lnTo>
                  <a:pt x="1129919" y="728726"/>
                </a:lnTo>
                <a:lnTo>
                  <a:pt x="1093088" y="738378"/>
                </a:lnTo>
                <a:lnTo>
                  <a:pt x="1154137" y="738378"/>
                </a:lnTo>
                <a:lnTo>
                  <a:pt x="1162811" y="701929"/>
                </a:lnTo>
                <a:close/>
              </a:path>
              <a:path w="1163320" h="826770">
                <a:moveTo>
                  <a:pt x="1088365" y="719330"/>
                </a:moveTo>
                <a:lnTo>
                  <a:pt x="1088771" y="720344"/>
                </a:lnTo>
                <a:lnTo>
                  <a:pt x="1088365" y="719330"/>
                </a:lnTo>
                <a:close/>
              </a:path>
              <a:path w="1163320" h="826770">
                <a:moveTo>
                  <a:pt x="1125128" y="710737"/>
                </a:moveTo>
                <a:lnTo>
                  <a:pt x="1088365" y="719330"/>
                </a:lnTo>
                <a:lnTo>
                  <a:pt x="1088771" y="720344"/>
                </a:lnTo>
                <a:lnTo>
                  <a:pt x="1127686" y="720344"/>
                </a:lnTo>
                <a:lnTo>
                  <a:pt x="1125128" y="710737"/>
                </a:lnTo>
                <a:close/>
              </a:path>
              <a:path w="1163320" h="826770">
                <a:moveTo>
                  <a:pt x="1087719" y="718299"/>
                </a:moveTo>
                <a:lnTo>
                  <a:pt x="1088016" y="719412"/>
                </a:lnTo>
                <a:lnTo>
                  <a:pt x="1088262" y="719355"/>
                </a:lnTo>
                <a:lnTo>
                  <a:pt x="1087719" y="718299"/>
                </a:lnTo>
                <a:close/>
              </a:path>
              <a:path w="1163320" h="826770">
                <a:moveTo>
                  <a:pt x="1087247" y="716534"/>
                </a:moveTo>
                <a:lnTo>
                  <a:pt x="1087719" y="718299"/>
                </a:lnTo>
                <a:lnTo>
                  <a:pt x="1088262" y="719355"/>
                </a:lnTo>
                <a:lnTo>
                  <a:pt x="1087247" y="716534"/>
                </a:lnTo>
                <a:close/>
              </a:path>
              <a:path w="1163320" h="826770">
                <a:moveTo>
                  <a:pt x="1100331" y="716534"/>
                </a:moveTo>
                <a:lnTo>
                  <a:pt x="1087247" y="716534"/>
                </a:lnTo>
                <a:lnTo>
                  <a:pt x="1088365" y="719330"/>
                </a:lnTo>
                <a:lnTo>
                  <a:pt x="1100331" y="716534"/>
                </a:lnTo>
                <a:close/>
              </a:path>
              <a:path w="1163320" h="826770">
                <a:moveTo>
                  <a:pt x="38100" y="0"/>
                </a:moveTo>
                <a:lnTo>
                  <a:pt x="0" y="1524"/>
                </a:lnTo>
                <a:lnTo>
                  <a:pt x="762" y="20828"/>
                </a:lnTo>
                <a:lnTo>
                  <a:pt x="3428" y="41910"/>
                </a:lnTo>
                <a:lnTo>
                  <a:pt x="13207" y="82804"/>
                </a:lnTo>
                <a:lnTo>
                  <a:pt x="29082" y="123190"/>
                </a:lnTo>
                <a:lnTo>
                  <a:pt x="50545" y="162052"/>
                </a:lnTo>
                <a:lnTo>
                  <a:pt x="76962" y="199390"/>
                </a:lnTo>
                <a:lnTo>
                  <a:pt x="107823" y="234950"/>
                </a:lnTo>
                <a:lnTo>
                  <a:pt x="142875" y="268478"/>
                </a:lnTo>
                <a:lnTo>
                  <a:pt x="181482" y="299593"/>
                </a:lnTo>
                <a:lnTo>
                  <a:pt x="223519" y="328294"/>
                </a:lnTo>
                <a:lnTo>
                  <a:pt x="268224" y="354075"/>
                </a:lnTo>
                <a:lnTo>
                  <a:pt x="315722" y="376681"/>
                </a:lnTo>
                <a:lnTo>
                  <a:pt x="365125" y="395986"/>
                </a:lnTo>
                <a:lnTo>
                  <a:pt x="416051" y="411480"/>
                </a:lnTo>
                <a:lnTo>
                  <a:pt x="468629" y="422910"/>
                </a:lnTo>
                <a:lnTo>
                  <a:pt x="521843" y="430149"/>
                </a:lnTo>
                <a:lnTo>
                  <a:pt x="601852" y="433197"/>
                </a:lnTo>
                <a:lnTo>
                  <a:pt x="626999" y="434975"/>
                </a:lnTo>
                <a:lnTo>
                  <a:pt x="677163" y="441579"/>
                </a:lnTo>
                <a:lnTo>
                  <a:pt x="726439" y="452500"/>
                </a:lnTo>
                <a:lnTo>
                  <a:pt x="774826" y="467106"/>
                </a:lnTo>
                <a:lnTo>
                  <a:pt x="821562" y="485394"/>
                </a:lnTo>
                <a:lnTo>
                  <a:pt x="866139" y="506730"/>
                </a:lnTo>
                <a:lnTo>
                  <a:pt x="908557" y="531113"/>
                </a:lnTo>
                <a:lnTo>
                  <a:pt x="948181" y="558038"/>
                </a:lnTo>
                <a:lnTo>
                  <a:pt x="984376" y="587375"/>
                </a:lnTo>
                <a:lnTo>
                  <a:pt x="1017016" y="618490"/>
                </a:lnTo>
                <a:lnTo>
                  <a:pt x="1045463" y="651382"/>
                </a:lnTo>
                <a:lnTo>
                  <a:pt x="1069467" y="685292"/>
                </a:lnTo>
                <a:lnTo>
                  <a:pt x="1087719" y="718299"/>
                </a:lnTo>
                <a:lnTo>
                  <a:pt x="1087247" y="716534"/>
                </a:lnTo>
                <a:lnTo>
                  <a:pt x="1100331" y="716534"/>
                </a:lnTo>
                <a:lnTo>
                  <a:pt x="1125128" y="710737"/>
                </a:lnTo>
                <a:lnTo>
                  <a:pt x="1123696" y="705357"/>
                </a:lnTo>
                <a:lnTo>
                  <a:pt x="1123187" y="704088"/>
                </a:lnTo>
                <a:lnTo>
                  <a:pt x="1122488" y="702818"/>
                </a:lnTo>
                <a:lnTo>
                  <a:pt x="1112520" y="683260"/>
                </a:lnTo>
                <a:lnTo>
                  <a:pt x="1088517" y="645413"/>
                </a:lnTo>
                <a:lnTo>
                  <a:pt x="1059814" y="609092"/>
                </a:lnTo>
                <a:lnTo>
                  <a:pt x="1026795" y="574548"/>
                </a:lnTo>
                <a:lnTo>
                  <a:pt x="989964" y="542290"/>
                </a:lnTo>
                <a:lnTo>
                  <a:pt x="949578" y="512444"/>
                </a:lnTo>
                <a:lnTo>
                  <a:pt x="906145" y="485267"/>
                </a:lnTo>
                <a:lnTo>
                  <a:pt x="859917" y="461010"/>
                </a:lnTo>
                <a:lnTo>
                  <a:pt x="811529" y="440055"/>
                </a:lnTo>
                <a:lnTo>
                  <a:pt x="761110" y="422656"/>
                </a:lnTo>
                <a:lnTo>
                  <a:pt x="709295" y="409194"/>
                </a:lnTo>
                <a:lnTo>
                  <a:pt x="656335" y="399923"/>
                </a:lnTo>
                <a:lnTo>
                  <a:pt x="602742" y="395097"/>
                </a:lnTo>
                <a:lnTo>
                  <a:pt x="551306" y="393954"/>
                </a:lnTo>
                <a:lnTo>
                  <a:pt x="526160" y="392303"/>
                </a:lnTo>
                <a:lnTo>
                  <a:pt x="475869" y="385572"/>
                </a:lnTo>
                <a:lnTo>
                  <a:pt x="426592" y="374904"/>
                </a:lnTo>
                <a:lnTo>
                  <a:pt x="378205" y="360172"/>
                </a:lnTo>
                <a:lnTo>
                  <a:pt x="331469" y="342011"/>
                </a:lnTo>
                <a:lnTo>
                  <a:pt x="286638" y="320675"/>
                </a:lnTo>
                <a:lnTo>
                  <a:pt x="244348" y="296418"/>
                </a:lnTo>
                <a:lnTo>
                  <a:pt x="204850" y="269494"/>
                </a:lnTo>
                <a:lnTo>
                  <a:pt x="168528" y="240284"/>
                </a:lnTo>
                <a:lnTo>
                  <a:pt x="136016" y="209296"/>
                </a:lnTo>
                <a:lnTo>
                  <a:pt x="107441" y="176530"/>
                </a:lnTo>
                <a:lnTo>
                  <a:pt x="83312" y="142621"/>
                </a:lnTo>
                <a:lnTo>
                  <a:pt x="64007" y="107950"/>
                </a:lnTo>
                <a:lnTo>
                  <a:pt x="44830" y="54863"/>
                </a:lnTo>
                <a:lnTo>
                  <a:pt x="38862" y="19304"/>
                </a:lnTo>
                <a:lnTo>
                  <a:pt x="38100" y="0"/>
                </a:lnTo>
                <a:close/>
              </a:path>
            </a:pathLst>
          </a:custGeom>
          <a:solidFill>
            <a:srgbClr val="636363"/>
          </a:solidFill>
        </p:spPr>
        <p:txBody>
          <a:bodyPr wrap="square" lIns="0" tIns="0" rIns="0" bIns="0" rtlCol="0"/>
          <a:lstStyle/>
          <a:p>
            <a:endParaRPr sz="2400"/>
          </a:p>
        </p:txBody>
      </p:sp>
      <p:graphicFrame>
        <p:nvGraphicFramePr>
          <p:cNvPr id="31" name="object 28"/>
          <p:cNvGraphicFramePr>
            <a:graphicFrameLocks noGrp="1"/>
          </p:cNvGraphicFramePr>
          <p:nvPr/>
        </p:nvGraphicFramePr>
        <p:xfrm>
          <a:off x="2884424" y="4340310"/>
          <a:ext cx="1949026" cy="487679"/>
        </p:xfrm>
        <a:graphic>
          <a:graphicData uri="http://schemas.openxmlformats.org/drawingml/2006/table">
            <a:tbl>
              <a:tblPr firstRow="1" bandRow="1">
                <a:tableStyleId>{2D5ABB26-0587-4C30-8999-92F81FD0307C}</a:tableStyleId>
              </a:tblPr>
              <a:tblGrid>
                <a:gridCol w="120227"/>
                <a:gridCol w="487679"/>
                <a:gridCol w="121920"/>
                <a:gridCol w="487680"/>
                <a:gridCol w="121920"/>
                <a:gridCol w="486833"/>
                <a:gridCol w="122767"/>
              </a:tblGrid>
              <a:tr h="487679">
                <a:tc>
                  <a:txBody>
                    <a:bodyPr/>
                    <a:lstStyle/>
                    <a:p>
                      <a:pPr>
                        <a:lnSpc>
                          <a:spcPct val="100000"/>
                        </a:lnSpc>
                      </a:pPr>
                      <a:endParaRPr sz="2400">
                        <a:latin typeface="Times New Roman" panose="02020603050405020304"/>
                        <a:cs typeface="Times New Roman" panose="02020603050405020304"/>
                      </a:endParaRPr>
                    </a:p>
                  </a:txBody>
                  <a:tcPr marL="0" marR="0" marT="0" marB="0">
                    <a:lnL w="38100">
                      <a:solidFill>
                        <a:srgbClr val="EE3D42"/>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45" dirty="0">
                          <a:solidFill>
                            <a:srgbClr val="636363"/>
                          </a:solidFill>
                          <a:latin typeface="Trebuchet MS" panose="020B0603020202020204"/>
                          <a:cs typeface="Trebuchet MS" panose="020B0603020202020204"/>
                        </a:rPr>
                        <a:t>A,A</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20" dirty="0">
                          <a:solidFill>
                            <a:srgbClr val="636363"/>
                          </a:solidFill>
                          <a:latin typeface="Trebuchet MS" panose="020B0603020202020204"/>
                          <a:cs typeface="Trebuchet MS" panose="020B0603020202020204"/>
                        </a:rPr>
                        <a:t>A,B</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38100">
                      <a:solidFill>
                        <a:srgbClr val="EE3D42"/>
                      </a:solidFill>
                      <a:prstDash val="solid"/>
                    </a:lnR>
                    <a:lnT w="38100">
                      <a:solidFill>
                        <a:srgbClr val="EE3D42"/>
                      </a:solidFill>
                      <a:prstDash val="solid"/>
                    </a:lnT>
                    <a:lnB w="38100">
                      <a:solidFill>
                        <a:srgbClr val="EE3D42"/>
                      </a:solidFill>
                      <a:prstDash val="solid"/>
                    </a:lnB>
                    <a:solidFill>
                      <a:srgbClr val="D9D9D9"/>
                    </a:solidFill>
                  </a:tcPr>
                </a:tc>
              </a:tr>
            </a:tbl>
          </a:graphicData>
        </a:graphic>
      </p:graphicFrame>
      <p:graphicFrame>
        <p:nvGraphicFramePr>
          <p:cNvPr id="32" name="object 29"/>
          <p:cNvGraphicFramePr>
            <a:graphicFrameLocks noGrp="1"/>
          </p:cNvGraphicFramePr>
          <p:nvPr/>
        </p:nvGraphicFramePr>
        <p:xfrm>
          <a:off x="7311645" y="4348987"/>
          <a:ext cx="1949025" cy="487680"/>
        </p:xfrm>
        <a:graphic>
          <a:graphicData uri="http://schemas.openxmlformats.org/drawingml/2006/table">
            <a:tbl>
              <a:tblPr firstRow="1" bandRow="1">
                <a:tableStyleId>{2D5ABB26-0587-4C30-8999-92F81FD0307C}</a:tableStyleId>
              </a:tblPr>
              <a:tblGrid>
                <a:gridCol w="121920"/>
                <a:gridCol w="487680"/>
                <a:gridCol w="121920"/>
                <a:gridCol w="486833"/>
                <a:gridCol w="121073"/>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195"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04" dirty="0">
                          <a:solidFill>
                            <a:srgbClr val="636363"/>
                          </a:solidFill>
                          <a:latin typeface="Trebuchet MS" panose="020B0603020202020204"/>
                          <a:cs typeface="Trebuchet MS" panose="020B0603020202020204"/>
                        </a:rPr>
                        <a:t>B,C</a:t>
                      </a:r>
                      <a:endParaRPr sz="2400">
                        <a:latin typeface="Trebuchet MS" panose="020B0603020202020204"/>
                        <a:cs typeface="Trebuchet MS" panose="020B0603020202020204"/>
                      </a:endParaRPr>
                    </a:p>
                  </a:txBody>
                  <a:tcPr marL="0" marR="0" marT="49107"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graphicFrame>
        <p:nvGraphicFramePr>
          <p:cNvPr id="33" name="object 30"/>
          <p:cNvGraphicFramePr>
            <a:graphicFrameLocks noGrp="1"/>
          </p:cNvGraphicFramePr>
          <p:nvPr/>
        </p:nvGraphicFramePr>
        <p:xfrm>
          <a:off x="9520427" y="4348987"/>
          <a:ext cx="1949024" cy="487680"/>
        </p:xfrm>
        <a:graphic>
          <a:graphicData uri="http://schemas.openxmlformats.org/drawingml/2006/table">
            <a:tbl>
              <a:tblPr firstRow="1" bandRow="1">
                <a:tableStyleId>{2D5ABB26-0587-4C30-8999-92F81FD0307C}</a:tableStyleId>
              </a:tblPr>
              <a:tblGrid>
                <a:gridCol w="121920"/>
                <a:gridCol w="487680"/>
                <a:gridCol w="121072"/>
                <a:gridCol w="486833"/>
                <a:gridCol w="121920"/>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15"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40005">
                        <a:lnSpc>
                          <a:spcPct val="100000"/>
                        </a:lnSpc>
                        <a:spcBef>
                          <a:spcPts val="290"/>
                        </a:spcBef>
                      </a:pPr>
                      <a:r>
                        <a:rPr sz="2400" b="1" spc="-235" dirty="0">
                          <a:solidFill>
                            <a:srgbClr val="636363"/>
                          </a:solidFill>
                          <a:latin typeface="Trebuchet MS" panose="020B0603020202020204"/>
                          <a:cs typeface="Trebuchet MS" panose="020B0603020202020204"/>
                        </a:rPr>
                        <a:t>C,D</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sp>
        <p:nvSpPr>
          <p:cNvPr id="35" name="object 32"/>
          <p:cNvSpPr/>
          <p:nvPr/>
        </p:nvSpPr>
        <p:spPr>
          <a:xfrm>
            <a:off x="2965364" y="3261190"/>
            <a:ext cx="3340947" cy="1102359"/>
          </a:xfrm>
          <a:custGeom>
            <a:avLst/>
            <a:gdLst/>
            <a:ahLst/>
            <a:cxnLst/>
            <a:rect l="l" t="t" r="r" b="b"/>
            <a:pathLst>
              <a:path w="2505710" h="826770">
                <a:moveTo>
                  <a:pt x="0" y="698626"/>
                </a:moveTo>
                <a:lnTo>
                  <a:pt x="1777" y="826388"/>
                </a:lnTo>
                <a:lnTo>
                  <a:pt x="101061" y="749681"/>
                </a:lnTo>
                <a:lnTo>
                  <a:pt x="59943" y="749681"/>
                </a:lnTo>
                <a:lnTo>
                  <a:pt x="26415" y="731646"/>
                </a:lnTo>
                <a:lnTo>
                  <a:pt x="35084" y="715562"/>
                </a:lnTo>
                <a:lnTo>
                  <a:pt x="0" y="698626"/>
                </a:lnTo>
                <a:close/>
              </a:path>
              <a:path w="2505710" h="826770">
                <a:moveTo>
                  <a:pt x="35084" y="715562"/>
                </a:moveTo>
                <a:lnTo>
                  <a:pt x="26415" y="731646"/>
                </a:lnTo>
                <a:lnTo>
                  <a:pt x="59943" y="749681"/>
                </a:lnTo>
                <a:lnTo>
                  <a:pt x="68020" y="734694"/>
                </a:lnTo>
                <a:lnTo>
                  <a:pt x="67056" y="734694"/>
                </a:lnTo>
                <a:lnTo>
                  <a:pt x="69092" y="731979"/>
                </a:lnTo>
                <a:lnTo>
                  <a:pt x="35084" y="715562"/>
                </a:lnTo>
                <a:close/>
              </a:path>
              <a:path w="2505710" h="826770">
                <a:moveTo>
                  <a:pt x="69574" y="732211"/>
                </a:moveTo>
                <a:lnTo>
                  <a:pt x="69114" y="732665"/>
                </a:lnTo>
                <a:lnTo>
                  <a:pt x="59943" y="749681"/>
                </a:lnTo>
                <a:lnTo>
                  <a:pt x="101061" y="749681"/>
                </a:lnTo>
                <a:lnTo>
                  <a:pt x="102869" y="748283"/>
                </a:lnTo>
                <a:lnTo>
                  <a:pt x="69574" y="732211"/>
                </a:lnTo>
                <a:close/>
              </a:path>
              <a:path w="2505710" h="826770">
                <a:moveTo>
                  <a:pt x="69092" y="731979"/>
                </a:moveTo>
                <a:lnTo>
                  <a:pt x="67056" y="734694"/>
                </a:lnTo>
                <a:lnTo>
                  <a:pt x="69114" y="732665"/>
                </a:lnTo>
                <a:lnTo>
                  <a:pt x="69403" y="732129"/>
                </a:lnTo>
                <a:lnTo>
                  <a:pt x="69092" y="731979"/>
                </a:lnTo>
                <a:close/>
              </a:path>
              <a:path w="2505710" h="826770">
                <a:moveTo>
                  <a:pt x="69114" y="732665"/>
                </a:moveTo>
                <a:lnTo>
                  <a:pt x="67056" y="734694"/>
                </a:lnTo>
                <a:lnTo>
                  <a:pt x="68020" y="734694"/>
                </a:lnTo>
                <a:lnTo>
                  <a:pt x="69114" y="732665"/>
                </a:lnTo>
                <a:close/>
              </a:path>
              <a:path w="2505710" h="826770">
                <a:moveTo>
                  <a:pt x="69403" y="732129"/>
                </a:moveTo>
                <a:lnTo>
                  <a:pt x="69114" y="732665"/>
                </a:lnTo>
                <a:lnTo>
                  <a:pt x="69574" y="732211"/>
                </a:lnTo>
                <a:lnTo>
                  <a:pt x="69403" y="732129"/>
                </a:lnTo>
                <a:close/>
              </a:path>
              <a:path w="2505710" h="826770">
                <a:moveTo>
                  <a:pt x="71693" y="730123"/>
                </a:moveTo>
                <a:lnTo>
                  <a:pt x="70484" y="730123"/>
                </a:lnTo>
                <a:lnTo>
                  <a:pt x="69403" y="732129"/>
                </a:lnTo>
                <a:lnTo>
                  <a:pt x="69574" y="732211"/>
                </a:lnTo>
                <a:lnTo>
                  <a:pt x="71693" y="730123"/>
                </a:lnTo>
                <a:close/>
              </a:path>
              <a:path w="2505710" h="826770">
                <a:moveTo>
                  <a:pt x="70484" y="730123"/>
                </a:moveTo>
                <a:lnTo>
                  <a:pt x="69092" y="731979"/>
                </a:lnTo>
                <a:lnTo>
                  <a:pt x="69403" y="732129"/>
                </a:lnTo>
                <a:lnTo>
                  <a:pt x="70484" y="730123"/>
                </a:lnTo>
                <a:close/>
              </a:path>
              <a:path w="2505710" h="826770">
                <a:moveTo>
                  <a:pt x="2467355" y="0"/>
                </a:moveTo>
                <a:lnTo>
                  <a:pt x="2457704" y="42037"/>
                </a:lnTo>
                <a:lnTo>
                  <a:pt x="2436114" y="75818"/>
                </a:lnTo>
                <a:lnTo>
                  <a:pt x="2401951" y="110743"/>
                </a:lnTo>
                <a:lnTo>
                  <a:pt x="2368423" y="137032"/>
                </a:lnTo>
                <a:lnTo>
                  <a:pt x="2328417" y="163068"/>
                </a:lnTo>
                <a:lnTo>
                  <a:pt x="2282443" y="188594"/>
                </a:lnTo>
                <a:lnTo>
                  <a:pt x="2212721" y="221106"/>
                </a:lnTo>
                <a:lnTo>
                  <a:pt x="2174493" y="236855"/>
                </a:lnTo>
                <a:lnTo>
                  <a:pt x="2134108" y="252094"/>
                </a:lnTo>
                <a:lnTo>
                  <a:pt x="2091943" y="266573"/>
                </a:lnTo>
                <a:lnTo>
                  <a:pt x="2047748" y="280669"/>
                </a:lnTo>
                <a:lnTo>
                  <a:pt x="2001901" y="294131"/>
                </a:lnTo>
                <a:lnTo>
                  <a:pt x="1954402" y="306958"/>
                </a:lnTo>
                <a:lnTo>
                  <a:pt x="1905508" y="318896"/>
                </a:lnTo>
                <a:lnTo>
                  <a:pt x="1855215" y="330200"/>
                </a:lnTo>
                <a:lnTo>
                  <a:pt x="1803527" y="340740"/>
                </a:lnTo>
                <a:lnTo>
                  <a:pt x="1750822" y="350519"/>
                </a:lnTo>
                <a:lnTo>
                  <a:pt x="1696974" y="359282"/>
                </a:lnTo>
                <a:lnTo>
                  <a:pt x="1642237" y="367283"/>
                </a:lnTo>
                <a:lnTo>
                  <a:pt x="1586864" y="374269"/>
                </a:lnTo>
                <a:lnTo>
                  <a:pt x="1530730" y="380238"/>
                </a:lnTo>
                <a:lnTo>
                  <a:pt x="1473962" y="385190"/>
                </a:lnTo>
                <a:lnTo>
                  <a:pt x="1416685" y="389127"/>
                </a:lnTo>
                <a:lnTo>
                  <a:pt x="1359153" y="392049"/>
                </a:lnTo>
                <a:lnTo>
                  <a:pt x="1301496" y="393700"/>
                </a:lnTo>
                <a:lnTo>
                  <a:pt x="1185672" y="395224"/>
                </a:lnTo>
                <a:lnTo>
                  <a:pt x="1127252" y="397001"/>
                </a:lnTo>
                <a:lnTo>
                  <a:pt x="1068959" y="399923"/>
                </a:lnTo>
                <a:lnTo>
                  <a:pt x="1011046" y="403987"/>
                </a:lnTo>
                <a:lnTo>
                  <a:pt x="953643" y="409067"/>
                </a:lnTo>
                <a:lnTo>
                  <a:pt x="896746" y="415163"/>
                </a:lnTo>
                <a:lnTo>
                  <a:pt x="840613" y="422275"/>
                </a:lnTo>
                <a:lnTo>
                  <a:pt x="785240" y="430275"/>
                </a:lnTo>
                <a:lnTo>
                  <a:pt x="730757" y="439293"/>
                </a:lnTo>
                <a:lnTo>
                  <a:pt x="677290" y="449199"/>
                </a:lnTo>
                <a:lnTo>
                  <a:pt x="624967" y="459867"/>
                </a:lnTo>
                <a:lnTo>
                  <a:pt x="573913" y="471296"/>
                </a:lnTo>
                <a:lnTo>
                  <a:pt x="524128" y="483615"/>
                </a:lnTo>
                <a:lnTo>
                  <a:pt x="475995" y="496569"/>
                </a:lnTo>
                <a:lnTo>
                  <a:pt x="429259" y="510158"/>
                </a:lnTo>
                <a:lnTo>
                  <a:pt x="384301" y="524509"/>
                </a:lnTo>
                <a:lnTo>
                  <a:pt x="340994" y="539495"/>
                </a:lnTo>
                <a:lnTo>
                  <a:pt x="299719" y="554989"/>
                </a:lnTo>
                <a:lnTo>
                  <a:pt x="260476" y="571119"/>
                </a:lnTo>
                <a:lnTo>
                  <a:pt x="223265" y="587756"/>
                </a:lnTo>
                <a:lnTo>
                  <a:pt x="188213" y="605027"/>
                </a:lnTo>
                <a:lnTo>
                  <a:pt x="140207" y="631570"/>
                </a:lnTo>
                <a:lnTo>
                  <a:pt x="97662" y="659257"/>
                </a:lnTo>
                <a:lnTo>
                  <a:pt x="61213" y="687832"/>
                </a:lnTo>
                <a:lnTo>
                  <a:pt x="40386" y="707517"/>
                </a:lnTo>
                <a:lnTo>
                  <a:pt x="38988" y="708787"/>
                </a:lnTo>
                <a:lnTo>
                  <a:pt x="37845" y="710311"/>
                </a:lnTo>
                <a:lnTo>
                  <a:pt x="36956" y="712088"/>
                </a:lnTo>
                <a:lnTo>
                  <a:pt x="35084" y="715562"/>
                </a:lnTo>
                <a:lnTo>
                  <a:pt x="69092" y="731979"/>
                </a:lnTo>
                <a:lnTo>
                  <a:pt x="70484" y="730123"/>
                </a:lnTo>
                <a:lnTo>
                  <a:pt x="71693" y="730123"/>
                </a:lnTo>
                <a:lnTo>
                  <a:pt x="107442" y="699388"/>
                </a:lnTo>
                <a:lnTo>
                  <a:pt x="145287" y="673100"/>
                </a:lnTo>
                <a:lnTo>
                  <a:pt x="189356" y="647445"/>
                </a:lnTo>
                <a:lnTo>
                  <a:pt x="238759" y="622554"/>
                </a:lnTo>
                <a:lnTo>
                  <a:pt x="274955" y="606425"/>
                </a:lnTo>
                <a:lnTo>
                  <a:pt x="313181" y="590676"/>
                </a:lnTo>
                <a:lnTo>
                  <a:pt x="353440" y="575563"/>
                </a:lnTo>
                <a:lnTo>
                  <a:pt x="395858" y="560832"/>
                </a:lnTo>
                <a:lnTo>
                  <a:pt x="439927" y="546734"/>
                </a:lnTo>
                <a:lnTo>
                  <a:pt x="485775" y="533400"/>
                </a:lnTo>
                <a:lnTo>
                  <a:pt x="533273" y="520573"/>
                </a:lnTo>
                <a:lnTo>
                  <a:pt x="582168" y="508507"/>
                </a:lnTo>
                <a:lnTo>
                  <a:pt x="632587" y="497077"/>
                </a:lnTo>
                <a:lnTo>
                  <a:pt x="684149" y="486663"/>
                </a:lnTo>
                <a:lnTo>
                  <a:pt x="736981" y="476884"/>
                </a:lnTo>
                <a:lnTo>
                  <a:pt x="790701" y="467994"/>
                </a:lnTo>
                <a:lnTo>
                  <a:pt x="845438" y="459994"/>
                </a:lnTo>
                <a:lnTo>
                  <a:pt x="900938" y="453008"/>
                </a:lnTo>
                <a:lnTo>
                  <a:pt x="956944" y="446913"/>
                </a:lnTo>
                <a:lnTo>
                  <a:pt x="1013713" y="441959"/>
                </a:lnTo>
                <a:lnTo>
                  <a:pt x="1070864" y="438023"/>
                </a:lnTo>
                <a:lnTo>
                  <a:pt x="1128395" y="435101"/>
                </a:lnTo>
                <a:lnTo>
                  <a:pt x="1186179" y="433324"/>
                </a:lnTo>
                <a:lnTo>
                  <a:pt x="1302639" y="431800"/>
                </a:lnTo>
                <a:lnTo>
                  <a:pt x="1361059" y="430021"/>
                </a:lnTo>
                <a:lnTo>
                  <a:pt x="1419352" y="427227"/>
                </a:lnTo>
                <a:lnTo>
                  <a:pt x="1477264" y="423163"/>
                </a:lnTo>
                <a:lnTo>
                  <a:pt x="1534795" y="418083"/>
                </a:lnTo>
                <a:lnTo>
                  <a:pt x="1591564" y="411988"/>
                </a:lnTo>
                <a:lnTo>
                  <a:pt x="1647825" y="404875"/>
                </a:lnTo>
                <a:lnTo>
                  <a:pt x="1703197" y="396875"/>
                </a:lnTo>
                <a:lnTo>
                  <a:pt x="1757806" y="387984"/>
                </a:lnTo>
                <a:lnTo>
                  <a:pt x="1811147" y="378079"/>
                </a:lnTo>
                <a:lnTo>
                  <a:pt x="1863598" y="367411"/>
                </a:lnTo>
                <a:lnTo>
                  <a:pt x="1914525" y="355854"/>
                </a:lnTo>
                <a:lnTo>
                  <a:pt x="1964309" y="343662"/>
                </a:lnTo>
                <a:lnTo>
                  <a:pt x="2012568" y="330581"/>
                </a:lnTo>
                <a:lnTo>
                  <a:pt x="2059304" y="316992"/>
                </a:lnTo>
                <a:lnTo>
                  <a:pt x="2104390" y="302640"/>
                </a:lnTo>
                <a:lnTo>
                  <a:pt x="2147697" y="287655"/>
                </a:lnTo>
                <a:lnTo>
                  <a:pt x="2188845" y="272033"/>
                </a:lnTo>
                <a:lnTo>
                  <a:pt x="2228215" y="255905"/>
                </a:lnTo>
                <a:lnTo>
                  <a:pt x="2265299" y="239394"/>
                </a:lnTo>
                <a:lnTo>
                  <a:pt x="2300351" y="222250"/>
                </a:lnTo>
                <a:lnTo>
                  <a:pt x="2348356" y="195580"/>
                </a:lnTo>
                <a:lnTo>
                  <a:pt x="2390902" y="167767"/>
                </a:lnTo>
                <a:lnTo>
                  <a:pt x="2427351" y="139064"/>
                </a:lnTo>
                <a:lnTo>
                  <a:pt x="2457704" y="109093"/>
                </a:lnTo>
                <a:lnTo>
                  <a:pt x="2481199" y="77977"/>
                </a:lnTo>
                <a:lnTo>
                  <a:pt x="2501011" y="34162"/>
                </a:lnTo>
                <a:lnTo>
                  <a:pt x="2505455" y="1777"/>
                </a:lnTo>
                <a:lnTo>
                  <a:pt x="2467355" y="0"/>
                </a:lnTo>
                <a:close/>
              </a:path>
            </a:pathLst>
          </a:custGeom>
          <a:solidFill>
            <a:srgbClr val="EE3D42"/>
          </a:solidFill>
        </p:spPr>
        <p:txBody>
          <a:bodyPr wrap="square" lIns="0" tIns="0" rIns="0" bIns="0" rtlCol="0"/>
          <a:lstStyle/>
          <a:p>
            <a:endParaRPr sz="2400"/>
          </a:p>
        </p:txBody>
      </p:sp>
      <p:sp>
        <p:nvSpPr>
          <p:cNvPr id="36" name="object 29"/>
          <p:cNvSpPr txBox="1"/>
          <p:nvPr/>
        </p:nvSpPr>
        <p:spPr>
          <a:xfrm>
            <a:off x="6218935" y="1882363"/>
            <a:ext cx="882227" cy="1274901"/>
          </a:xfrm>
          <a:prstGeom prst="rect">
            <a:avLst/>
          </a:prstGeom>
        </p:spPr>
        <p:txBody>
          <a:bodyPr vert="horz" wrap="square" lIns="0" tIns="17780" rIns="0" bIns="0" rtlCol="0">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panose="020B0604020202020204" pitchFamily="34" charset="0"/>
              </a:defRPr>
            </a:lvl1pPr>
            <a:lvl2pPr marL="342900" algn="l" rtl="0" eaLnBrk="0" fontAlgn="base" hangingPunct="0">
              <a:spcBef>
                <a:spcPct val="0"/>
              </a:spcBef>
              <a:spcAft>
                <a:spcPct val="0"/>
              </a:spcAft>
              <a:defRPr kern="1200">
                <a:solidFill>
                  <a:schemeClr val="tx1"/>
                </a:solidFill>
                <a:latin typeface="Calibri" pitchFamily="34" charset="0"/>
                <a:ea typeface="+mn-ea"/>
                <a:cs typeface="Arial" panose="020B0604020202020204" pitchFamily="34" charset="0"/>
              </a:defRPr>
            </a:lvl2pPr>
            <a:lvl3pPr marL="685800" algn="l" rtl="0" eaLnBrk="0" fontAlgn="base" hangingPunct="0">
              <a:spcBef>
                <a:spcPct val="0"/>
              </a:spcBef>
              <a:spcAft>
                <a:spcPct val="0"/>
              </a:spcAft>
              <a:defRPr kern="1200">
                <a:solidFill>
                  <a:schemeClr val="tx1"/>
                </a:solidFill>
                <a:latin typeface="Calibri" pitchFamily="34" charset="0"/>
                <a:ea typeface="+mn-ea"/>
                <a:cs typeface="Arial" panose="020B0604020202020204" pitchFamily="34" charset="0"/>
              </a:defRPr>
            </a:lvl3pPr>
            <a:lvl4pPr marL="1028700" algn="l" rtl="0" eaLnBrk="0" fontAlgn="base" hangingPunct="0">
              <a:spcBef>
                <a:spcPct val="0"/>
              </a:spcBef>
              <a:spcAft>
                <a:spcPct val="0"/>
              </a:spcAft>
              <a:defRPr kern="1200">
                <a:solidFill>
                  <a:schemeClr val="tx1"/>
                </a:solidFill>
                <a:latin typeface="Calibri" pitchFamily="34" charset="0"/>
                <a:ea typeface="+mn-ea"/>
                <a:cs typeface="Arial" panose="020B0604020202020204" pitchFamily="34" charset="0"/>
              </a:defRPr>
            </a:lvl4pPr>
            <a:lvl5pPr marL="1371600" algn="l" rtl="0" eaLnBrk="0" fontAlgn="base" hangingPunct="0">
              <a:spcBef>
                <a:spcPct val="0"/>
              </a:spcBef>
              <a:spcAft>
                <a:spcPct val="0"/>
              </a:spcAft>
              <a:defRPr kern="1200">
                <a:solidFill>
                  <a:schemeClr val="tx1"/>
                </a:solidFill>
                <a:latin typeface="Calibri" pitchFamily="34" charset="0"/>
                <a:ea typeface="+mn-ea"/>
                <a:cs typeface="Arial" panose="020B0604020202020204" pitchFamily="34" charset="0"/>
              </a:defRPr>
            </a:lvl5pPr>
            <a:lvl6pPr marL="1714500" algn="l" defTabSz="685800" rtl="0" eaLnBrk="1" latinLnBrk="0" hangingPunct="1">
              <a:defRPr kern="1200">
                <a:solidFill>
                  <a:schemeClr val="tx1"/>
                </a:solidFill>
                <a:latin typeface="Calibri" pitchFamily="34" charset="0"/>
                <a:ea typeface="+mn-ea"/>
                <a:cs typeface="Arial" panose="020B0604020202020204" pitchFamily="34" charset="0"/>
              </a:defRPr>
            </a:lvl6pPr>
            <a:lvl7pPr marL="2057400" algn="l" defTabSz="685800" rtl="0" eaLnBrk="1" latinLnBrk="0" hangingPunct="1">
              <a:defRPr kern="1200">
                <a:solidFill>
                  <a:schemeClr val="tx1"/>
                </a:solidFill>
                <a:latin typeface="Calibri" pitchFamily="34" charset="0"/>
                <a:ea typeface="+mn-ea"/>
                <a:cs typeface="Arial" panose="020B0604020202020204" pitchFamily="34" charset="0"/>
              </a:defRPr>
            </a:lvl7pPr>
            <a:lvl8pPr marL="2400300" algn="l" defTabSz="685800" rtl="0" eaLnBrk="1" latinLnBrk="0" hangingPunct="1">
              <a:defRPr kern="1200">
                <a:solidFill>
                  <a:schemeClr val="tx1"/>
                </a:solidFill>
                <a:latin typeface="Calibri" pitchFamily="34" charset="0"/>
                <a:ea typeface="+mn-ea"/>
                <a:cs typeface="Arial" panose="020B0604020202020204" pitchFamily="34" charset="0"/>
              </a:defRPr>
            </a:lvl8pPr>
            <a:lvl9pPr marL="2743200" algn="l" defTabSz="685800" rtl="0" eaLnBrk="1" latinLnBrk="0" hangingPunct="1">
              <a:defRPr kern="1200">
                <a:solidFill>
                  <a:schemeClr val="tx1"/>
                </a:solidFill>
                <a:latin typeface="Calibri" pitchFamily="34" charset="0"/>
                <a:ea typeface="+mn-ea"/>
                <a:cs typeface="Arial" panose="020B0604020202020204" pitchFamily="34" charset="0"/>
              </a:defRPr>
            </a:lvl9pPr>
          </a:lstStyle>
          <a:p>
            <a:pPr marL="17145">
              <a:spcBef>
                <a:spcPts val="140"/>
              </a:spcBef>
            </a:pPr>
            <a:r>
              <a:rPr sz="2665" b="1" spc="-353" dirty="0">
                <a:solidFill>
                  <a:srgbClr val="EE3D42"/>
                </a:solidFill>
                <a:latin typeface="Trebuchet MS" panose="020B0603020202020204"/>
                <a:cs typeface="Trebuchet MS" panose="020B0603020202020204"/>
              </a:rPr>
              <a:t>A </a:t>
            </a:r>
            <a:r>
              <a:rPr sz="2665" b="1" spc="-227" dirty="0">
                <a:solidFill>
                  <a:srgbClr val="EE3D42"/>
                </a:solidFill>
                <a:latin typeface="Trebuchet MS" panose="020B0603020202020204"/>
                <a:cs typeface="Trebuchet MS" panose="020B0603020202020204"/>
              </a:rPr>
              <a:t>≤</a:t>
            </a:r>
            <a:r>
              <a:rPr sz="2665" b="1" spc="-193" dirty="0">
                <a:solidFill>
                  <a:srgbClr val="EE3D42"/>
                </a:solidFill>
                <a:latin typeface="Trebuchet MS" panose="020B0603020202020204"/>
                <a:cs typeface="Trebuchet MS" panose="020B0603020202020204"/>
              </a:rPr>
              <a:t> </a:t>
            </a:r>
            <a:r>
              <a:rPr sz="2665" b="1" spc="-353" dirty="0">
                <a:solidFill>
                  <a:srgbClr val="EE3D42"/>
                </a:solidFill>
                <a:latin typeface="Trebuchet MS" panose="020B0603020202020204"/>
                <a:cs typeface="Trebuchet MS" panose="020B0603020202020204"/>
              </a:rPr>
              <a:t>A</a:t>
            </a:r>
            <a:endParaRPr lang="en-US" sz="2665" b="1" spc="-353" dirty="0">
              <a:solidFill>
                <a:srgbClr val="EE3D42"/>
              </a:solidFill>
              <a:latin typeface="Trebuchet MS" panose="020B0603020202020204"/>
              <a:cs typeface="Trebuchet MS" panose="020B0603020202020204"/>
            </a:endParaRPr>
          </a:p>
          <a:p>
            <a:pPr marL="17145">
              <a:spcBef>
                <a:spcPts val="140"/>
              </a:spcBef>
            </a:pPr>
            <a:r>
              <a:rPr lang="en-US" altLang="zh-CN" sz="2665" b="1" spc="-353" dirty="0">
                <a:solidFill>
                  <a:srgbClr val="EE3D42"/>
                </a:solidFill>
                <a:latin typeface="Trebuchet MS" panose="020B0603020202020204"/>
                <a:cs typeface="Trebuchet MS" panose="020B0603020202020204"/>
              </a:rPr>
              <a:t>B</a:t>
            </a:r>
            <a:r>
              <a:rPr lang="pt-BR" altLang="zh-CN" sz="2665" b="1" spc="-353" dirty="0">
                <a:solidFill>
                  <a:srgbClr val="EE3D42"/>
                </a:solidFill>
                <a:latin typeface="Trebuchet MS" panose="020B0603020202020204"/>
                <a:cs typeface="Trebuchet MS" panose="020B0603020202020204"/>
              </a:rPr>
              <a:t> </a:t>
            </a:r>
            <a:r>
              <a:rPr lang="pt-BR" altLang="zh-CN" sz="2665" b="1" spc="-227" dirty="0">
                <a:solidFill>
                  <a:srgbClr val="EE3D42"/>
                </a:solidFill>
                <a:latin typeface="Trebuchet MS" panose="020B0603020202020204"/>
                <a:cs typeface="Trebuchet MS" panose="020B0603020202020204"/>
              </a:rPr>
              <a:t>≤</a:t>
            </a:r>
            <a:r>
              <a:rPr lang="pt-BR" altLang="zh-CN" sz="2665" b="1" spc="-193" dirty="0">
                <a:solidFill>
                  <a:srgbClr val="EE3D42"/>
                </a:solidFill>
                <a:latin typeface="Trebuchet MS" panose="020B0603020202020204"/>
                <a:cs typeface="Trebuchet MS" panose="020B0603020202020204"/>
              </a:rPr>
              <a:t> </a:t>
            </a:r>
            <a:r>
              <a:rPr lang="en-US" altLang="zh-CN" sz="2665" b="1" spc="-353" dirty="0">
                <a:solidFill>
                  <a:srgbClr val="EE3D42"/>
                </a:solidFill>
                <a:latin typeface="Trebuchet MS" panose="020B0603020202020204"/>
                <a:cs typeface="Trebuchet MS" panose="020B0603020202020204"/>
              </a:rPr>
              <a:t>C</a:t>
            </a:r>
            <a:endParaRPr lang="pt-BR" altLang="zh-CN" sz="2665" b="1" spc="-353" dirty="0">
              <a:solidFill>
                <a:srgbClr val="EE3D42"/>
              </a:solidFill>
              <a:latin typeface="Trebuchet MS" panose="020B0603020202020204"/>
              <a:cs typeface="Trebuchet MS" panose="020B0603020202020204"/>
            </a:endParaRPr>
          </a:p>
          <a:p>
            <a:pPr marL="17145">
              <a:spcBef>
                <a:spcPts val="140"/>
              </a:spcBef>
            </a:pPr>
            <a:endParaRPr sz="2665" dirty="0">
              <a:latin typeface="Trebuchet MS" panose="020B0603020202020204"/>
              <a:cs typeface="Trebuchet MS" panose="020B0603020202020204"/>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选择条件（</a:t>
            </a:r>
            <a:r>
              <a:rPr kumimoji="1" lang="en-US" altLang="zh-CN" dirty="0"/>
              <a:t>Selection</a:t>
            </a:r>
            <a:r>
              <a:rPr kumimoji="1" lang="zh-CN" altLang="en-US" dirty="0"/>
              <a:t> </a:t>
            </a:r>
            <a:r>
              <a:rPr kumimoji="1" lang="en-US" altLang="zh-CN" dirty="0"/>
              <a:t>Conditions</a:t>
            </a:r>
            <a:r>
              <a:rPr kumimoji="1" lang="zh-CN" altLang="en-US" dirty="0"/>
              <a:t>）</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90" name="object 4"/>
          <p:cNvSpPr txBox="1"/>
          <p:nvPr/>
        </p:nvSpPr>
        <p:spPr>
          <a:xfrm>
            <a:off x="6341872" y="2774697"/>
            <a:ext cx="486833" cy="417208"/>
          </a:xfrm>
          <a:prstGeom prst="rect">
            <a:avLst/>
          </a:prstGeom>
          <a:solidFill>
            <a:srgbClr val="D9D9D9"/>
          </a:solidFill>
          <a:ln w="19050">
            <a:solidFill>
              <a:srgbClr val="636363"/>
            </a:solidFill>
          </a:ln>
        </p:spPr>
        <p:txBody>
          <a:bodyPr vert="horz" wrap="square" lIns="0" tIns="47413" rIns="0" bIns="0" rtlCol="0">
            <a:spAutoFit/>
          </a:bodyPr>
          <a:lstStyle/>
          <a:p>
            <a:pPr marL="52705">
              <a:spcBef>
                <a:spcPts val="375"/>
              </a:spcBef>
            </a:pPr>
            <a:r>
              <a:rPr sz="2400" b="1" spc="-305"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p:txBody>
      </p:sp>
      <p:grpSp>
        <p:nvGrpSpPr>
          <p:cNvPr id="91" name="object 5"/>
          <p:cNvGrpSpPr/>
          <p:nvPr/>
        </p:nvGrpSpPr>
        <p:grpSpPr>
          <a:xfrm>
            <a:off x="6208268" y="2761996"/>
            <a:ext cx="755227" cy="513080"/>
            <a:chOff x="4656201" y="2071497"/>
            <a:chExt cx="566420" cy="384810"/>
          </a:xfrm>
        </p:grpSpPr>
        <p:sp>
          <p:nvSpPr>
            <p:cNvPr id="92" name="object 6"/>
            <p:cNvSpPr/>
            <p:nvPr/>
          </p:nvSpPr>
          <p:spPr>
            <a:xfrm>
              <a:off x="4665726"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93" name="object 7"/>
            <p:cNvSpPr/>
            <p:nvPr/>
          </p:nvSpPr>
          <p:spPr>
            <a:xfrm>
              <a:off x="4665726"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94" name="object 8"/>
            <p:cNvSpPr/>
            <p:nvPr/>
          </p:nvSpPr>
          <p:spPr>
            <a:xfrm>
              <a:off x="51214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95" name="object 9"/>
            <p:cNvSpPr/>
            <p:nvPr/>
          </p:nvSpPr>
          <p:spPr>
            <a:xfrm>
              <a:off x="51214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6" name="object 10"/>
          <p:cNvSpPr txBox="1"/>
          <p:nvPr/>
        </p:nvSpPr>
        <p:spPr>
          <a:xfrm>
            <a:off x="69504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60"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p:txBody>
      </p:sp>
      <p:grpSp>
        <p:nvGrpSpPr>
          <p:cNvPr id="97" name="object 11"/>
          <p:cNvGrpSpPr/>
          <p:nvPr/>
        </p:nvGrpSpPr>
        <p:grpSpPr>
          <a:xfrm>
            <a:off x="7425437" y="2761996"/>
            <a:ext cx="147319" cy="513080"/>
            <a:chOff x="5569077" y="2071497"/>
            <a:chExt cx="110489" cy="384810"/>
          </a:xfrm>
        </p:grpSpPr>
        <p:sp>
          <p:nvSpPr>
            <p:cNvPr id="98" name="object 12"/>
            <p:cNvSpPr/>
            <p:nvPr/>
          </p:nvSpPr>
          <p:spPr>
            <a:xfrm>
              <a:off x="55786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99" name="object 13"/>
            <p:cNvSpPr/>
            <p:nvPr/>
          </p:nvSpPr>
          <p:spPr>
            <a:xfrm>
              <a:off x="55786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0" name="object 14"/>
          <p:cNvSpPr txBox="1"/>
          <p:nvPr/>
        </p:nvSpPr>
        <p:spPr>
          <a:xfrm>
            <a:off x="75600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87"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p:txBody>
      </p:sp>
      <p:grpSp>
        <p:nvGrpSpPr>
          <p:cNvPr id="101" name="object 15"/>
          <p:cNvGrpSpPr/>
          <p:nvPr/>
        </p:nvGrpSpPr>
        <p:grpSpPr>
          <a:xfrm>
            <a:off x="8035037" y="2761996"/>
            <a:ext cx="147319" cy="513080"/>
            <a:chOff x="6026277" y="2071497"/>
            <a:chExt cx="110489" cy="384810"/>
          </a:xfrm>
        </p:grpSpPr>
        <p:sp>
          <p:nvSpPr>
            <p:cNvPr id="102" name="object 16"/>
            <p:cNvSpPr/>
            <p:nvPr/>
          </p:nvSpPr>
          <p:spPr>
            <a:xfrm>
              <a:off x="60358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03" name="object 17"/>
            <p:cNvSpPr/>
            <p:nvPr/>
          </p:nvSpPr>
          <p:spPr>
            <a:xfrm>
              <a:off x="60358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04" name="object 18"/>
          <p:cNvGrpSpPr/>
          <p:nvPr/>
        </p:nvGrpSpPr>
        <p:grpSpPr>
          <a:xfrm>
            <a:off x="2965364" y="2755646"/>
            <a:ext cx="3950547" cy="1607820"/>
            <a:chOff x="2224023" y="2066734"/>
            <a:chExt cx="2962910" cy="1205865"/>
          </a:xfrm>
        </p:grpSpPr>
        <p:sp>
          <p:nvSpPr>
            <p:cNvPr id="105" name="object 19"/>
            <p:cNvSpPr/>
            <p:nvPr/>
          </p:nvSpPr>
          <p:spPr>
            <a:xfrm>
              <a:off x="2224024" y="2445892"/>
              <a:ext cx="2962910" cy="826769"/>
            </a:xfrm>
            <a:custGeom>
              <a:avLst/>
              <a:gdLst/>
              <a:ahLst/>
              <a:cxnLst/>
              <a:rect l="l" t="t" r="r" b="b"/>
              <a:pathLst>
                <a:path w="2962910" h="826770">
                  <a:moveTo>
                    <a:pt x="2505456" y="1778"/>
                  </a:moveTo>
                  <a:lnTo>
                    <a:pt x="2467356" y="0"/>
                  </a:lnTo>
                  <a:lnTo>
                    <a:pt x="2466848" y="9652"/>
                  </a:lnTo>
                  <a:lnTo>
                    <a:pt x="2465705" y="17653"/>
                  </a:lnTo>
                  <a:lnTo>
                    <a:pt x="2448433" y="58674"/>
                  </a:lnTo>
                  <a:lnTo>
                    <a:pt x="2420493" y="93218"/>
                  </a:lnTo>
                  <a:lnTo>
                    <a:pt x="2391410" y="119634"/>
                  </a:lnTo>
                  <a:lnTo>
                    <a:pt x="2355723" y="145796"/>
                  </a:lnTo>
                  <a:lnTo>
                    <a:pt x="2313686" y="171577"/>
                  </a:lnTo>
                  <a:lnTo>
                    <a:pt x="2265934" y="196850"/>
                  </a:lnTo>
                  <a:lnTo>
                    <a:pt x="2212721" y="221107"/>
                  </a:lnTo>
                  <a:lnTo>
                    <a:pt x="2174494" y="236855"/>
                  </a:lnTo>
                  <a:lnTo>
                    <a:pt x="2134108" y="252095"/>
                  </a:lnTo>
                  <a:lnTo>
                    <a:pt x="2091944" y="266573"/>
                  </a:lnTo>
                  <a:lnTo>
                    <a:pt x="2047748" y="280670"/>
                  </a:lnTo>
                  <a:lnTo>
                    <a:pt x="2001901" y="294132"/>
                  </a:lnTo>
                  <a:lnTo>
                    <a:pt x="1954403" y="306959"/>
                  </a:lnTo>
                  <a:lnTo>
                    <a:pt x="1905508" y="318897"/>
                  </a:lnTo>
                  <a:lnTo>
                    <a:pt x="1855216" y="330200"/>
                  </a:lnTo>
                  <a:lnTo>
                    <a:pt x="1803527" y="340741"/>
                  </a:lnTo>
                  <a:lnTo>
                    <a:pt x="1750822" y="350520"/>
                  </a:lnTo>
                  <a:lnTo>
                    <a:pt x="1696974" y="359283"/>
                  </a:lnTo>
                  <a:lnTo>
                    <a:pt x="1642237" y="367284"/>
                  </a:lnTo>
                  <a:lnTo>
                    <a:pt x="1586865" y="374269"/>
                  </a:lnTo>
                  <a:lnTo>
                    <a:pt x="1530731" y="380238"/>
                  </a:lnTo>
                  <a:lnTo>
                    <a:pt x="1473962" y="385191"/>
                  </a:lnTo>
                  <a:lnTo>
                    <a:pt x="1416685" y="389128"/>
                  </a:lnTo>
                  <a:lnTo>
                    <a:pt x="1359154" y="392049"/>
                  </a:lnTo>
                  <a:lnTo>
                    <a:pt x="1301496" y="393700"/>
                  </a:lnTo>
                  <a:lnTo>
                    <a:pt x="1185672" y="395224"/>
                  </a:lnTo>
                  <a:lnTo>
                    <a:pt x="1127252" y="397002"/>
                  </a:lnTo>
                  <a:lnTo>
                    <a:pt x="1068959" y="399923"/>
                  </a:lnTo>
                  <a:lnTo>
                    <a:pt x="1011047" y="403987"/>
                  </a:lnTo>
                  <a:lnTo>
                    <a:pt x="953643" y="409067"/>
                  </a:lnTo>
                  <a:lnTo>
                    <a:pt x="896747" y="415163"/>
                  </a:lnTo>
                  <a:lnTo>
                    <a:pt x="840613" y="422275"/>
                  </a:lnTo>
                  <a:lnTo>
                    <a:pt x="785241" y="430276"/>
                  </a:lnTo>
                  <a:lnTo>
                    <a:pt x="730758" y="439293"/>
                  </a:lnTo>
                  <a:lnTo>
                    <a:pt x="677291" y="449199"/>
                  </a:lnTo>
                  <a:lnTo>
                    <a:pt x="624967" y="459867"/>
                  </a:lnTo>
                  <a:lnTo>
                    <a:pt x="573913" y="471297"/>
                  </a:lnTo>
                  <a:lnTo>
                    <a:pt x="524129" y="483616"/>
                  </a:lnTo>
                  <a:lnTo>
                    <a:pt x="475996" y="496570"/>
                  </a:lnTo>
                  <a:lnTo>
                    <a:pt x="429260" y="510159"/>
                  </a:lnTo>
                  <a:lnTo>
                    <a:pt x="384302" y="524510"/>
                  </a:lnTo>
                  <a:lnTo>
                    <a:pt x="340995" y="539496"/>
                  </a:lnTo>
                  <a:lnTo>
                    <a:pt x="299720" y="554990"/>
                  </a:lnTo>
                  <a:lnTo>
                    <a:pt x="260477" y="571119"/>
                  </a:lnTo>
                  <a:lnTo>
                    <a:pt x="223266" y="587756"/>
                  </a:lnTo>
                  <a:lnTo>
                    <a:pt x="188214" y="605028"/>
                  </a:lnTo>
                  <a:lnTo>
                    <a:pt x="140208" y="631571"/>
                  </a:lnTo>
                  <a:lnTo>
                    <a:pt x="97663" y="659257"/>
                  </a:lnTo>
                  <a:lnTo>
                    <a:pt x="69113" y="681240"/>
                  </a:lnTo>
                  <a:lnTo>
                    <a:pt x="69113" y="732675"/>
                  </a:lnTo>
                  <a:lnTo>
                    <a:pt x="59944" y="749681"/>
                  </a:lnTo>
                  <a:lnTo>
                    <a:pt x="68008" y="734695"/>
                  </a:lnTo>
                  <a:lnTo>
                    <a:pt x="69113" y="732675"/>
                  </a:lnTo>
                  <a:lnTo>
                    <a:pt x="69113" y="681240"/>
                  </a:lnTo>
                  <a:lnTo>
                    <a:pt x="61214" y="687832"/>
                  </a:lnTo>
                  <a:lnTo>
                    <a:pt x="50292" y="697738"/>
                  </a:lnTo>
                  <a:lnTo>
                    <a:pt x="40386" y="707517"/>
                  </a:lnTo>
                  <a:lnTo>
                    <a:pt x="38989" y="708787"/>
                  </a:lnTo>
                  <a:lnTo>
                    <a:pt x="37846" y="710311"/>
                  </a:lnTo>
                  <a:lnTo>
                    <a:pt x="36957" y="712089"/>
                  </a:lnTo>
                  <a:lnTo>
                    <a:pt x="35077" y="715568"/>
                  </a:lnTo>
                  <a:lnTo>
                    <a:pt x="0" y="698627"/>
                  </a:lnTo>
                  <a:lnTo>
                    <a:pt x="1778" y="826389"/>
                  </a:lnTo>
                  <a:lnTo>
                    <a:pt x="101053" y="749681"/>
                  </a:lnTo>
                  <a:lnTo>
                    <a:pt x="102870" y="748284"/>
                  </a:lnTo>
                  <a:lnTo>
                    <a:pt x="69570" y="732218"/>
                  </a:lnTo>
                  <a:lnTo>
                    <a:pt x="71691" y="730123"/>
                  </a:lnTo>
                  <a:lnTo>
                    <a:pt x="76073" y="725805"/>
                  </a:lnTo>
                  <a:lnTo>
                    <a:pt x="107442" y="699389"/>
                  </a:lnTo>
                  <a:lnTo>
                    <a:pt x="145288" y="673100"/>
                  </a:lnTo>
                  <a:lnTo>
                    <a:pt x="189357" y="647446"/>
                  </a:lnTo>
                  <a:lnTo>
                    <a:pt x="238760" y="622554"/>
                  </a:lnTo>
                  <a:lnTo>
                    <a:pt x="274955" y="606425"/>
                  </a:lnTo>
                  <a:lnTo>
                    <a:pt x="313182" y="590677"/>
                  </a:lnTo>
                  <a:lnTo>
                    <a:pt x="353441" y="575564"/>
                  </a:lnTo>
                  <a:lnTo>
                    <a:pt x="395859" y="560832"/>
                  </a:lnTo>
                  <a:lnTo>
                    <a:pt x="439928" y="546735"/>
                  </a:lnTo>
                  <a:lnTo>
                    <a:pt x="485775" y="533400"/>
                  </a:lnTo>
                  <a:lnTo>
                    <a:pt x="533273" y="520573"/>
                  </a:lnTo>
                  <a:lnTo>
                    <a:pt x="582168" y="508508"/>
                  </a:lnTo>
                  <a:lnTo>
                    <a:pt x="632587" y="497078"/>
                  </a:lnTo>
                  <a:lnTo>
                    <a:pt x="684149" y="486664"/>
                  </a:lnTo>
                  <a:lnTo>
                    <a:pt x="736981" y="476885"/>
                  </a:lnTo>
                  <a:lnTo>
                    <a:pt x="790702" y="467995"/>
                  </a:lnTo>
                  <a:lnTo>
                    <a:pt x="845439" y="459994"/>
                  </a:lnTo>
                  <a:lnTo>
                    <a:pt x="900938" y="453009"/>
                  </a:lnTo>
                  <a:lnTo>
                    <a:pt x="956945" y="446913"/>
                  </a:lnTo>
                  <a:lnTo>
                    <a:pt x="1013714" y="441960"/>
                  </a:lnTo>
                  <a:lnTo>
                    <a:pt x="1070864" y="438023"/>
                  </a:lnTo>
                  <a:lnTo>
                    <a:pt x="1128395" y="435102"/>
                  </a:lnTo>
                  <a:lnTo>
                    <a:pt x="1186180" y="433324"/>
                  </a:lnTo>
                  <a:lnTo>
                    <a:pt x="1302639" y="431800"/>
                  </a:lnTo>
                  <a:lnTo>
                    <a:pt x="1361059" y="430022"/>
                  </a:lnTo>
                  <a:lnTo>
                    <a:pt x="1419352" y="427228"/>
                  </a:lnTo>
                  <a:lnTo>
                    <a:pt x="1477264" y="423164"/>
                  </a:lnTo>
                  <a:lnTo>
                    <a:pt x="1534795" y="418084"/>
                  </a:lnTo>
                  <a:lnTo>
                    <a:pt x="1591564" y="411988"/>
                  </a:lnTo>
                  <a:lnTo>
                    <a:pt x="1647825" y="404876"/>
                  </a:lnTo>
                  <a:lnTo>
                    <a:pt x="1703197" y="396875"/>
                  </a:lnTo>
                  <a:lnTo>
                    <a:pt x="1757807" y="387985"/>
                  </a:lnTo>
                  <a:lnTo>
                    <a:pt x="1811147" y="378079"/>
                  </a:lnTo>
                  <a:lnTo>
                    <a:pt x="1863598" y="367411"/>
                  </a:lnTo>
                  <a:lnTo>
                    <a:pt x="1914525" y="355854"/>
                  </a:lnTo>
                  <a:lnTo>
                    <a:pt x="1964309" y="343662"/>
                  </a:lnTo>
                  <a:lnTo>
                    <a:pt x="2012569" y="330581"/>
                  </a:lnTo>
                  <a:lnTo>
                    <a:pt x="2059305" y="316992"/>
                  </a:lnTo>
                  <a:lnTo>
                    <a:pt x="2104390" y="302641"/>
                  </a:lnTo>
                  <a:lnTo>
                    <a:pt x="2147697" y="287655"/>
                  </a:lnTo>
                  <a:lnTo>
                    <a:pt x="2188845" y="272034"/>
                  </a:lnTo>
                  <a:lnTo>
                    <a:pt x="2228215" y="255905"/>
                  </a:lnTo>
                  <a:lnTo>
                    <a:pt x="2265299" y="239395"/>
                  </a:lnTo>
                  <a:lnTo>
                    <a:pt x="2300351" y="222250"/>
                  </a:lnTo>
                  <a:lnTo>
                    <a:pt x="2348357" y="195580"/>
                  </a:lnTo>
                  <a:lnTo>
                    <a:pt x="2390902" y="167767"/>
                  </a:lnTo>
                  <a:lnTo>
                    <a:pt x="2427351" y="139065"/>
                  </a:lnTo>
                  <a:lnTo>
                    <a:pt x="2457704" y="109093"/>
                  </a:lnTo>
                  <a:lnTo>
                    <a:pt x="2481199" y="77978"/>
                  </a:lnTo>
                  <a:lnTo>
                    <a:pt x="2501011" y="34163"/>
                  </a:lnTo>
                  <a:lnTo>
                    <a:pt x="2504948" y="11557"/>
                  </a:lnTo>
                  <a:lnTo>
                    <a:pt x="2505456" y="1778"/>
                  </a:lnTo>
                  <a:close/>
                </a:path>
                <a:path w="2962910" h="826770">
                  <a:moveTo>
                    <a:pt x="2962402" y="1778"/>
                  </a:moveTo>
                  <a:lnTo>
                    <a:pt x="2924302" y="0"/>
                  </a:lnTo>
                  <a:lnTo>
                    <a:pt x="2923413" y="19304"/>
                  </a:lnTo>
                  <a:lnTo>
                    <a:pt x="2920873" y="36830"/>
                  </a:lnTo>
                  <a:lnTo>
                    <a:pt x="2903474" y="89662"/>
                  </a:lnTo>
                  <a:lnTo>
                    <a:pt x="2884170" y="124460"/>
                  </a:lnTo>
                  <a:lnTo>
                    <a:pt x="2859151" y="158877"/>
                  </a:lnTo>
                  <a:lnTo>
                    <a:pt x="2828798" y="192278"/>
                  </a:lnTo>
                  <a:lnTo>
                    <a:pt x="2793365" y="224282"/>
                  </a:lnTo>
                  <a:lnTo>
                    <a:pt x="2753487" y="254508"/>
                  </a:lnTo>
                  <a:lnTo>
                    <a:pt x="2709545" y="282702"/>
                  </a:lnTo>
                  <a:lnTo>
                    <a:pt x="2662047" y="308356"/>
                  </a:lnTo>
                  <a:lnTo>
                    <a:pt x="2611501" y="331470"/>
                  </a:lnTo>
                  <a:lnTo>
                    <a:pt x="2558415" y="351409"/>
                  </a:lnTo>
                  <a:lnTo>
                    <a:pt x="2503170" y="367792"/>
                  </a:lnTo>
                  <a:lnTo>
                    <a:pt x="2446401" y="380619"/>
                  </a:lnTo>
                  <a:lnTo>
                    <a:pt x="2388489" y="389509"/>
                  </a:lnTo>
                  <a:lnTo>
                    <a:pt x="2329942" y="393954"/>
                  </a:lnTo>
                  <a:lnTo>
                    <a:pt x="2270506" y="395224"/>
                  </a:lnTo>
                  <a:lnTo>
                    <a:pt x="2239645" y="397129"/>
                  </a:lnTo>
                  <a:lnTo>
                    <a:pt x="2178558" y="404114"/>
                  </a:lnTo>
                  <a:lnTo>
                    <a:pt x="2118487" y="415417"/>
                  </a:lnTo>
                  <a:lnTo>
                    <a:pt x="2059813" y="430784"/>
                  </a:lnTo>
                  <a:lnTo>
                    <a:pt x="2003171" y="449961"/>
                  </a:lnTo>
                  <a:lnTo>
                    <a:pt x="1948815" y="472440"/>
                  </a:lnTo>
                  <a:lnTo>
                    <a:pt x="1897380" y="498094"/>
                  </a:lnTo>
                  <a:lnTo>
                    <a:pt x="1849120" y="526415"/>
                  </a:lnTo>
                  <a:lnTo>
                    <a:pt x="1804670" y="557403"/>
                  </a:lnTo>
                  <a:lnTo>
                    <a:pt x="1764538" y="590804"/>
                  </a:lnTo>
                  <a:lnTo>
                    <a:pt x="1728978" y="626110"/>
                  </a:lnTo>
                  <a:lnTo>
                    <a:pt x="1706778" y="652500"/>
                  </a:lnTo>
                  <a:lnTo>
                    <a:pt x="1706778" y="721017"/>
                  </a:lnTo>
                  <a:lnTo>
                    <a:pt x="1706778" y="652500"/>
                  </a:lnTo>
                  <a:lnTo>
                    <a:pt x="1672971" y="703326"/>
                  </a:lnTo>
                  <a:lnTo>
                    <a:pt x="1671955" y="706120"/>
                  </a:lnTo>
                  <a:lnTo>
                    <a:pt x="1670342" y="711250"/>
                  </a:lnTo>
                  <a:lnTo>
                    <a:pt x="1632712" y="701167"/>
                  </a:lnTo>
                  <a:lnTo>
                    <a:pt x="1658366" y="826389"/>
                  </a:lnTo>
                  <a:lnTo>
                    <a:pt x="1734972" y="740029"/>
                  </a:lnTo>
                  <a:lnTo>
                    <a:pt x="1743202" y="730758"/>
                  </a:lnTo>
                  <a:lnTo>
                    <a:pt x="1707121" y="721106"/>
                  </a:lnTo>
                  <a:lnTo>
                    <a:pt x="1707553" y="719709"/>
                  </a:lnTo>
                  <a:lnTo>
                    <a:pt x="1708912" y="717423"/>
                  </a:lnTo>
                  <a:lnTo>
                    <a:pt x="1716913" y="703961"/>
                  </a:lnTo>
                  <a:lnTo>
                    <a:pt x="1741805" y="669290"/>
                  </a:lnTo>
                  <a:lnTo>
                    <a:pt x="1772412" y="635762"/>
                  </a:lnTo>
                  <a:lnTo>
                    <a:pt x="1807718" y="603631"/>
                  </a:lnTo>
                  <a:lnTo>
                    <a:pt x="1847723" y="573278"/>
                  </a:lnTo>
                  <a:lnTo>
                    <a:pt x="1891538" y="545084"/>
                  </a:lnTo>
                  <a:lnTo>
                    <a:pt x="1939036" y="519303"/>
                  </a:lnTo>
                  <a:lnTo>
                    <a:pt x="1989709" y="496189"/>
                  </a:lnTo>
                  <a:lnTo>
                    <a:pt x="2042795" y="476250"/>
                  </a:lnTo>
                  <a:lnTo>
                    <a:pt x="2098040" y="459613"/>
                  </a:lnTo>
                  <a:lnTo>
                    <a:pt x="2154809" y="446786"/>
                  </a:lnTo>
                  <a:lnTo>
                    <a:pt x="2212594" y="437896"/>
                  </a:lnTo>
                  <a:lnTo>
                    <a:pt x="2271141" y="433324"/>
                  </a:lnTo>
                  <a:lnTo>
                    <a:pt x="2332101" y="432054"/>
                  </a:lnTo>
                  <a:lnTo>
                    <a:pt x="2362835" y="430276"/>
                  </a:lnTo>
                  <a:lnTo>
                    <a:pt x="2423922" y="423164"/>
                  </a:lnTo>
                  <a:lnTo>
                    <a:pt x="2484120" y="411861"/>
                  </a:lnTo>
                  <a:lnTo>
                    <a:pt x="2542540" y="396367"/>
                  </a:lnTo>
                  <a:lnTo>
                    <a:pt x="2599309" y="377190"/>
                  </a:lnTo>
                  <a:lnTo>
                    <a:pt x="2653538" y="354711"/>
                  </a:lnTo>
                  <a:lnTo>
                    <a:pt x="2704973" y="329057"/>
                  </a:lnTo>
                  <a:lnTo>
                    <a:pt x="2753233" y="300482"/>
                  </a:lnTo>
                  <a:lnTo>
                    <a:pt x="2797683" y="269494"/>
                  </a:lnTo>
                  <a:lnTo>
                    <a:pt x="2837942" y="236093"/>
                  </a:lnTo>
                  <a:lnTo>
                    <a:pt x="2873502" y="200533"/>
                  </a:lnTo>
                  <a:lnTo>
                    <a:pt x="2903855" y="163195"/>
                  </a:lnTo>
                  <a:lnTo>
                    <a:pt x="2928620" y="124333"/>
                  </a:lnTo>
                  <a:lnTo>
                    <a:pt x="2947035" y="83820"/>
                  </a:lnTo>
                  <a:lnTo>
                    <a:pt x="2958465" y="42291"/>
                  </a:lnTo>
                  <a:lnTo>
                    <a:pt x="2961513" y="21209"/>
                  </a:lnTo>
                  <a:lnTo>
                    <a:pt x="2962402" y="1778"/>
                  </a:lnTo>
                  <a:close/>
                </a:path>
              </a:pathLst>
            </a:custGeom>
            <a:solidFill>
              <a:srgbClr val="636363"/>
            </a:solidFill>
          </p:spPr>
          <p:txBody>
            <a:bodyPr wrap="square" lIns="0" tIns="0" rIns="0" bIns="0" rtlCol="0"/>
            <a:lstStyle/>
            <a:p>
              <a:endParaRPr sz="2400"/>
            </a:p>
          </p:txBody>
        </p:sp>
        <p:sp>
          <p:nvSpPr>
            <p:cNvPr id="106" name="object 20"/>
            <p:cNvSpPr/>
            <p:nvPr/>
          </p:nvSpPr>
          <p:spPr>
            <a:xfrm>
              <a:off x="4664201" y="2081022"/>
              <a:ext cx="454659" cy="365760"/>
            </a:xfrm>
            <a:custGeom>
              <a:avLst/>
              <a:gdLst/>
              <a:ahLst/>
              <a:cxnLst/>
              <a:rect l="l" t="t" r="r" b="b"/>
              <a:pathLst>
                <a:path w="454660" h="365760">
                  <a:moveTo>
                    <a:pt x="0" y="17779"/>
                  </a:moveTo>
                  <a:lnTo>
                    <a:pt x="0" y="8000"/>
                  </a:lnTo>
                  <a:lnTo>
                    <a:pt x="8000" y="0"/>
                  </a:lnTo>
                  <a:lnTo>
                    <a:pt x="17780" y="0"/>
                  </a:lnTo>
                  <a:lnTo>
                    <a:pt x="436372" y="0"/>
                  </a:lnTo>
                  <a:lnTo>
                    <a:pt x="446150" y="0"/>
                  </a:lnTo>
                  <a:lnTo>
                    <a:pt x="454151" y="8000"/>
                  </a:lnTo>
                  <a:lnTo>
                    <a:pt x="454151" y="17779"/>
                  </a:lnTo>
                  <a:lnTo>
                    <a:pt x="454151" y="347979"/>
                  </a:lnTo>
                  <a:lnTo>
                    <a:pt x="454151" y="357758"/>
                  </a:lnTo>
                  <a:lnTo>
                    <a:pt x="446150" y="365759"/>
                  </a:lnTo>
                  <a:lnTo>
                    <a:pt x="436372" y="365759"/>
                  </a:lnTo>
                  <a:lnTo>
                    <a:pt x="17780" y="365759"/>
                  </a:lnTo>
                  <a:lnTo>
                    <a:pt x="8000" y="365759"/>
                  </a:lnTo>
                  <a:lnTo>
                    <a:pt x="0" y="357758"/>
                  </a:lnTo>
                  <a:lnTo>
                    <a:pt x="0" y="347979"/>
                  </a:lnTo>
                  <a:lnTo>
                    <a:pt x="0" y="17779"/>
                  </a:lnTo>
                  <a:close/>
                </a:path>
              </a:pathLst>
            </a:custGeom>
            <a:ln w="28575">
              <a:solidFill>
                <a:srgbClr val="EE3D42"/>
              </a:solidFill>
            </a:ln>
          </p:spPr>
          <p:txBody>
            <a:bodyPr wrap="square" lIns="0" tIns="0" rIns="0" bIns="0" rtlCol="0"/>
            <a:lstStyle/>
            <a:p>
              <a:endParaRPr sz="2400"/>
            </a:p>
          </p:txBody>
        </p:sp>
      </p:grpSp>
      <p:sp>
        <p:nvSpPr>
          <p:cNvPr id="107" name="object 21"/>
          <p:cNvSpPr/>
          <p:nvPr/>
        </p:nvSpPr>
        <p:spPr>
          <a:xfrm>
            <a:off x="7311812" y="3262206"/>
            <a:ext cx="213360" cy="1101513"/>
          </a:xfrm>
          <a:custGeom>
            <a:avLst/>
            <a:gdLst/>
            <a:ahLst/>
            <a:cxnLst/>
            <a:rect l="l" t="t" r="r" b="b"/>
            <a:pathLst>
              <a:path w="160020" h="826135">
                <a:moveTo>
                  <a:pt x="0" y="710311"/>
                </a:moveTo>
                <a:lnTo>
                  <a:pt x="55117" y="825626"/>
                </a:lnTo>
                <a:lnTo>
                  <a:pt x="104735" y="730757"/>
                </a:lnTo>
                <a:lnTo>
                  <a:pt x="75945" y="730757"/>
                </a:lnTo>
                <a:lnTo>
                  <a:pt x="37845" y="730122"/>
                </a:lnTo>
                <a:lnTo>
                  <a:pt x="38210" y="711032"/>
                </a:lnTo>
                <a:lnTo>
                  <a:pt x="0" y="710311"/>
                </a:lnTo>
                <a:close/>
              </a:path>
              <a:path w="160020" h="826135">
                <a:moveTo>
                  <a:pt x="38210" y="711032"/>
                </a:moveTo>
                <a:lnTo>
                  <a:pt x="37845" y="730122"/>
                </a:lnTo>
                <a:lnTo>
                  <a:pt x="75945" y="730757"/>
                </a:lnTo>
                <a:lnTo>
                  <a:pt x="76203" y="711750"/>
                </a:lnTo>
                <a:lnTo>
                  <a:pt x="38210" y="711032"/>
                </a:lnTo>
                <a:close/>
              </a:path>
              <a:path w="160020" h="826135">
                <a:moveTo>
                  <a:pt x="76203" y="711750"/>
                </a:moveTo>
                <a:lnTo>
                  <a:pt x="75945" y="730757"/>
                </a:lnTo>
                <a:lnTo>
                  <a:pt x="104735" y="730757"/>
                </a:lnTo>
                <a:lnTo>
                  <a:pt x="114300" y="712469"/>
                </a:lnTo>
                <a:lnTo>
                  <a:pt x="76203" y="711750"/>
                </a:lnTo>
                <a:close/>
              </a:path>
              <a:path w="160020" h="826135">
                <a:moveTo>
                  <a:pt x="88459" y="395829"/>
                </a:moveTo>
                <a:lnTo>
                  <a:pt x="87884" y="395986"/>
                </a:lnTo>
                <a:lnTo>
                  <a:pt x="85216" y="397382"/>
                </a:lnTo>
                <a:lnTo>
                  <a:pt x="81152" y="401193"/>
                </a:lnTo>
                <a:lnTo>
                  <a:pt x="80010" y="402208"/>
                </a:lnTo>
                <a:lnTo>
                  <a:pt x="79120" y="403225"/>
                </a:lnTo>
                <a:lnTo>
                  <a:pt x="78231" y="404368"/>
                </a:lnTo>
                <a:lnTo>
                  <a:pt x="76326" y="407288"/>
                </a:lnTo>
                <a:lnTo>
                  <a:pt x="75691" y="408050"/>
                </a:lnTo>
                <a:lnTo>
                  <a:pt x="75311" y="408813"/>
                </a:lnTo>
                <a:lnTo>
                  <a:pt x="74802" y="409701"/>
                </a:lnTo>
                <a:lnTo>
                  <a:pt x="72898" y="413638"/>
                </a:lnTo>
                <a:lnTo>
                  <a:pt x="61722" y="453517"/>
                </a:lnTo>
                <a:lnTo>
                  <a:pt x="54482" y="498856"/>
                </a:lnTo>
                <a:lnTo>
                  <a:pt x="52704" y="511682"/>
                </a:lnTo>
                <a:lnTo>
                  <a:pt x="51180" y="525526"/>
                </a:lnTo>
                <a:lnTo>
                  <a:pt x="49529" y="539750"/>
                </a:lnTo>
                <a:lnTo>
                  <a:pt x="48005" y="554989"/>
                </a:lnTo>
                <a:lnTo>
                  <a:pt x="44068" y="602869"/>
                </a:lnTo>
                <a:lnTo>
                  <a:pt x="39750" y="673100"/>
                </a:lnTo>
                <a:lnTo>
                  <a:pt x="38210" y="711032"/>
                </a:lnTo>
                <a:lnTo>
                  <a:pt x="76203" y="711750"/>
                </a:lnTo>
                <a:lnTo>
                  <a:pt x="77850" y="675132"/>
                </a:lnTo>
                <a:lnTo>
                  <a:pt x="79755" y="639826"/>
                </a:lnTo>
                <a:lnTo>
                  <a:pt x="84581" y="573913"/>
                </a:lnTo>
                <a:lnTo>
                  <a:pt x="89026" y="529844"/>
                </a:lnTo>
                <a:lnTo>
                  <a:pt x="90424" y="516763"/>
                </a:lnTo>
                <a:lnTo>
                  <a:pt x="92201" y="503808"/>
                </a:lnTo>
                <a:lnTo>
                  <a:pt x="93725" y="492125"/>
                </a:lnTo>
                <a:lnTo>
                  <a:pt x="95503" y="480949"/>
                </a:lnTo>
                <a:lnTo>
                  <a:pt x="104139" y="439293"/>
                </a:lnTo>
                <a:lnTo>
                  <a:pt x="106538" y="431800"/>
                </a:lnTo>
                <a:lnTo>
                  <a:pt x="101091" y="431800"/>
                </a:lnTo>
                <a:lnTo>
                  <a:pt x="107806" y="428107"/>
                </a:lnTo>
                <a:lnTo>
                  <a:pt x="108811" y="426965"/>
                </a:lnTo>
                <a:lnTo>
                  <a:pt x="108965" y="426719"/>
                </a:lnTo>
                <a:lnTo>
                  <a:pt x="109474" y="426212"/>
                </a:lnTo>
                <a:lnTo>
                  <a:pt x="112939" y="426212"/>
                </a:lnTo>
                <a:lnTo>
                  <a:pt x="114680" y="424688"/>
                </a:lnTo>
                <a:lnTo>
                  <a:pt x="116712" y="422656"/>
                </a:lnTo>
                <a:lnTo>
                  <a:pt x="117475" y="421513"/>
                </a:lnTo>
                <a:lnTo>
                  <a:pt x="119506" y="418592"/>
                </a:lnTo>
                <a:lnTo>
                  <a:pt x="120523" y="417068"/>
                </a:lnTo>
                <a:lnTo>
                  <a:pt x="120903" y="416178"/>
                </a:lnTo>
                <a:lnTo>
                  <a:pt x="123698" y="410463"/>
                </a:lnTo>
                <a:lnTo>
                  <a:pt x="125938" y="404368"/>
                </a:lnTo>
                <a:lnTo>
                  <a:pt x="127449" y="399669"/>
                </a:lnTo>
                <a:lnTo>
                  <a:pt x="86232" y="399669"/>
                </a:lnTo>
                <a:lnTo>
                  <a:pt x="87204" y="398271"/>
                </a:lnTo>
                <a:lnTo>
                  <a:pt x="87333" y="398086"/>
                </a:lnTo>
                <a:lnTo>
                  <a:pt x="87809" y="397382"/>
                </a:lnTo>
                <a:lnTo>
                  <a:pt x="88011" y="397001"/>
                </a:lnTo>
                <a:lnTo>
                  <a:pt x="88459" y="395829"/>
                </a:lnTo>
                <a:close/>
              </a:path>
              <a:path w="160020" h="826135">
                <a:moveTo>
                  <a:pt x="107806" y="428107"/>
                </a:moveTo>
                <a:lnTo>
                  <a:pt x="101091" y="431800"/>
                </a:lnTo>
                <a:lnTo>
                  <a:pt x="103124" y="431292"/>
                </a:lnTo>
                <a:lnTo>
                  <a:pt x="105155" y="430656"/>
                </a:lnTo>
                <a:lnTo>
                  <a:pt x="107225" y="430092"/>
                </a:lnTo>
                <a:lnTo>
                  <a:pt x="107589" y="429387"/>
                </a:lnTo>
                <a:lnTo>
                  <a:pt x="106679" y="429387"/>
                </a:lnTo>
                <a:lnTo>
                  <a:pt x="107806" y="428107"/>
                </a:lnTo>
                <a:close/>
              </a:path>
              <a:path w="160020" h="826135">
                <a:moveTo>
                  <a:pt x="107225" y="430092"/>
                </a:moveTo>
                <a:lnTo>
                  <a:pt x="105155" y="430656"/>
                </a:lnTo>
                <a:lnTo>
                  <a:pt x="103124" y="431292"/>
                </a:lnTo>
                <a:lnTo>
                  <a:pt x="101091" y="431800"/>
                </a:lnTo>
                <a:lnTo>
                  <a:pt x="106538" y="431800"/>
                </a:lnTo>
                <a:lnTo>
                  <a:pt x="106934" y="430656"/>
                </a:lnTo>
                <a:lnTo>
                  <a:pt x="107225" y="430092"/>
                </a:lnTo>
                <a:close/>
              </a:path>
              <a:path w="160020" h="826135">
                <a:moveTo>
                  <a:pt x="111434" y="427608"/>
                </a:moveTo>
                <a:lnTo>
                  <a:pt x="108712" y="427608"/>
                </a:lnTo>
                <a:lnTo>
                  <a:pt x="108338" y="427935"/>
                </a:lnTo>
                <a:lnTo>
                  <a:pt x="107225" y="430092"/>
                </a:lnTo>
                <a:lnTo>
                  <a:pt x="107950" y="429894"/>
                </a:lnTo>
                <a:lnTo>
                  <a:pt x="110489" y="428497"/>
                </a:lnTo>
                <a:lnTo>
                  <a:pt x="111434" y="427608"/>
                </a:lnTo>
                <a:close/>
              </a:path>
              <a:path w="160020" h="826135">
                <a:moveTo>
                  <a:pt x="108240" y="427868"/>
                </a:moveTo>
                <a:lnTo>
                  <a:pt x="107806" y="428107"/>
                </a:lnTo>
                <a:lnTo>
                  <a:pt x="106679" y="429387"/>
                </a:lnTo>
                <a:lnTo>
                  <a:pt x="108024" y="428210"/>
                </a:lnTo>
                <a:lnTo>
                  <a:pt x="108240" y="427868"/>
                </a:lnTo>
                <a:close/>
              </a:path>
              <a:path w="160020" h="826135">
                <a:moveTo>
                  <a:pt x="108024" y="428210"/>
                </a:moveTo>
                <a:lnTo>
                  <a:pt x="106679" y="429387"/>
                </a:lnTo>
                <a:lnTo>
                  <a:pt x="107589" y="429387"/>
                </a:lnTo>
                <a:lnTo>
                  <a:pt x="107720" y="429132"/>
                </a:lnTo>
                <a:lnTo>
                  <a:pt x="107441" y="429132"/>
                </a:lnTo>
                <a:lnTo>
                  <a:pt x="108024" y="428210"/>
                </a:lnTo>
                <a:close/>
              </a:path>
              <a:path w="160020" h="826135">
                <a:moveTo>
                  <a:pt x="108175" y="428078"/>
                </a:moveTo>
                <a:lnTo>
                  <a:pt x="108024" y="428210"/>
                </a:lnTo>
                <a:lnTo>
                  <a:pt x="107441" y="429132"/>
                </a:lnTo>
                <a:lnTo>
                  <a:pt x="108175" y="428078"/>
                </a:lnTo>
                <a:close/>
              </a:path>
              <a:path w="160020" h="826135">
                <a:moveTo>
                  <a:pt x="108338" y="427935"/>
                </a:moveTo>
                <a:lnTo>
                  <a:pt x="108175" y="428078"/>
                </a:lnTo>
                <a:lnTo>
                  <a:pt x="107441" y="429132"/>
                </a:lnTo>
                <a:lnTo>
                  <a:pt x="107720" y="429132"/>
                </a:lnTo>
                <a:lnTo>
                  <a:pt x="108338" y="427935"/>
                </a:lnTo>
                <a:close/>
              </a:path>
              <a:path w="160020" h="826135">
                <a:moveTo>
                  <a:pt x="108372" y="427795"/>
                </a:moveTo>
                <a:lnTo>
                  <a:pt x="108240" y="427868"/>
                </a:lnTo>
                <a:lnTo>
                  <a:pt x="108024" y="428210"/>
                </a:lnTo>
                <a:lnTo>
                  <a:pt x="108175" y="428078"/>
                </a:lnTo>
                <a:lnTo>
                  <a:pt x="108372" y="427795"/>
                </a:lnTo>
                <a:close/>
              </a:path>
              <a:path w="160020" h="826135">
                <a:moveTo>
                  <a:pt x="108811" y="426965"/>
                </a:moveTo>
                <a:lnTo>
                  <a:pt x="107806" y="428107"/>
                </a:lnTo>
                <a:lnTo>
                  <a:pt x="108240" y="427868"/>
                </a:lnTo>
                <a:lnTo>
                  <a:pt x="108811" y="426965"/>
                </a:lnTo>
                <a:close/>
              </a:path>
              <a:path w="160020" h="826135">
                <a:moveTo>
                  <a:pt x="108425" y="427766"/>
                </a:moveTo>
                <a:lnTo>
                  <a:pt x="108175" y="428078"/>
                </a:lnTo>
                <a:lnTo>
                  <a:pt x="108338" y="427935"/>
                </a:lnTo>
                <a:lnTo>
                  <a:pt x="108425" y="427766"/>
                </a:lnTo>
                <a:close/>
              </a:path>
              <a:path w="160020" h="826135">
                <a:moveTo>
                  <a:pt x="108712" y="427608"/>
                </a:moveTo>
                <a:lnTo>
                  <a:pt x="108425" y="427766"/>
                </a:lnTo>
                <a:lnTo>
                  <a:pt x="108338" y="427935"/>
                </a:lnTo>
                <a:lnTo>
                  <a:pt x="108712" y="427608"/>
                </a:lnTo>
                <a:close/>
              </a:path>
              <a:path w="160020" h="826135">
                <a:moveTo>
                  <a:pt x="108879" y="426887"/>
                </a:moveTo>
                <a:lnTo>
                  <a:pt x="108240" y="427868"/>
                </a:lnTo>
                <a:lnTo>
                  <a:pt x="108372" y="427795"/>
                </a:lnTo>
                <a:lnTo>
                  <a:pt x="108521" y="427581"/>
                </a:lnTo>
                <a:lnTo>
                  <a:pt x="108879" y="426887"/>
                </a:lnTo>
                <a:close/>
              </a:path>
              <a:path w="160020" h="826135">
                <a:moveTo>
                  <a:pt x="108521" y="427581"/>
                </a:moveTo>
                <a:lnTo>
                  <a:pt x="108372" y="427795"/>
                </a:lnTo>
                <a:lnTo>
                  <a:pt x="108521" y="427581"/>
                </a:lnTo>
                <a:close/>
              </a:path>
              <a:path w="160020" h="826135">
                <a:moveTo>
                  <a:pt x="112939" y="426212"/>
                </a:moveTo>
                <a:lnTo>
                  <a:pt x="109474" y="426212"/>
                </a:lnTo>
                <a:lnTo>
                  <a:pt x="108521" y="427581"/>
                </a:lnTo>
                <a:lnTo>
                  <a:pt x="108425" y="427766"/>
                </a:lnTo>
                <a:lnTo>
                  <a:pt x="108712" y="427608"/>
                </a:lnTo>
                <a:lnTo>
                  <a:pt x="111434" y="427608"/>
                </a:lnTo>
                <a:lnTo>
                  <a:pt x="112939" y="426212"/>
                </a:lnTo>
                <a:close/>
              </a:path>
              <a:path w="160020" h="826135">
                <a:moveTo>
                  <a:pt x="109474" y="426212"/>
                </a:moveTo>
                <a:lnTo>
                  <a:pt x="108879" y="426887"/>
                </a:lnTo>
                <a:lnTo>
                  <a:pt x="108521" y="427581"/>
                </a:lnTo>
                <a:lnTo>
                  <a:pt x="109474" y="426212"/>
                </a:lnTo>
                <a:close/>
              </a:path>
              <a:path w="160020" h="826135">
                <a:moveTo>
                  <a:pt x="108965" y="426719"/>
                </a:moveTo>
                <a:lnTo>
                  <a:pt x="108811" y="426965"/>
                </a:lnTo>
                <a:lnTo>
                  <a:pt x="108965" y="426719"/>
                </a:lnTo>
                <a:close/>
              </a:path>
              <a:path w="160020" h="826135">
                <a:moveTo>
                  <a:pt x="109026" y="426719"/>
                </a:moveTo>
                <a:lnTo>
                  <a:pt x="108879" y="426887"/>
                </a:lnTo>
                <a:lnTo>
                  <a:pt x="109026" y="426719"/>
                </a:lnTo>
                <a:close/>
              </a:path>
              <a:path w="160020" h="826135">
                <a:moveTo>
                  <a:pt x="87429" y="398099"/>
                </a:moveTo>
                <a:lnTo>
                  <a:pt x="87257" y="398196"/>
                </a:lnTo>
                <a:lnTo>
                  <a:pt x="86232" y="399669"/>
                </a:lnTo>
                <a:lnTo>
                  <a:pt x="87095" y="398731"/>
                </a:lnTo>
                <a:lnTo>
                  <a:pt x="87429" y="398099"/>
                </a:lnTo>
                <a:close/>
              </a:path>
              <a:path w="160020" h="826135">
                <a:moveTo>
                  <a:pt x="87095" y="398731"/>
                </a:moveTo>
                <a:lnTo>
                  <a:pt x="86232" y="399669"/>
                </a:lnTo>
                <a:lnTo>
                  <a:pt x="127449" y="399669"/>
                </a:lnTo>
                <a:lnTo>
                  <a:pt x="127612" y="399161"/>
                </a:lnTo>
                <a:lnTo>
                  <a:pt x="86867" y="399161"/>
                </a:lnTo>
                <a:lnTo>
                  <a:pt x="87095" y="398731"/>
                </a:lnTo>
                <a:close/>
              </a:path>
              <a:path w="160020" h="826135">
                <a:moveTo>
                  <a:pt x="87152" y="398669"/>
                </a:moveTo>
                <a:lnTo>
                  <a:pt x="86867" y="399161"/>
                </a:lnTo>
                <a:lnTo>
                  <a:pt x="87152" y="398669"/>
                </a:lnTo>
                <a:close/>
              </a:path>
              <a:path w="160020" h="826135">
                <a:moveTo>
                  <a:pt x="129057" y="394081"/>
                </a:moveTo>
                <a:lnTo>
                  <a:pt x="94614" y="394081"/>
                </a:lnTo>
                <a:lnTo>
                  <a:pt x="87948" y="397809"/>
                </a:lnTo>
                <a:lnTo>
                  <a:pt x="87152" y="398669"/>
                </a:lnTo>
                <a:lnTo>
                  <a:pt x="86867" y="399161"/>
                </a:lnTo>
                <a:lnTo>
                  <a:pt x="127612" y="399161"/>
                </a:lnTo>
                <a:lnTo>
                  <a:pt x="128154" y="397467"/>
                </a:lnTo>
                <a:lnTo>
                  <a:pt x="129057" y="394081"/>
                </a:lnTo>
                <a:close/>
              </a:path>
              <a:path w="160020" h="826135">
                <a:moveTo>
                  <a:pt x="87507" y="398056"/>
                </a:moveTo>
                <a:lnTo>
                  <a:pt x="87095" y="398731"/>
                </a:lnTo>
                <a:lnTo>
                  <a:pt x="87507" y="398056"/>
                </a:lnTo>
                <a:close/>
              </a:path>
              <a:path w="160020" h="826135">
                <a:moveTo>
                  <a:pt x="87938" y="397815"/>
                </a:moveTo>
                <a:lnTo>
                  <a:pt x="87507" y="398056"/>
                </a:lnTo>
                <a:lnTo>
                  <a:pt x="87152" y="398669"/>
                </a:lnTo>
                <a:lnTo>
                  <a:pt x="87938" y="397815"/>
                </a:lnTo>
                <a:close/>
              </a:path>
              <a:path w="160020" h="826135">
                <a:moveTo>
                  <a:pt x="87333" y="398086"/>
                </a:moveTo>
                <a:lnTo>
                  <a:pt x="87122" y="398271"/>
                </a:lnTo>
                <a:lnTo>
                  <a:pt x="87257" y="398196"/>
                </a:lnTo>
                <a:close/>
              </a:path>
              <a:path w="160020" h="826135">
                <a:moveTo>
                  <a:pt x="87257" y="398196"/>
                </a:moveTo>
                <a:lnTo>
                  <a:pt x="87122" y="398271"/>
                </a:lnTo>
                <a:lnTo>
                  <a:pt x="87257" y="398196"/>
                </a:lnTo>
                <a:close/>
              </a:path>
              <a:path w="160020" h="826135">
                <a:moveTo>
                  <a:pt x="87525" y="397918"/>
                </a:moveTo>
                <a:lnTo>
                  <a:pt x="87368" y="398056"/>
                </a:lnTo>
                <a:lnTo>
                  <a:pt x="87257" y="398196"/>
                </a:lnTo>
                <a:lnTo>
                  <a:pt x="87429" y="398099"/>
                </a:lnTo>
                <a:lnTo>
                  <a:pt x="87525" y="397918"/>
                </a:lnTo>
                <a:close/>
              </a:path>
              <a:path w="160020" h="826135">
                <a:moveTo>
                  <a:pt x="87650" y="397809"/>
                </a:moveTo>
                <a:lnTo>
                  <a:pt x="87429" y="398099"/>
                </a:lnTo>
                <a:lnTo>
                  <a:pt x="87650" y="397809"/>
                </a:lnTo>
                <a:close/>
              </a:path>
              <a:path w="160020" h="826135">
                <a:moveTo>
                  <a:pt x="87764" y="397467"/>
                </a:moveTo>
                <a:lnTo>
                  <a:pt x="87333" y="398086"/>
                </a:lnTo>
                <a:lnTo>
                  <a:pt x="87525" y="397918"/>
                </a:lnTo>
                <a:lnTo>
                  <a:pt x="87764" y="397467"/>
                </a:lnTo>
                <a:close/>
              </a:path>
              <a:path w="160020" h="826135">
                <a:moveTo>
                  <a:pt x="89153" y="396494"/>
                </a:moveTo>
                <a:lnTo>
                  <a:pt x="87650" y="397809"/>
                </a:lnTo>
                <a:lnTo>
                  <a:pt x="87507" y="398056"/>
                </a:lnTo>
                <a:lnTo>
                  <a:pt x="87943" y="397809"/>
                </a:lnTo>
                <a:lnTo>
                  <a:pt x="89153" y="396494"/>
                </a:lnTo>
                <a:close/>
              </a:path>
              <a:path w="160020" h="826135">
                <a:moveTo>
                  <a:pt x="88264" y="396747"/>
                </a:moveTo>
                <a:lnTo>
                  <a:pt x="87742" y="397509"/>
                </a:lnTo>
                <a:lnTo>
                  <a:pt x="87525" y="397918"/>
                </a:lnTo>
                <a:lnTo>
                  <a:pt x="88264" y="396747"/>
                </a:lnTo>
                <a:close/>
              </a:path>
              <a:path w="160020" h="826135">
                <a:moveTo>
                  <a:pt x="90300" y="396494"/>
                </a:moveTo>
                <a:lnTo>
                  <a:pt x="89153" y="396494"/>
                </a:lnTo>
                <a:lnTo>
                  <a:pt x="87938" y="397815"/>
                </a:lnTo>
                <a:lnTo>
                  <a:pt x="90300" y="396494"/>
                </a:lnTo>
                <a:close/>
              </a:path>
              <a:path w="160020" h="826135">
                <a:moveTo>
                  <a:pt x="88863" y="396747"/>
                </a:moveTo>
                <a:lnTo>
                  <a:pt x="88264" y="396747"/>
                </a:lnTo>
                <a:lnTo>
                  <a:pt x="87650" y="397809"/>
                </a:lnTo>
                <a:lnTo>
                  <a:pt x="88863" y="396747"/>
                </a:lnTo>
                <a:close/>
              </a:path>
              <a:path w="160020" h="826135">
                <a:moveTo>
                  <a:pt x="94614" y="394081"/>
                </a:moveTo>
                <a:lnTo>
                  <a:pt x="92710" y="394588"/>
                </a:lnTo>
                <a:lnTo>
                  <a:pt x="90677" y="395224"/>
                </a:lnTo>
                <a:lnTo>
                  <a:pt x="88459" y="395829"/>
                </a:lnTo>
                <a:lnTo>
                  <a:pt x="88011" y="397001"/>
                </a:lnTo>
                <a:lnTo>
                  <a:pt x="87764" y="397467"/>
                </a:lnTo>
                <a:lnTo>
                  <a:pt x="88264" y="396747"/>
                </a:lnTo>
                <a:lnTo>
                  <a:pt x="88863" y="396747"/>
                </a:lnTo>
                <a:lnTo>
                  <a:pt x="89153" y="396494"/>
                </a:lnTo>
                <a:lnTo>
                  <a:pt x="90300" y="396494"/>
                </a:lnTo>
                <a:lnTo>
                  <a:pt x="94614" y="394081"/>
                </a:lnTo>
                <a:close/>
              </a:path>
              <a:path w="160020" h="826135">
                <a:moveTo>
                  <a:pt x="121538" y="0"/>
                </a:moveTo>
                <a:lnTo>
                  <a:pt x="121277" y="38988"/>
                </a:lnTo>
                <a:lnTo>
                  <a:pt x="120499" y="77469"/>
                </a:lnTo>
                <a:lnTo>
                  <a:pt x="117855" y="150875"/>
                </a:lnTo>
                <a:lnTo>
                  <a:pt x="113664" y="220218"/>
                </a:lnTo>
                <a:lnTo>
                  <a:pt x="109727" y="267334"/>
                </a:lnTo>
                <a:lnTo>
                  <a:pt x="108203" y="282194"/>
                </a:lnTo>
                <a:lnTo>
                  <a:pt x="106806" y="296163"/>
                </a:lnTo>
                <a:lnTo>
                  <a:pt x="101853" y="334137"/>
                </a:lnTo>
                <a:lnTo>
                  <a:pt x="94868" y="373761"/>
                </a:lnTo>
                <a:lnTo>
                  <a:pt x="88459" y="395829"/>
                </a:lnTo>
                <a:lnTo>
                  <a:pt x="90677" y="395224"/>
                </a:lnTo>
                <a:lnTo>
                  <a:pt x="92710" y="394588"/>
                </a:lnTo>
                <a:lnTo>
                  <a:pt x="94614" y="394081"/>
                </a:lnTo>
                <a:lnTo>
                  <a:pt x="129057" y="394081"/>
                </a:lnTo>
                <a:lnTo>
                  <a:pt x="130175" y="389889"/>
                </a:lnTo>
                <a:lnTo>
                  <a:pt x="137922" y="351027"/>
                </a:lnTo>
                <a:lnTo>
                  <a:pt x="144652" y="300227"/>
                </a:lnTo>
                <a:lnTo>
                  <a:pt x="147574" y="270890"/>
                </a:lnTo>
                <a:lnTo>
                  <a:pt x="149098" y="255269"/>
                </a:lnTo>
                <a:lnTo>
                  <a:pt x="153924" y="188340"/>
                </a:lnTo>
                <a:lnTo>
                  <a:pt x="157514" y="114300"/>
                </a:lnTo>
                <a:lnTo>
                  <a:pt x="159387" y="38607"/>
                </a:lnTo>
                <a:lnTo>
                  <a:pt x="159638" y="253"/>
                </a:lnTo>
                <a:lnTo>
                  <a:pt x="121538" y="0"/>
                </a:lnTo>
                <a:close/>
              </a:path>
            </a:pathLst>
          </a:custGeom>
          <a:solidFill>
            <a:srgbClr val="636363"/>
          </a:solidFill>
        </p:spPr>
        <p:txBody>
          <a:bodyPr wrap="square" lIns="0" tIns="0" rIns="0" bIns="0" rtlCol="0"/>
          <a:lstStyle/>
          <a:p>
            <a:endParaRPr sz="2400"/>
          </a:p>
        </p:txBody>
      </p:sp>
      <p:graphicFrame>
        <p:nvGraphicFramePr>
          <p:cNvPr id="108" name="object 22"/>
          <p:cNvGraphicFramePr>
            <a:graphicFrameLocks noGrp="1"/>
          </p:cNvGraphicFramePr>
          <p:nvPr/>
        </p:nvGraphicFramePr>
        <p:xfrm>
          <a:off x="5102861" y="4348987"/>
          <a:ext cx="1949025" cy="487680"/>
        </p:xfrm>
        <a:graphic>
          <a:graphicData uri="http://schemas.openxmlformats.org/drawingml/2006/table">
            <a:tbl>
              <a:tblPr firstRow="1" bandRow="1">
                <a:tableStyleId>{2D5ABB26-0587-4C30-8999-92F81FD0307C}</a:tableStyleId>
              </a:tblPr>
              <a:tblGrid>
                <a:gridCol w="121920"/>
                <a:gridCol w="487680"/>
                <a:gridCol w="121920"/>
                <a:gridCol w="487679"/>
                <a:gridCol w="121073"/>
                <a:gridCol w="486833"/>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29"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20" dirty="0">
                          <a:solidFill>
                            <a:srgbClr val="636363"/>
                          </a:solidFill>
                          <a:latin typeface="Trebuchet MS" panose="020B0603020202020204"/>
                          <a:cs typeface="Trebuchet MS" panose="020B0603020202020204"/>
                        </a:rPr>
                        <a:t>B,A</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sp>
        <p:nvSpPr>
          <p:cNvPr id="109" name="object 23"/>
          <p:cNvSpPr/>
          <p:nvPr/>
        </p:nvSpPr>
        <p:spPr>
          <a:xfrm>
            <a:off x="8083295" y="3261361"/>
            <a:ext cx="1551093" cy="1102359"/>
          </a:xfrm>
          <a:custGeom>
            <a:avLst/>
            <a:gdLst/>
            <a:ahLst/>
            <a:cxnLst/>
            <a:rect l="l" t="t" r="r" b="b"/>
            <a:pathLst>
              <a:path w="1163320" h="826770">
                <a:moveTo>
                  <a:pt x="1088016" y="719412"/>
                </a:moveTo>
                <a:lnTo>
                  <a:pt x="1051432" y="727963"/>
                </a:lnTo>
                <a:lnTo>
                  <a:pt x="1133221" y="826262"/>
                </a:lnTo>
                <a:lnTo>
                  <a:pt x="1154137" y="738378"/>
                </a:lnTo>
                <a:lnTo>
                  <a:pt x="1093088" y="738378"/>
                </a:lnTo>
                <a:lnTo>
                  <a:pt x="1088016" y="719412"/>
                </a:lnTo>
                <a:close/>
              </a:path>
              <a:path w="1163320" h="826770">
                <a:moveTo>
                  <a:pt x="1088262" y="719355"/>
                </a:moveTo>
                <a:lnTo>
                  <a:pt x="1088016" y="719412"/>
                </a:lnTo>
                <a:lnTo>
                  <a:pt x="1093088" y="738378"/>
                </a:lnTo>
                <a:lnTo>
                  <a:pt x="1129919" y="728726"/>
                </a:lnTo>
                <a:lnTo>
                  <a:pt x="1127686" y="720344"/>
                </a:lnTo>
                <a:lnTo>
                  <a:pt x="1088771" y="720344"/>
                </a:lnTo>
                <a:lnTo>
                  <a:pt x="1088262" y="719355"/>
                </a:lnTo>
                <a:close/>
              </a:path>
              <a:path w="1163320" h="826770">
                <a:moveTo>
                  <a:pt x="1162811" y="701929"/>
                </a:moveTo>
                <a:lnTo>
                  <a:pt x="1125128" y="710737"/>
                </a:lnTo>
                <a:lnTo>
                  <a:pt x="1129919" y="728726"/>
                </a:lnTo>
                <a:lnTo>
                  <a:pt x="1093088" y="738378"/>
                </a:lnTo>
                <a:lnTo>
                  <a:pt x="1154137" y="738378"/>
                </a:lnTo>
                <a:lnTo>
                  <a:pt x="1162811" y="701929"/>
                </a:lnTo>
                <a:close/>
              </a:path>
              <a:path w="1163320" h="826770">
                <a:moveTo>
                  <a:pt x="1088365" y="719330"/>
                </a:moveTo>
                <a:lnTo>
                  <a:pt x="1088771" y="720344"/>
                </a:lnTo>
                <a:lnTo>
                  <a:pt x="1088365" y="719330"/>
                </a:lnTo>
                <a:close/>
              </a:path>
              <a:path w="1163320" h="826770">
                <a:moveTo>
                  <a:pt x="1125128" y="710737"/>
                </a:moveTo>
                <a:lnTo>
                  <a:pt x="1088365" y="719330"/>
                </a:lnTo>
                <a:lnTo>
                  <a:pt x="1088771" y="720344"/>
                </a:lnTo>
                <a:lnTo>
                  <a:pt x="1127686" y="720344"/>
                </a:lnTo>
                <a:lnTo>
                  <a:pt x="1125128" y="710737"/>
                </a:lnTo>
                <a:close/>
              </a:path>
              <a:path w="1163320" h="826770">
                <a:moveTo>
                  <a:pt x="1087719" y="718299"/>
                </a:moveTo>
                <a:lnTo>
                  <a:pt x="1088016" y="719412"/>
                </a:lnTo>
                <a:lnTo>
                  <a:pt x="1088262" y="719355"/>
                </a:lnTo>
                <a:lnTo>
                  <a:pt x="1087719" y="718299"/>
                </a:lnTo>
                <a:close/>
              </a:path>
              <a:path w="1163320" h="826770">
                <a:moveTo>
                  <a:pt x="1087247" y="716534"/>
                </a:moveTo>
                <a:lnTo>
                  <a:pt x="1087719" y="718299"/>
                </a:lnTo>
                <a:lnTo>
                  <a:pt x="1088262" y="719355"/>
                </a:lnTo>
                <a:lnTo>
                  <a:pt x="1087247" y="716534"/>
                </a:lnTo>
                <a:close/>
              </a:path>
              <a:path w="1163320" h="826770">
                <a:moveTo>
                  <a:pt x="1100331" y="716534"/>
                </a:moveTo>
                <a:lnTo>
                  <a:pt x="1087247" y="716534"/>
                </a:lnTo>
                <a:lnTo>
                  <a:pt x="1088365" y="719330"/>
                </a:lnTo>
                <a:lnTo>
                  <a:pt x="1100331" y="716534"/>
                </a:lnTo>
                <a:close/>
              </a:path>
              <a:path w="1163320" h="826770">
                <a:moveTo>
                  <a:pt x="38100" y="0"/>
                </a:moveTo>
                <a:lnTo>
                  <a:pt x="0" y="1524"/>
                </a:lnTo>
                <a:lnTo>
                  <a:pt x="762" y="20828"/>
                </a:lnTo>
                <a:lnTo>
                  <a:pt x="3428" y="41910"/>
                </a:lnTo>
                <a:lnTo>
                  <a:pt x="13207" y="82804"/>
                </a:lnTo>
                <a:lnTo>
                  <a:pt x="29082" y="123190"/>
                </a:lnTo>
                <a:lnTo>
                  <a:pt x="50545" y="162052"/>
                </a:lnTo>
                <a:lnTo>
                  <a:pt x="76962" y="199390"/>
                </a:lnTo>
                <a:lnTo>
                  <a:pt x="107823" y="234950"/>
                </a:lnTo>
                <a:lnTo>
                  <a:pt x="142875" y="268478"/>
                </a:lnTo>
                <a:lnTo>
                  <a:pt x="181482" y="299593"/>
                </a:lnTo>
                <a:lnTo>
                  <a:pt x="223519" y="328294"/>
                </a:lnTo>
                <a:lnTo>
                  <a:pt x="268224" y="354075"/>
                </a:lnTo>
                <a:lnTo>
                  <a:pt x="315722" y="376681"/>
                </a:lnTo>
                <a:lnTo>
                  <a:pt x="365125" y="395986"/>
                </a:lnTo>
                <a:lnTo>
                  <a:pt x="416051" y="411480"/>
                </a:lnTo>
                <a:lnTo>
                  <a:pt x="468629" y="422910"/>
                </a:lnTo>
                <a:lnTo>
                  <a:pt x="521843" y="430149"/>
                </a:lnTo>
                <a:lnTo>
                  <a:pt x="601852" y="433197"/>
                </a:lnTo>
                <a:lnTo>
                  <a:pt x="626999" y="434975"/>
                </a:lnTo>
                <a:lnTo>
                  <a:pt x="677163" y="441579"/>
                </a:lnTo>
                <a:lnTo>
                  <a:pt x="726439" y="452500"/>
                </a:lnTo>
                <a:lnTo>
                  <a:pt x="774826" y="467106"/>
                </a:lnTo>
                <a:lnTo>
                  <a:pt x="821562" y="485394"/>
                </a:lnTo>
                <a:lnTo>
                  <a:pt x="866139" y="506730"/>
                </a:lnTo>
                <a:lnTo>
                  <a:pt x="908557" y="531113"/>
                </a:lnTo>
                <a:lnTo>
                  <a:pt x="948181" y="558038"/>
                </a:lnTo>
                <a:lnTo>
                  <a:pt x="984376" y="587375"/>
                </a:lnTo>
                <a:lnTo>
                  <a:pt x="1017016" y="618490"/>
                </a:lnTo>
                <a:lnTo>
                  <a:pt x="1045463" y="651382"/>
                </a:lnTo>
                <a:lnTo>
                  <a:pt x="1069467" y="685292"/>
                </a:lnTo>
                <a:lnTo>
                  <a:pt x="1087719" y="718299"/>
                </a:lnTo>
                <a:lnTo>
                  <a:pt x="1087247" y="716534"/>
                </a:lnTo>
                <a:lnTo>
                  <a:pt x="1100331" y="716534"/>
                </a:lnTo>
                <a:lnTo>
                  <a:pt x="1125128" y="710737"/>
                </a:lnTo>
                <a:lnTo>
                  <a:pt x="1123696" y="705357"/>
                </a:lnTo>
                <a:lnTo>
                  <a:pt x="1123187" y="704088"/>
                </a:lnTo>
                <a:lnTo>
                  <a:pt x="1122488" y="702818"/>
                </a:lnTo>
                <a:lnTo>
                  <a:pt x="1112520" y="683260"/>
                </a:lnTo>
                <a:lnTo>
                  <a:pt x="1088517" y="645413"/>
                </a:lnTo>
                <a:lnTo>
                  <a:pt x="1059814" y="609092"/>
                </a:lnTo>
                <a:lnTo>
                  <a:pt x="1026795" y="574548"/>
                </a:lnTo>
                <a:lnTo>
                  <a:pt x="989964" y="542290"/>
                </a:lnTo>
                <a:lnTo>
                  <a:pt x="949578" y="512444"/>
                </a:lnTo>
                <a:lnTo>
                  <a:pt x="906145" y="485267"/>
                </a:lnTo>
                <a:lnTo>
                  <a:pt x="859917" y="461010"/>
                </a:lnTo>
                <a:lnTo>
                  <a:pt x="811529" y="440055"/>
                </a:lnTo>
                <a:lnTo>
                  <a:pt x="761110" y="422656"/>
                </a:lnTo>
                <a:lnTo>
                  <a:pt x="709295" y="409194"/>
                </a:lnTo>
                <a:lnTo>
                  <a:pt x="656335" y="399923"/>
                </a:lnTo>
                <a:lnTo>
                  <a:pt x="602742" y="395097"/>
                </a:lnTo>
                <a:lnTo>
                  <a:pt x="551306" y="393954"/>
                </a:lnTo>
                <a:lnTo>
                  <a:pt x="526160" y="392303"/>
                </a:lnTo>
                <a:lnTo>
                  <a:pt x="475869" y="385572"/>
                </a:lnTo>
                <a:lnTo>
                  <a:pt x="426592" y="374904"/>
                </a:lnTo>
                <a:lnTo>
                  <a:pt x="378205" y="360172"/>
                </a:lnTo>
                <a:lnTo>
                  <a:pt x="331469" y="342011"/>
                </a:lnTo>
                <a:lnTo>
                  <a:pt x="286638" y="320675"/>
                </a:lnTo>
                <a:lnTo>
                  <a:pt x="244348" y="296418"/>
                </a:lnTo>
                <a:lnTo>
                  <a:pt x="204850" y="269494"/>
                </a:lnTo>
                <a:lnTo>
                  <a:pt x="168528" y="240284"/>
                </a:lnTo>
                <a:lnTo>
                  <a:pt x="136016" y="209296"/>
                </a:lnTo>
                <a:lnTo>
                  <a:pt x="107441" y="176530"/>
                </a:lnTo>
                <a:lnTo>
                  <a:pt x="83312" y="142621"/>
                </a:lnTo>
                <a:lnTo>
                  <a:pt x="64007" y="107950"/>
                </a:lnTo>
                <a:lnTo>
                  <a:pt x="44830" y="54863"/>
                </a:lnTo>
                <a:lnTo>
                  <a:pt x="38862" y="19304"/>
                </a:lnTo>
                <a:lnTo>
                  <a:pt x="38100" y="0"/>
                </a:lnTo>
                <a:close/>
              </a:path>
            </a:pathLst>
          </a:custGeom>
          <a:solidFill>
            <a:srgbClr val="636363"/>
          </a:solidFill>
        </p:spPr>
        <p:txBody>
          <a:bodyPr wrap="square" lIns="0" tIns="0" rIns="0" bIns="0" rtlCol="0"/>
          <a:lstStyle/>
          <a:p>
            <a:endParaRPr sz="2400"/>
          </a:p>
        </p:txBody>
      </p:sp>
      <p:graphicFrame>
        <p:nvGraphicFramePr>
          <p:cNvPr id="110" name="object 24"/>
          <p:cNvGraphicFramePr>
            <a:graphicFrameLocks noGrp="1"/>
          </p:cNvGraphicFramePr>
          <p:nvPr/>
        </p:nvGraphicFramePr>
        <p:xfrm>
          <a:off x="2884424" y="4340310"/>
          <a:ext cx="1949026" cy="487679"/>
        </p:xfrm>
        <a:graphic>
          <a:graphicData uri="http://schemas.openxmlformats.org/drawingml/2006/table">
            <a:tbl>
              <a:tblPr firstRow="1" bandRow="1">
                <a:tableStyleId>{2D5ABB26-0587-4C30-8999-92F81FD0307C}</a:tableStyleId>
              </a:tblPr>
              <a:tblGrid>
                <a:gridCol w="120227"/>
                <a:gridCol w="487679"/>
                <a:gridCol w="121920"/>
                <a:gridCol w="487680"/>
                <a:gridCol w="121920"/>
                <a:gridCol w="486833"/>
                <a:gridCol w="122767"/>
              </a:tblGrid>
              <a:tr h="487679">
                <a:tc>
                  <a:txBody>
                    <a:bodyPr/>
                    <a:lstStyle/>
                    <a:p>
                      <a:pPr>
                        <a:lnSpc>
                          <a:spcPct val="100000"/>
                        </a:lnSpc>
                      </a:pPr>
                      <a:endParaRPr sz="2400">
                        <a:latin typeface="Times New Roman" panose="02020603050405020304"/>
                        <a:cs typeface="Times New Roman" panose="02020603050405020304"/>
                      </a:endParaRPr>
                    </a:p>
                  </a:txBody>
                  <a:tcPr marL="0" marR="0" marT="0" marB="0">
                    <a:lnL w="38100">
                      <a:solidFill>
                        <a:srgbClr val="EE3D42"/>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45" dirty="0">
                          <a:solidFill>
                            <a:srgbClr val="636363"/>
                          </a:solidFill>
                          <a:latin typeface="Trebuchet MS" panose="020B0603020202020204"/>
                          <a:cs typeface="Trebuchet MS" panose="020B0603020202020204"/>
                        </a:rPr>
                        <a:t>A,A</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20" dirty="0">
                          <a:solidFill>
                            <a:srgbClr val="636363"/>
                          </a:solidFill>
                          <a:latin typeface="Trebuchet MS" panose="020B0603020202020204"/>
                          <a:cs typeface="Trebuchet MS" panose="020B0603020202020204"/>
                        </a:rPr>
                        <a:t>A,B</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38100">
                      <a:solidFill>
                        <a:srgbClr val="EE3D42"/>
                      </a:solidFill>
                      <a:prstDash val="solid"/>
                    </a:lnR>
                    <a:lnT w="38100">
                      <a:solidFill>
                        <a:srgbClr val="EE3D42"/>
                      </a:solidFill>
                      <a:prstDash val="solid"/>
                    </a:lnT>
                    <a:lnB w="38100">
                      <a:solidFill>
                        <a:srgbClr val="EE3D42"/>
                      </a:solidFill>
                      <a:prstDash val="solid"/>
                    </a:lnB>
                    <a:solidFill>
                      <a:srgbClr val="D9D9D9"/>
                    </a:solidFill>
                  </a:tcPr>
                </a:tc>
              </a:tr>
            </a:tbl>
          </a:graphicData>
        </a:graphic>
      </p:graphicFrame>
      <p:graphicFrame>
        <p:nvGraphicFramePr>
          <p:cNvPr id="111" name="object 25"/>
          <p:cNvGraphicFramePr>
            <a:graphicFrameLocks noGrp="1"/>
          </p:cNvGraphicFramePr>
          <p:nvPr/>
        </p:nvGraphicFramePr>
        <p:xfrm>
          <a:off x="7311645" y="4348987"/>
          <a:ext cx="1949025" cy="487680"/>
        </p:xfrm>
        <a:graphic>
          <a:graphicData uri="http://schemas.openxmlformats.org/drawingml/2006/table">
            <a:tbl>
              <a:tblPr firstRow="1" bandRow="1">
                <a:tableStyleId>{2D5ABB26-0587-4C30-8999-92F81FD0307C}</a:tableStyleId>
              </a:tblPr>
              <a:tblGrid>
                <a:gridCol w="121920"/>
                <a:gridCol w="487680"/>
                <a:gridCol w="121920"/>
                <a:gridCol w="486833"/>
                <a:gridCol w="121073"/>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195"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04" dirty="0">
                          <a:solidFill>
                            <a:srgbClr val="636363"/>
                          </a:solidFill>
                          <a:latin typeface="Trebuchet MS" panose="020B0603020202020204"/>
                          <a:cs typeface="Trebuchet MS" panose="020B0603020202020204"/>
                        </a:rPr>
                        <a:t>B,C</a:t>
                      </a:r>
                      <a:endParaRPr sz="2400">
                        <a:latin typeface="Trebuchet MS" panose="020B0603020202020204"/>
                        <a:cs typeface="Trebuchet MS" panose="020B0603020202020204"/>
                      </a:endParaRPr>
                    </a:p>
                  </a:txBody>
                  <a:tcPr marL="0" marR="0" marT="49107"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graphicFrame>
        <p:nvGraphicFramePr>
          <p:cNvPr id="112" name="object 26"/>
          <p:cNvGraphicFramePr>
            <a:graphicFrameLocks noGrp="1"/>
          </p:cNvGraphicFramePr>
          <p:nvPr/>
        </p:nvGraphicFramePr>
        <p:xfrm>
          <a:off x="9520427" y="4348987"/>
          <a:ext cx="1949024" cy="487680"/>
        </p:xfrm>
        <a:graphic>
          <a:graphicData uri="http://schemas.openxmlformats.org/drawingml/2006/table">
            <a:tbl>
              <a:tblPr firstRow="1" bandRow="1">
                <a:tableStyleId>{2D5ABB26-0587-4C30-8999-92F81FD0307C}</a:tableStyleId>
              </a:tblPr>
              <a:tblGrid>
                <a:gridCol w="121920"/>
                <a:gridCol w="487680"/>
                <a:gridCol w="121072"/>
                <a:gridCol w="486833"/>
                <a:gridCol w="121920"/>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15"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40005">
                        <a:lnSpc>
                          <a:spcPct val="100000"/>
                        </a:lnSpc>
                        <a:spcBef>
                          <a:spcPts val="290"/>
                        </a:spcBef>
                      </a:pPr>
                      <a:r>
                        <a:rPr sz="2400" b="1" spc="-235" dirty="0">
                          <a:solidFill>
                            <a:srgbClr val="636363"/>
                          </a:solidFill>
                          <a:latin typeface="Trebuchet MS" panose="020B0603020202020204"/>
                          <a:cs typeface="Trebuchet MS" panose="020B0603020202020204"/>
                        </a:rPr>
                        <a:t>C,D</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sp>
        <p:nvSpPr>
          <p:cNvPr id="113" name="object 27"/>
          <p:cNvSpPr txBox="1"/>
          <p:nvPr/>
        </p:nvSpPr>
        <p:spPr>
          <a:xfrm>
            <a:off x="609601" y="2100472"/>
            <a:ext cx="2879513" cy="1159591"/>
          </a:xfrm>
          <a:prstGeom prst="rect">
            <a:avLst/>
          </a:prstGeom>
        </p:spPr>
        <p:txBody>
          <a:bodyPr vert="horz" wrap="square" lIns="0" tIns="16933" rIns="0" bIns="0" rtlCol="0">
            <a:spAutoFit/>
          </a:bodyPr>
          <a:lstStyle/>
          <a:p>
            <a:pPr marL="17145" marR="6985">
              <a:lnSpc>
                <a:spcPct val="116000"/>
              </a:lnSpc>
              <a:spcBef>
                <a:spcPts val="135"/>
              </a:spcBef>
            </a:pPr>
            <a:r>
              <a:rPr sz="3200" b="1" spc="-47" dirty="0">
                <a:solidFill>
                  <a:srgbClr val="636363"/>
                </a:solidFill>
                <a:latin typeface="Trebuchet MS" panose="020B0603020202020204"/>
                <a:cs typeface="Trebuchet MS" panose="020B0603020202020204"/>
              </a:rPr>
              <a:t>Find </a:t>
            </a:r>
            <a:r>
              <a:rPr sz="3200" b="1" spc="-53" dirty="0">
                <a:solidFill>
                  <a:srgbClr val="636363"/>
                </a:solidFill>
                <a:latin typeface="Trebuchet MS" panose="020B0603020202020204"/>
                <a:cs typeface="Trebuchet MS" panose="020B0603020202020204"/>
              </a:rPr>
              <a:t>Key=(A,B)  </a:t>
            </a:r>
            <a:r>
              <a:rPr sz="3200" b="1" spc="-47" dirty="0">
                <a:solidFill>
                  <a:srgbClr val="636363"/>
                </a:solidFill>
                <a:latin typeface="Trebuchet MS" panose="020B0603020202020204"/>
                <a:cs typeface="Trebuchet MS" panose="020B0603020202020204"/>
              </a:rPr>
              <a:t>Find</a:t>
            </a:r>
            <a:r>
              <a:rPr sz="3200" b="1" spc="520" dirty="0">
                <a:solidFill>
                  <a:srgbClr val="636363"/>
                </a:solidFill>
                <a:latin typeface="Trebuchet MS" panose="020B0603020202020204"/>
                <a:cs typeface="Trebuchet MS" panose="020B0603020202020204"/>
              </a:rPr>
              <a:t> </a:t>
            </a:r>
            <a:r>
              <a:rPr sz="3200" b="1" spc="7" dirty="0">
                <a:solidFill>
                  <a:srgbClr val="636363"/>
                </a:solidFill>
                <a:latin typeface="Trebuchet MS" panose="020B0603020202020204"/>
                <a:cs typeface="Trebuchet MS" panose="020B0603020202020204"/>
              </a:rPr>
              <a:t>Key=(A,</a:t>
            </a:r>
            <a:r>
              <a:rPr sz="3200" b="1" spc="7" dirty="0">
                <a:solidFill>
                  <a:srgbClr val="EE3D42"/>
                </a:solidFill>
                <a:latin typeface="Trebuchet MS" panose="020B0603020202020204"/>
                <a:cs typeface="Trebuchet MS" panose="020B0603020202020204"/>
              </a:rPr>
              <a:t>*</a:t>
            </a:r>
            <a:r>
              <a:rPr sz="3200" b="1" spc="7" dirty="0">
                <a:solidFill>
                  <a:srgbClr val="636363"/>
                </a:solidFill>
                <a:latin typeface="Trebuchet MS" panose="020B0603020202020204"/>
                <a:cs typeface="Trebuchet MS" panose="020B0603020202020204"/>
              </a:rPr>
              <a:t>)</a:t>
            </a:r>
            <a:endParaRPr sz="3200" dirty="0">
              <a:latin typeface="Trebuchet MS" panose="020B0603020202020204"/>
              <a:cs typeface="Trebuchet MS" panose="020B0603020202020204"/>
            </a:endParaRPr>
          </a:p>
        </p:txBody>
      </p:sp>
      <p:sp>
        <p:nvSpPr>
          <p:cNvPr id="114" name="object 28"/>
          <p:cNvSpPr/>
          <p:nvPr/>
        </p:nvSpPr>
        <p:spPr>
          <a:xfrm>
            <a:off x="2966719" y="4903215"/>
            <a:ext cx="609600" cy="548640"/>
          </a:xfrm>
          <a:custGeom>
            <a:avLst/>
            <a:gdLst/>
            <a:ahLst/>
            <a:cxnLst/>
            <a:rect l="l" t="t" r="r" b="b"/>
            <a:pathLst>
              <a:path w="457200" h="411479">
                <a:moveTo>
                  <a:pt x="228600" y="0"/>
                </a:moveTo>
                <a:lnTo>
                  <a:pt x="0" y="205816"/>
                </a:lnTo>
                <a:lnTo>
                  <a:pt x="114300" y="205816"/>
                </a:lnTo>
                <a:lnTo>
                  <a:pt x="114300" y="411479"/>
                </a:lnTo>
                <a:lnTo>
                  <a:pt x="342900" y="411479"/>
                </a:lnTo>
                <a:lnTo>
                  <a:pt x="342900" y="205816"/>
                </a:lnTo>
                <a:lnTo>
                  <a:pt x="457200" y="205816"/>
                </a:lnTo>
                <a:lnTo>
                  <a:pt x="228600" y="0"/>
                </a:lnTo>
                <a:close/>
              </a:path>
            </a:pathLst>
          </a:custGeom>
          <a:solidFill>
            <a:srgbClr val="EE3D42"/>
          </a:solidFill>
        </p:spPr>
        <p:txBody>
          <a:bodyPr wrap="square" lIns="0" tIns="0" rIns="0" bIns="0" rtlCol="0"/>
          <a:lstStyle/>
          <a:p>
            <a:endParaRPr sz="2400"/>
          </a:p>
        </p:txBody>
      </p:sp>
      <p:sp>
        <p:nvSpPr>
          <p:cNvPr id="115" name="object 29"/>
          <p:cNvSpPr txBox="1"/>
          <p:nvPr/>
        </p:nvSpPr>
        <p:spPr>
          <a:xfrm>
            <a:off x="6130204" y="2238587"/>
            <a:ext cx="882227" cy="428387"/>
          </a:xfrm>
          <a:prstGeom prst="rect">
            <a:avLst/>
          </a:prstGeom>
        </p:spPr>
        <p:txBody>
          <a:bodyPr vert="horz" wrap="square" lIns="0" tIns="17780" rIns="0" bIns="0" rtlCol="0">
            <a:spAutoFit/>
          </a:bodyPr>
          <a:lstStyle/>
          <a:p>
            <a:pPr marL="17145">
              <a:spcBef>
                <a:spcPts val="140"/>
              </a:spcBef>
            </a:pPr>
            <a:r>
              <a:rPr sz="2665" b="1" spc="-353" dirty="0">
                <a:solidFill>
                  <a:srgbClr val="EE3D42"/>
                </a:solidFill>
                <a:latin typeface="Trebuchet MS" panose="020B0603020202020204"/>
                <a:cs typeface="Trebuchet MS" panose="020B0603020202020204"/>
              </a:rPr>
              <a:t>A </a:t>
            </a:r>
            <a:r>
              <a:rPr sz="2665" b="1" spc="-227" dirty="0">
                <a:solidFill>
                  <a:srgbClr val="EE3D42"/>
                </a:solidFill>
                <a:latin typeface="Trebuchet MS" panose="020B0603020202020204"/>
                <a:cs typeface="Trebuchet MS" panose="020B0603020202020204"/>
              </a:rPr>
              <a:t>≤</a:t>
            </a:r>
            <a:r>
              <a:rPr sz="2665" b="1" spc="-193" dirty="0">
                <a:solidFill>
                  <a:srgbClr val="EE3D42"/>
                </a:solidFill>
                <a:latin typeface="Trebuchet MS" panose="020B0603020202020204"/>
                <a:cs typeface="Trebuchet MS" panose="020B0603020202020204"/>
              </a:rPr>
              <a:t> </a:t>
            </a:r>
            <a:r>
              <a:rPr sz="2665" b="1" spc="-353" dirty="0">
                <a:solidFill>
                  <a:srgbClr val="EE3D42"/>
                </a:solidFill>
                <a:latin typeface="Trebuchet MS" panose="020B0603020202020204"/>
                <a:cs typeface="Trebuchet MS" panose="020B0603020202020204"/>
              </a:rPr>
              <a:t>A</a:t>
            </a:r>
            <a:endParaRPr sz="2665">
              <a:latin typeface="Trebuchet MS" panose="020B0603020202020204"/>
              <a:cs typeface="Trebuchet MS" panose="020B0603020202020204"/>
            </a:endParaRPr>
          </a:p>
        </p:txBody>
      </p:sp>
      <p:sp>
        <p:nvSpPr>
          <p:cNvPr id="116" name="object 30"/>
          <p:cNvSpPr/>
          <p:nvPr/>
        </p:nvSpPr>
        <p:spPr>
          <a:xfrm>
            <a:off x="2965364" y="3261190"/>
            <a:ext cx="3340947" cy="1102359"/>
          </a:xfrm>
          <a:custGeom>
            <a:avLst/>
            <a:gdLst/>
            <a:ahLst/>
            <a:cxnLst/>
            <a:rect l="l" t="t" r="r" b="b"/>
            <a:pathLst>
              <a:path w="2505710" h="826770">
                <a:moveTo>
                  <a:pt x="0" y="698626"/>
                </a:moveTo>
                <a:lnTo>
                  <a:pt x="1777" y="826388"/>
                </a:lnTo>
                <a:lnTo>
                  <a:pt x="101061" y="749681"/>
                </a:lnTo>
                <a:lnTo>
                  <a:pt x="59943" y="749681"/>
                </a:lnTo>
                <a:lnTo>
                  <a:pt x="26415" y="731646"/>
                </a:lnTo>
                <a:lnTo>
                  <a:pt x="35084" y="715562"/>
                </a:lnTo>
                <a:lnTo>
                  <a:pt x="0" y="698626"/>
                </a:lnTo>
                <a:close/>
              </a:path>
              <a:path w="2505710" h="826770">
                <a:moveTo>
                  <a:pt x="35084" y="715562"/>
                </a:moveTo>
                <a:lnTo>
                  <a:pt x="26415" y="731646"/>
                </a:lnTo>
                <a:lnTo>
                  <a:pt x="59943" y="749681"/>
                </a:lnTo>
                <a:lnTo>
                  <a:pt x="68020" y="734694"/>
                </a:lnTo>
                <a:lnTo>
                  <a:pt x="67056" y="734694"/>
                </a:lnTo>
                <a:lnTo>
                  <a:pt x="69092" y="731979"/>
                </a:lnTo>
                <a:lnTo>
                  <a:pt x="35084" y="715562"/>
                </a:lnTo>
                <a:close/>
              </a:path>
              <a:path w="2505710" h="826770">
                <a:moveTo>
                  <a:pt x="69574" y="732211"/>
                </a:moveTo>
                <a:lnTo>
                  <a:pt x="69114" y="732665"/>
                </a:lnTo>
                <a:lnTo>
                  <a:pt x="59943" y="749681"/>
                </a:lnTo>
                <a:lnTo>
                  <a:pt x="101061" y="749681"/>
                </a:lnTo>
                <a:lnTo>
                  <a:pt x="102869" y="748283"/>
                </a:lnTo>
                <a:lnTo>
                  <a:pt x="69574" y="732211"/>
                </a:lnTo>
                <a:close/>
              </a:path>
              <a:path w="2505710" h="826770">
                <a:moveTo>
                  <a:pt x="69092" y="731979"/>
                </a:moveTo>
                <a:lnTo>
                  <a:pt x="67056" y="734694"/>
                </a:lnTo>
                <a:lnTo>
                  <a:pt x="69114" y="732665"/>
                </a:lnTo>
                <a:lnTo>
                  <a:pt x="69403" y="732129"/>
                </a:lnTo>
                <a:lnTo>
                  <a:pt x="69092" y="731979"/>
                </a:lnTo>
                <a:close/>
              </a:path>
              <a:path w="2505710" h="826770">
                <a:moveTo>
                  <a:pt x="69114" y="732665"/>
                </a:moveTo>
                <a:lnTo>
                  <a:pt x="67056" y="734694"/>
                </a:lnTo>
                <a:lnTo>
                  <a:pt x="68020" y="734694"/>
                </a:lnTo>
                <a:lnTo>
                  <a:pt x="69114" y="732665"/>
                </a:lnTo>
                <a:close/>
              </a:path>
              <a:path w="2505710" h="826770">
                <a:moveTo>
                  <a:pt x="69403" y="732129"/>
                </a:moveTo>
                <a:lnTo>
                  <a:pt x="69114" y="732665"/>
                </a:lnTo>
                <a:lnTo>
                  <a:pt x="69574" y="732211"/>
                </a:lnTo>
                <a:lnTo>
                  <a:pt x="69403" y="732129"/>
                </a:lnTo>
                <a:close/>
              </a:path>
              <a:path w="2505710" h="826770">
                <a:moveTo>
                  <a:pt x="71693" y="730123"/>
                </a:moveTo>
                <a:lnTo>
                  <a:pt x="70484" y="730123"/>
                </a:lnTo>
                <a:lnTo>
                  <a:pt x="69403" y="732129"/>
                </a:lnTo>
                <a:lnTo>
                  <a:pt x="69574" y="732211"/>
                </a:lnTo>
                <a:lnTo>
                  <a:pt x="71693" y="730123"/>
                </a:lnTo>
                <a:close/>
              </a:path>
              <a:path w="2505710" h="826770">
                <a:moveTo>
                  <a:pt x="70484" y="730123"/>
                </a:moveTo>
                <a:lnTo>
                  <a:pt x="69092" y="731979"/>
                </a:lnTo>
                <a:lnTo>
                  <a:pt x="69403" y="732129"/>
                </a:lnTo>
                <a:lnTo>
                  <a:pt x="70484" y="730123"/>
                </a:lnTo>
                <a:close/>
              </a:path>
              <a:path w="2505710" h="826770">
                <a:moveTo>
                  <a:pt x="2467355" y="0"/>
                </a:moveTo>
                <a:lnTo>
                  <a:pt x="2457704" y="42037"/>
                </a:lnTo>
                <a:lnTo>
                  <a:pt x="2436114" y="75818"/>
                </a:lnTo>
                <a:lnTo>
                  <a:pt x="2401951" y="110743"/>
                </a:lnTo>
                <a:lnTo>
                  <a:pt x="2368423" y="137032"/>
                </a:lnTo>
                <a:lnTo>
                  <a:pt x="2328417" y="163068"/>
                </a:lnTo>
                <a:lnTo>
                  <a:pt x="2282443" y="188594"/>
                </a:lnTo>
                <a:lnTo>
                  <a:pt x="2212721" y="221106"/>
                </a:lnTo>
                <a:lnTo>
                  <a:pt x="2174493" y="236855"/>
                </a:lnTo>
                <a:lnTo>
                  <a:pt x="2134108" y="252094"/>
                </a:lnTo>
                <a:lnTo>
                  <a:pt x="2091943" y="266573"/>
                </a:lnTo>
                <a:lnTo>
                  <a:pt x="2047748" y="280669"/>
                </a:lnTo>
                <a:lnTo>
                  <a:pt x="2001901" y="294131"/>
                </a:lnTo>
                <a:lnTo>
                  <a:pt x="1954402" y="306958"/>
                </a:lnTo>
                <a:lnTo>
                  <a:pt x="1905508" y="318896"/>
                </a:lnTo>
                <a:lnTo>
                  <a:pt x="1855215" y="330200"/>
                </a:lnTo>
                <a:lnTo>
                  <a:pt x="1803527" y="340740"/>
                </a:lnTo>
                <a:lnTo>
                  <a:pt x="1750822" y="350519"/>
                </a:lnTo>
                <a:lnTo>
                  <a:pt x="1696974" y="359282"/>
                </a:lnTo>
                <a:lnTo>
                  <a:pt x="1642237" y="367283"/>
                </a:lnTo>
                <a:lnTo>
                  <a:pt x="1586864" y="374269"/>
                </a:lnTo>
                <a:lnTo>
                  <a:pt x="1530730" y="380238"/>
                </a:lnTo>
                <a:lnTo>
                  <a:pt x="1473962" y="385190"/>
                </a:lnTo>
                <a:lnTo>
                  <a:pt x="1416685" y="389127"/>
                </a:lnTo>
                <a:lnTo>
                  <a:pt x="1359153" y="392049"/>
                </a:lnTo>
                <a:lnTo>
                  <a:pt x="1301496" y="393700"/>
                </a:lnTo>
                <a:lnTo>
                  <a:pt x="1185672" y="395224"/>
                </a:lnTo>
                <a:lnTo>
                  <a:pt x="1127252" y="397001"/>
                </a:lnTo>
                <a:lnTo>
                  <a:pt x="1068959" y="399923"/>
                </a:lnTo>
                <a:lnTo>
                  <a:pt x="1011046" y="403987"/>
                </a:lnTo>
                <a:lnTo>
                  <a:pt x="953643" y="409067"/>
                </a:lnTo>
                <a:lnTo>
                  <a:pt x="896746" y="415163"/>
                </a:lnTo>
                <a:lnTo>
                  <a:pt x="840613" y="422275"/>
                </a:lnTo>
                <a:lnTo>
                  <a:pt x="785240" y="430275"/>
                </a:lnTo>
                <a:lnTo>
                  <a:pt x="730757" y="439293"/>
                </a:lnTo>
                <a:lnTo>
                  <a:pt x="677290" y="449199"/>
                </a:lnTo>
                <a:lnTo>
                  <a:pt x="624967" y="459867"/>
                </a:lnTo>
                <a:lnTo>
                  <a:pt x="573913" y="471296"/>
                </a:lnTo>
                <a:lnTo>
                  <a:pt x="524128" y="483615"/>
                </a:lnTo>
                <a:lnTo>
                  <a:pt x="475995" y="496569"/>
                </a:lnTo>
                <a:lnTo>
                  <a:pt x="429259" y="510158"/>
                </a:lnTo>
                <a:lnTo>
                  <a:pt x="384301" y="524509"/>
                </a:lnTo>
                <a:lnTo>
                  <a:pt x="340994" y="539495"/>
                </a:lnTo>
                <a:lnTo>
                  <a:pt x="299719" y="554989"/>
                </a:lnTo>
                <a:lnTo>
                  <a:pt x="260476" y="571119"/>
                </a:lnTo>
                <a:lnTo>
                  <a:pt x="223265" y="587756"/>
                </a:lnTo>
                <a:lnTo>
                  <a:pt x="188213" y="605027"/>
                </a:lnTo>
                <a:lnTo>
                  <a:pt x="140207" y="631570"/>
                </a:lnTo>
                <a:lnTo>
                  <a:pt x="97662" y="659257"/>
                </a:lnTo>
                <a:lnTo>
                  <a:pt x="61213" y="687832"/>
                </a:lnTo>
                <a:lnTo>
                  <a:pt x="40386" y="707517"/>
                </a:lnTo>
                <a:lnTo>
                  <a:pt x="38988" y="708787"/>
                </a:lnTo>
                <a:lnTo>
                  <a:pt x="37845" y="710311"/>
                </a:lnTo>
                <a:lnTo>
                  <a:pt x="36956" y="712088"/>
                </a:lnTo>
                <a:lnTo>
                  <a:pt x="35084" y="715562"/>
                </a:lnTo>
                <a:lnTo>
                  <a:pt x="69092" y="731979"/>
                </a:lnTo>
                <a:lnTo>
                  <a:pt x="70484" y="730123"/>
                </a:lnTo>
                <a:lnTo>
                  <a:pt x="71693" y="730123"/>
                </a:lnTo>
                <a:lnTo>
                  <a:pt x="107442" y="699388"/>
                </a:lnTo>
                <a:lnTo>
                  <a:pt x="145287" y="673100"/>
                </a:lnTo>
                <a:lnTo>
                  <a:pt x="189356" y="647445"/>
                </a:lnTo>
                <a:lnTo>
                  <a:pt x="238759" y="622554"/>
                </a:lnTo>
                <a:lnTo>
                  <a:pt x="274955" y="606425"/>
                </a:lnTo>
                <a:lnTo>
                  <a:pt x="313181" y="590676"/>
                </a:lnTo>
                <a:lnTo>
                  <a:pt x="353440" y="575563"/>
                </a:lnTo>
                <a:lnTo>
                  <a:pt x="395858" y="560832"/>
                </a:lnTo>
                <a:lnTo>
                  <a:pt x="439927" y="546734"/>
                </a:lnTo>
                <a:lnTo>
                  <a:pt x="485775" y="533400"/>
                </a:lnTo>
                <a:lnTo>
                  <a:pt x="533273" y="520573"/>
                </a:lnTo>
                <a:lnTo>
                  <a:pt x="582168" y="508507"/>
                </a:lnTo>
                <a:lnTo>
                  <a:pt x="632587" y="497077"/>
                </a:lnTo>
                <a:lnTo>
                  <a:pt x="684149" y="486663"/>
                </a:lnTo>
                <a:lnTo>
                  <a:pt x="736981" y="476884"/>
                </a:lnTo>
                <a:lnTo>
                  <a:pt x="790701" y="467994"/>
                </a:lnTo>
                <a:lnTo>
                  <a:pt x="845438" y="459994"/>
                </a:lnTo>
                <a:lnTo>
                  <a:pt x="900938" y="453008"/>
                </a:lnTo>
                <a:lnTo>
                  <a:pt x="956944" y="446913"/>
                </a:lnTo>
                <a:lnTo>
                  <a:pt x="1013713" y="441959"/>
                </a:lnTo>
                <a:lnTo>
                  <a:pt x="1070864" y="438023"/>
                </a:lnTo>
                <a:lnTo>
                  <a:pt x="1128395" y="435101"/>
                </a:lnTo>
                <a:lnTo>
                  <a:pt x="1186179" y="433324"/>
                </a:lnTo>
                <a:lnTo>
                  <a:pt x="1302639" y="431800"/>
                </a:lnTo>
                <a:lnTo>
                  <a:pt x="1361059" y="430021"/>
                </a:lnTo>
                <a:lnTo>
                  <a:pt x="1419352" y="427227"/>
                </a:lnTo>
                <a:lnTo>
                  <a:pt x="1477264" y="423163"/>
                </a:lnTo>
                <a:lnTo>
                  <a:pt x="1534795" y="418083"/>
                </a:lnTo>
                <a:lnTo>
                  <a:pt x="1591564" y="411988"/>
                </a:lnTo>
                <a:lnTo>
                  <a:pt x="1647825" y="404875"/>
                </a:lnTo>
                <a:lnTo>
                  <a:pt x="1703197" y="396875"/>
                </a:lnTo>
                <a:lnTo>
                  <a:pt x="1757806" y="387984"/>
                </a:lnTo>
                <a:lnTo>
                  <a:pt x="1811147" y="378079"/>
                </a:lnTo>
                <a:lnTo>
                  <a:pt x="1863598" y="367411"/>
                </a:lnTo>
                <a:lnTo>
                  <a:pt x="1914525" y="355854"/>
                </a:lnTo>
                <a:lnTo>
                  <a:pt x="1964309" y="343662"/>
                </a:lnTo>
                <a:lnTo>
                  <a:pt x="2012568" y="330581"/>
                </a:lnTo>
                <a:lnTo>
                  <a:pt x="2059304" y="316992"/>
                </a:lnTo>
                <a:lnTo>
                  <a:pt x="2104390" y="302640"/>
                </a:lnTo>
                <a:lnTo>
                  <a:pt x="2147697" y="287655"/>
                </a:lnTo>
                <a:lnTo>
                  <a:pt x="2188845" y="272033"/>
                </a:lnTo>
                <a:lnTo>
                  <a:pt x="2228215" y="255905"/>
                </a:lnTo>
                <a:lnTo>
                  <a:pt x="2265299" y="239394"/>
                </a:lnTo>
                <a:lnTo>
                  <a:pt x="2300351" y="222250"/>
                </a:lnTo>
                <a:lnTo>
                  <a:pt x="2348356" y="195580"/>
                </a:lnTo>
                <a:lnTo>
                  <a:pt x="2390902" y="167767"/>
                </a:lnTo>
                <a:lnTo>
                  <a:pt x="2427351" y="139064"/>
                </a:lnTo>
                <a:lnTo>
                  <a:pt x="2457704" y="109093"/>
                </a:lnTo>
                <a:lnTo>
                  <a:pt x="2481199" y="77977"/>
                </a:lnTo>
                <a:lnTo>
                  <a:pt x="2501011" y="34162"/>
                </a:lnTo>
                <a:lnTo>
                  <a:pt x="2505455" y="1777"/>
                </a:lnTo>
                <a:lnTo>
                  <a:pt x="2467355" y="0"/>
                </a:lnTo>
                <a:close/>
              </a:path>
            </a:pathLst>
          </a:custGeom>
          <a:solidFill>
            <a:srgbClr val="EE3D42"/>
          </a:solidFill>
        </p:spPr>
        <p:txBody>
          <a:bodyPr wrap="square" lIns="0" tIns="0" rIns="0" bIns="0" rtlCol="0"/>
          <a:lstStyle/>
          <a:p>
            <a:endParaRPr sz="24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选择条件（</a:t>
            </a:r>
            <a:r>
              <a:rPr kumimoji="1" lang="en-US" altLang="zh-CN" dirty="0"/>
              <a:t>Selection</a:t>
            </a:r>
            <a:r>
              <a:rPr kumimoji="1" lang="zh-CN" altLang="en-US" dirty="0"/>
              <a:t> </a:t>
            </a:r>
            <a:r>
              <a:rPr kumimoji="1" lang="en-US" altLang="zh-CN" dirty="0"/>
              <a:t>Conditions</a:t>
            </a:r>
            <a:r>
              <a:rPr kumimoji="1" lang="zh-CN" altLang="en-US" dirty="0"/>
              <a:t>）</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231" name="object 4"/>
          <p:cNvSpPr txBox="1"/>
          <p:nvPr/>
        </p:nvSpPr>
        <p:spPr>
          <a:xfrm>
            <a:off x="6341872" y="2774697"/>
            <a:ext cx="486833" cy="417208"/>
          </a:xfrm>
          <a:prstGeom prst="rect">
            <a:avLst/>
          </a:prstGeom>
          <a:solidFill>
            <a:srgbClr val="D9D9D9"/>
          </a:solidFill>
          <a:ln w="19050">
            <a:solidFill>
              <a:srgbClr val="636363"/>
            </a:solidFill>
          </a:ln>
        </p:spPr>
        <p:txBody>
          <a:bodyPr vert="horz" wrap="square" lIns="0" tIns="47413" rIns="0" bIns="0" rtlCol="0">
            <a:spAutoFit/>
          </a:bodyPr>
          <a:lstStyle/>
          <a:p>
            <a:pPr marL="52705">
              <a:spcBef>
                <a:spcPts val="375"/>
              </a:spcBef>
            </a:pPr>
            <a:r>
              <a:rPr sz="2400" b="1" spc="-305"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p:txBody>
      </p:sp>
      <p:grpSp>
        <p:nvGrpSpPr>
          <p:cNvPr id="232" name="object 5"/>
          <p:cNvGrpSpPr/>
          <p:nvPr/>
        </p:nvGrpSpPr>
        <p:grpSpPr>
          <a:xfrm>
            <a:off x="6208268" y="2761996"/>
            <a:ext cx="755227" cy="513080"/>
            <a:chOff x="4656201" y="2071497"/>
            <a:chExt cx="566420" cy="384810"/>
          </a:xfrm>
        </p:grpSpPr>
        <p:sp>
          <p:nvSpPr>
            <p:cNvPr id="233" name="object 6"/>
            <p:cNvSpPr/>
            <p:nvPr/>
          </p:nvSpPr>
          <p:spPr>
            <a:xfrm>
              <a:off x="4665726"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34" name="object 7"/>
            <p:cNvSpPr/>
            <p:nvPr/>
          </p:nvSpPr>
          <p:spPr>
            <a:xfrm>
              <a:off x="4665726"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35" name="object 8"/>
            <p:cNvSpPr/>
            <p:nvPr/>
          </p:nvSpPr>
          <p:spPr>
            <a:xfrm>
              <a:off x="51214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36" name="object 9"/>
            <p:cNvSpPr/>
            <p:nvPr/>
          </p:nvSpPr>
          <p:spPr>
            <a:xfrm>
              <a:off x="51214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37" name="object 10"/>
          <p:cNvSpPr txBox="1"/>
          <p:nvPr/>
        </p:nvSpPr>
        <p:spPr>
          <a:xfrm>
            <a:off x="69504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60"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p:txBody>
      </p:sp>
      <p:grpSp>
        <p:nvGrpSpPr>
          <p:cNvPr id="238" name="object 11"/>
          <p:cNvGrpSpPr/>
          <p:nvPr/>
        </p:nvGrpSpPr>
        <p:grpSpPr>
          <a:xfrm>
            <a:off x="7425437" y="2761996"/>
            <a:ext cx="147319" cy="513080"/>
            <a:chOff x="5569077" y="2071497"/>
            <a:chExt cx="110489" cy="384810"/>
          </a:xfrm>
        </p:grpSpPr>
        <p:sp>
          <p:nvSpPr>
            <p:cNvPr id="239" name="object 12"/>
            <p:cNvSpPr/>
            <p:nvPr/>
          </p:nvSpPr>
          <p:spPr>
            <a:xfrm>
              <a:off x="55786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40" name="object 13"/>
            <p:cNvSpPr/>
            <p:nvPr/>
          </p:nvSpPr>
          <p:spPr>
            <a:xfrm>
              <a:off x="55786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41" name="object 14"/>
          <p:cNvSpPr txBox="1"/>
          <p:nvPr/>
        </p:nvSpPr>
        <p:spPr>
          <a:xfrm>
            <a:off x="7560055" y="2774697"/>
            <a:ext cx="487680" cy="417208"/>
          </a:xfrm>
          <a:prstGeom prst="rect">
            <a:avLst/>
          </a:prstGeom>
          <a:solidFill>
            <a:srgbClr val="D9D9D9"/>
          </a:solidFill>
          <a:ln w="19050">
            <a:solidFill>
              <a:srgbClr val="636363"/>
            </a:solidFill>
          </a:ln>
        </p:spPr>
        <p:txBody>
          <a:bodyPr vert="horz" wrap="square" lIns="0" tIns="47413" rIns="0" bIns="0" rtlCol="0">
            <a:spAutoFit/>
          </a:bodyPr>
          <a:lstStyle/>
          <a:p>
            <a:pPr marL="53340">
              <a:spcBef>
                <a:spcPts val="375"/>
              </a:spcBef>
            </a:pPr>
            <a:r>
              <a:rPr sz="2400" b="1" spc="-287"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p:txBody>
      </p:sp>
      <p:grpSp>
        <p:nvGrpSpPr>
          <p:cNvPr id="242" name="object 15"/>
          <p:cNvGrpSpPr/>
          <p:nvPr/>
        </p:nvGrpSpPr>
        <p:grpSpPr>
          <a:xfrm>
            <a:off x="8035037" y="2761996"/>
            <a:ext cx="147319" cy="513080"/>
            <a:chOff x="6026277" y="2071497"/>
            <a:chExt cx="110489" cy="384810"/>
          </a:xfrm>
        </p:grpSpPr>
        <p:sp>
          <p:nvSpPr>
            <p:cNvPr id="243" name="object 16"/>
            <p:cNvSpPr/>
            <p:nvPr/>
          </p:nvSpPr>
          <p:spPr>
            <a:xfrm>
              <a:off x="6035802" y="20810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44" name="object 17"/>
            <p:cNvSpPr/>
            <p:nvPr/>
          </p:nvSpPr>
          <p:spPr>
            <a:xfrm>
              <a:off x="6035802" y="20810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245" name="object 18"/>
          <p:cNvGrpSpPr/>
          <p:nvPr/>
        </p:nvGrpSpPr>
        <p:grpSpPr>
          <a:xfrm>
            <a:off x="2965364" y="2755646"/>
            <a:ext cx="3950547" cy="1607820"/>
            <a:chOff x="2224023" y="2066734"/>
            <a:chExt cx="2962910" cy="1205865"/>
          </a:xfrm>
        </p:grpSpPr>
        <p:sp>
          <p:nvSpPr>
            <p:cNvPr id="246" name="object 19"/>
            <p:cNvSpPr/>
            <p:nvPr/>
          </p:nvSpPr>
          <p:spPr>
            <a:xfrm>
              <a:off x="2224024" y="2445892"/>
              <a:ext cx="2962910" cy="826769"/>
            </a:xfrm>
            <a:custGeom>
              <a:avLst/>
              <a:gdLst/>
              <a:ahLst/>
              <a:cxnLst/>
              <a:rect l="l" t="t" r="r" b="b"/>
              <a:pathLst>
                <a:path w="2962910" h="826770">
                  <a:moveTo>
                    <a:pt x="2505456" y="1778"/>
                  </a:moveTo>
                  <a:lnTo>
                    <a:pt x="2467356" y="0"/>
                  </a:lnTo>
                  <a:lnTo>
                    <a:pt x="2466848" y="9652"/>
                  </a:lnTo>
                  <a:lnTo>
                    <a:pt x="2465705" y="17653"/>
                  </a:lnTo>
                  <a:lnTo>
                    <a:pt x="2448433" y="58674"/>
                  </a:lnTo>
                  <a:lnTo>
                    <a:pt x="2420493" y="93218"/>
                  </a:lnTo>
                  <a:lnTo>
                    <a:pt x="2391410" y="119634"/>
                  </a:lnTo>
                  <a:lnTo>
                    <a:pt x="2355723" y="145796"/>
                  </a:lnTo>
                  <a:lnTo>
                    <a:pt x="2313686" y="171577"/>
                  </a:lnTo>
                  <a:lnTo>
                    <a:pt x="2265934" y="196850"/>
                  </a:lnTo>
                  <a:lnTo>
                    <a:pt x="2212721" y="221107"/>
                  </a:lnTo>
                  <a:lnTo>
                    <a:pt x="2174494" y="236855"/>
                  </a:lnTo>
                  <a:lnTo>
                    <a:pt x="2134108" y="252095"/>
                  </a:lnTo>
                  <a:lnTo>
                    <a:pt x="2091944" y="266573"/>
                  </a:lnTo>
                  <a:lnTo>
                    <a:pt x="2047748" y="280670"/>
                  </a:lnTo>
                  <a:lnTo>
                    <a:pt x="2001901" y="294132"/>
                  </a:lnTo>
                  <a:lnTo>
                    <a:pt x="1954403" y="306959"/>
                  </a:lnTo>
                  <a:lnTo>
                    <a:pt x="1905508" y="318897"/>
                  </a:lnTo>
                  <a:lnTo>
                    <a:pt x="1855216" y="330200"/>
                  </a:lnTo>
                  <a:lnTo>
                    <a:pt x="1803527" y="340741"/>
                  </a:lnTo>
                  <a:lnTo>
                    <a:pt x="1750822" y="350520"/>
                  </a:lnTo>
                  <a:lnTo>
                    <a:pt x="1696974" y="359283"/>
                  </a:lnTo>
                  <a:lnTo>
                    <a:pt x="1642237" y="367284"/>
                  </a:lnTo>
                  <a:lnTo>
                    <a:pt x="1586865" y="374269"/>
                  </a:lnTo>
                  <a:lnTo>
                    <a:pt x="1530731" y="380238"/>
                  </a:lnTo>
                  <a:lnTo>
                    <a:pt x="1473962" y="385191"/>
                  </a:lnTo>
                  <a:lnTo>
                    <a:pt x="1416685" y="389128"/>
                  </a:lnTo>
                  <a:lnTo>
                    <a:pt x="1359154" y="392049"/>
                  </a:lnTo>
                  <a:lnTo>
                    <a:pt x="1301496" y="393700"/>
                  </a:lnTo>
                  <a:lnTo>
                    <a:pt x="1185672" y="395224"/>
                  </a:lnTo>
                  <a:lnTo>
                    <a:pt x="1127252" y="397002"/>
                  </a:lnTo>
                  <a:lnTo>
                    <a:pt x="1068959" y="399923"/>
                  </a:lnTo>
                  <a:lnTo>
                    <a:pt x="1011047" y="403987"/>
                  </a:lnTo>
                  <a:lnTo>
                    <a:pt x="953643" y="409067"/>
                  </a:lnTo>
                  <a:lnTo>
                    <a:pt x="896747" y="415163"/>
                  </a:lnTo>
                  <a:lnTo>
                    <a:pt x="840613" y="422275"/>
                  </a:lnTo>
                  <a:lnTo>
                    <a:pt x="785241" y="430276"/>
                  </a:lnTo>
                  <a:lnTo>
                    <a:pt x="730758" y="439293"/>
                  </a:lnTo>
                  <a:lnTo>
                    <a:pt x="677291" y="449199"/>
                  </a:lnTo>
                  <a:lnTo>
                    <a:pt x="624967" y="459867"/>
                  </a:lnTo>
                  <a:lnTo>
                    <a:pt x="573913" y="471297"/>
                  </a:lnTo>
                  <a:lnTo>
                    <a:pt x="524129" y="483616"/>
                  </a:lnTo>
                  <a:lnTo>
                    <a:pt x="475996" y="496570"/>
                  </a:lnTo>
                  <a:lnTo>
                    <a:pt x="429260" y="510159"/>
                  </a:lnTo>
                  <a:lnTo>
                    <a:pt x="384302" y="524510"/>
                  </a:lnTo>
                  <a:lnTo>
                    <a:pt x="340995" y="539496"/>
                  </a:lnTo>
                  <a:lnTo>
                    <a:pt x="299720" y="554990"/>
                  </a:lnTo>
                  <a:lnTo>
                    <a:pt x="260477" y="571119"/>
                  </a:lnTo>
                  <a:lnTo>
                    <a:pt x="223266" y="587756"/>
                  </a:lnTo>
                  <a:lnTo>
                    <a:pt x="188214" y="605028"/>
                  </a:lnTo>
                  <a:lnTo>
                    <a:pt x="140208" y="631571"/>
                  </a:lnTo>
                  <a:lnTo>
                    <a:pt x="97663" y="659257"/>
                  </a:lnTo>
                  <a:lnTo>
                    <a:pt x="69113" y="681240"/>
                  </a:lnTo>
                  <a:lnTo>
                    <a:pt x="69113" y="732675"/>
                  </a:lnTo>
                  <a:lnTo>
                    <a:pt x="59944" y="749681"/>
                  </a:lnTo>
                  <a:lnTo>
                    <a:pt x="68008" y="734695"/>
                  </a:lnTo>
                  <a:lnTo>
                    <a:pt x="69113" y="732675"/>
                  </a:lnTo>
                  <a:lnTo>
                    <a:pt x="69113" y="681240"/>
                  </a:lnTo>
                  <a:lnTo>
                    <a:pt x="61214" y="687832"/>
                  </a:lnTo>
                  <a:lnTo>
                    <a:pt x="50292" y="697738"/>
                  </a:lnTo>
                  <a:lnTo>
                    <a:pt x="40386" y="707517"/>
                  </a:lnTo>
                  <a:lnTo>
                    <a:pt x="38989" y="708787"/>
                  </a:lnTo>
                  <a:lnTo>
                    <a:pt x="37846" y="710311"/>
                  </a:lnTo>
                  <a:lnTo>
                    <a:pt x="36957" y="712089"/>
                  </a:lnTo>
                  <a:lnTo>
                    <a:pt x="35077" y="715568"/>
                  </a:lnTo>
                  <a:lnTo>
                    <a:pt x="0" y="698627"/>
                  </a:lnTo>
                  <a:lnTo>
                    <a:pt x="1778" y="826389"/>
                  </a:lnTo>
                  <a:lnTo>
                    <a:pt x="101053" y="749681"/>
                  </a:lnTo>
                  <a:lnTo>
                    <a:pt x="102870" y="748284"/>
                  </a:lnTo>
                  <a:lnTo>
                    <a:pt x="69570" y="732218"/>
                  </a:lnTo>
                  <a:lnTo>
                    <a:pt x="71691" y="730123"/>
                  </a:lnTo>
                  <a:lnTo>
                    <a:pt x="76073" y="725805"/>
                  </a:lnTo>
                  <a:lnTo>
                    <a:pt x="107442" y="699389"/>
                  </a:lnTo>
                  <a:lnTo>
                    <a:pt x="145288" y="673100"/>
                  </a:lnTo>
                  <a:lnTo>
                    <a:pt x="189357" y="647446"/>
                  </a:lnTo>
                  <a:lnTo>
                    <a:pt x="238760" y="622554"/>
                  </a:lnTo>
                  <a:lnTo>
                    <a:pt x="274955" y="606425"/>
                  </a:lnTo>
                  <a:lnTo>
                    <a:pt x="313182" y="590677"/>
                  </a:lnTo>
                  <a:lnTo>
                    <a:pt x="353441" y="575564"/>
                  </a:lnTo>
                  <a:lnTo>
                    <a:pt x="395859" y="560832"/>
                  </a:lnTo>
                  <a:lnTo>
                    <a:pt x="439928" y="546735"/>
                  </a:lnTo>
                  <a:lnTo>
                    <a:pt x="485775" y="533400"/>
                  </a:lnTo>
                  <a:lnTo>
                    <a:pt x="533273" y="520573"/>
                  </a:lnTo>
                  <a:lnTo>
                    <a:pt x="582168" y="508508"/>
                  </a:lnTo>
                  <a:lnTo>
                    <a:pt x="632587" y="497078"/>
                  </a:lnTo>
                  <a:lnTo>
                    <a:pt x="684149" y="486664"/>
                  </a:lnTo>
                  <a:lnTo>
                    <a:pt x="736981" y="476885"/>
                  </a:lnTo>
                  <a:lnTo>
                    <a:pt x="790702" y="467995"/>
                  </a:lnTo>
                  <a:lnTo>
                    <a:pt x="845439" y="459994"/>
                  </a:lnTo>
                  <a:lnTo>
                    <a:pt x="900938" y="453009"/>
                  </a:lnTo>
                  <a:lnTo>
                    <a:pt x="956945" y="446913"/>
                  </a:lnTo>
                  <a:lnTo>
                    <a:pt x="1013714" y="441960"/>
                  </a:lnTo>
                  <a:lnTo>
                    <a:pt x="1070864" y="438023"/>
                  </a:lnTo>
                  <a:lnTo>
                    <a:pt x="1128395" y="435102"/>
                  </a:lnTo>
                  <a:lnTo>
                    <a:pt x="1186180" y="433324"/>
                  </a:lnTo>
                  <a:lnTo>
                    <a:pt x="1302639" y="431800"/>
                  </a:lnTo>
                  <a:lnTo>
                    <a:pt x="1361059" y="430022"/>
                  </a:lnTo>
                  <a:lnTo>
                    <a:pt x="1419352" y="427228"/>
                  </a:lnTo>
                  <a:lnTo>
                    <a:pt x="1477264" y="423164"/>
                  </a:lnTo>
                  <a:lnTo>
                    <a:pt x="1534795" y="418084"/>
                  </a:lnTo>
                  <a:lnTo>
                    <a:pt x="1591564" y="411988"/>
                  </a:lnTo>
                  <a:lnTo>
                    <a:pt x="1647825" y="404876"/>
                  </a:lnTo>
                  <a:lnTo>
                    <a:pt x="1703197" y="396875"/>
                  </a:lnTo>
                  <a:lnTo>
                    <a:pt x="1757807" y="387985"/>
                  </a:lnTo>
                  <a:lnTo>
                    <a:pt x="1811147" y="378079"/>
                  </a:lnTo>
                  <a:lnTo>
                    <a:pt x="1863598" y="367411"/>
                  </a:lnTo>
                  <a:lnTo>
                    <a:pt x="1914525" y="355854"/>
                  </a:lnTo>
                  <a:lnTo>
                    <a:pt x="1964309" y="343662"/>
                  </a:lnTo>
                  <a:lnTo>
                    <a:pt x="2012569" y="330581"/>
                  </a:lnTo>
                  <a:lnTo>
                    <a:pt x="2059305" y="316992"/>
                  </a:lnTo>
                  <a:lnTo>
                    <a:pt x="2104390" y="302641"/>
                  </a:lnTo>
                  <a:lnTo>
                    <a:pt x="2147697" y="287655"/>
                  </a:lnTo>
                  <a:lnTo>
                    <a:pt x="2188845" y="272034"/>
                  </a:lnTo>
                  <a:lnTo>
                    <a:pt x="2228215" y="255905"/>
                  </a:lnTo>
                  <a:lnTo>
                    <a:pt x="2265299" y="239395"/>
                  </a:lnTo>
                  <a:lnTo>
                    <a:pt x="2300351" y="222250"/>
                  </a:lnTo>
                  <a:lnTo>
                    <a:pt x="2348357" y="195580"/>
                  </a:lnTo>
                  <a:lnTo>
                    <a:pt x="2390902" y="167767"/>
                  </a:lnTo>
                  <a:lnTo>
                    <a:pt x="2427351" y="139065"/>
                  </a:lnTo>
                  <a:lnTo>
                    <a:pt x="2457704" y="109093"/>
                  </a:lnTo>
                  <a:lnTo>
                    <a:pt x="2481199" y="77978"/>
                  </a:lnTo>
                  <a:lnTo>
                    <a:pt x="2501011" y="34163"/>
                  </a:lnTo>
                  <a:lnTo>
                    <a:pt x="2504948" y="11557"/>
                  </a:lnTo>
                  <a:lnTo>
                    <a:pt x="2505456" y="1778"/>
                  </a:lnTo>
                  <a:close/>
                </a:path>
                <a:path w="2962910" h="826770">
                  <a:moveTo>
                    <a:pt x="2962402" y="1778"/>
                  </a:moveTo>
                  <a:lnTo>
                    <a:pt x="2924302" y="0"/>
                  </a:lnTo>
                  <a:lnTo>
                    <a:pt x="2923413" y="19304"/>
                  </a:lnTo>
                  <a:lnTo>
                    <a:pt x="2920873" y="36830"/>
                  </a:lnTo>
                  <a:lnTo>
                    <a:pt x="2903474" y="89662"/>
                  </a:lnTo>
                  <a:lnTo>
                    <a:pt x="2884170" y="124460"/>
                  </a:lnTo>
                  <a:lnTo>
                    <a:pt x="2859151" y="158877"/>
                  </a:lnTo>
                  <a:lnTo>
                    <a:pt x="2828798" y="192278"/>
                  </a:lnTo>
                  <a:lnTo>
                    <a:pt x="2793365" y="224282"/>
                  </a:lnTo>
                  <a:lnTo>
                    <a:pt x="2753487" y="254508"/>
                  </a:lnTo>
                  <a:lnTo>
                    <a:pt x="2709545" y="282702"/>
                  </a:lnTo>
                  <a:lnTo>
                    <a:pt x="2662047" y="308356"/>
                  </a:lnTo>
                  <a:lnTo>
                    <a:pt x="2611501" y="331470"/>
                  </a:lnTo>
                  <a:lnTo>
                    <a:pt x="2558415" y="351409"/>
                  </a:lnTo>
                  <a:lnTo>
                    <a:pt x="2503170" y="367792"/>
                  </a:lnTo>
                  <a:lnTo>
                    <a:pt x="2446401" y="380619"/>
                  </a:lnTo>
                  <a:lnTo>
                    <a:pt x="2388489" y="389509"/>
                  </a:lnTo>
                  <a:lnTo>
                    <a:pt x="2329942" y="393954"/>
                  </a:lnTo>
                  <a:lnTo>
                    <a:pt x="2270506" y="395224"/>
                  </a:lnTo>
                  <a:lnTo>
                    <a:pt x="2239645" y="397129"/>
                  </a:lnTo>
                  <a:lnTo>
                    <a:pt x="2178558" y="404114"/>
                  </a:lnTo>
                  <a:lnTo>
                    <a:pt x="2118487" y="415417"/>
                  </a:lnTo>
                  <a:lnTo>
                    <a:pt x="2059813" y="430784"/>
                  </a:lnTo>
                  <a:lnTo>
                    <a:pt x="2003171" y="449961"/>
                  </a:lnTo>
                  <a:lnTo>
                    <a:pt x="1948815" y="472440"/>
                  </a:lnTo>
                  <a:lnTo>
                    <a:pt x="1897380" y="498094"/>
                  </a:lnTo>
                  <a:lnTo>
                    <a:pt x="1849120" y="526415"/>
                  </a:lnTo>
                  <a:lnTo>
                    <a:pt x="1804670" y="557403"/>
                  </a:lnTo>
                  <a:lnTo>
                    <a:pt x="1764538" y="590804"/>
                  </a:lnTo>
                  <a:lnTo>
                    <a:pt x="1728978" y="626110"/>
                  </a:lnTo>
                  <a:lnTo>
                    <a:pt x="1706778" y="652500"/>
                  </a:lnTo>
                  <a:lnTo>
                    <a:pt x="1706778" y="721017"/>
                  </a:lnTo>
                  <a:lnTo>
                    <a:pt x="1706778" y="652500"/>
                  </a:lnTo>
                  <a:lnTo>
                    <a:pt x="1672971" y="703326"/>
                  </a:lnTo>
                  <a:lnTo>
                    <a:pt x="1671955" y="706120"/>
                  </a:lnTo>
                  <a:lnTo>
                    <a:pt x="1670342" y="711250"/>
                  </a:lnTo>
                  <a:lnTo>
                    <a:pt x="1632712" y="701167"/>
                  </a:lnTo>
                  <a:lnTo>
                    <a:pt x="1658366" y="826389"/>
                  </a:lnTo>
                  <a:lnTo>
                    <a:pt x="1734972" y="740029"/>
                  </a:lnTo>
                  <a:lnTo>
                    <a:pt x="1743202" y="730758"/>
                  </a:lnTo>
                  <a:lnTo>
                    <a:pt x="1707121" y="721106"/>
                  </a:lnTo>
                  <a:lnTo>
                    <a:pt x="1707553" y="719709"/>
                  </a:lnTo>
                  <a:lnTo>
                    <a:pt x="1708912" y="717423"/>
                  </a:lnTo>
                  <a:lnTo>
                    <a:pt x="1716913" y="703961"/>
                  </a:lnTo>
                  <a:lnTo>
                    <a:pt x="1741805" y="669290"/>
                  </a:lnTo>
                  <a:lnTo>
                    <a:pt x="1772412" y="635762"/>
                  </a:lnTo>
                  <a:lnTo>
                    <a:pt x="1807718" y="603631"/>
                  </a:lnTo>
                  <a:lnTo>
                    <a:pt x="1847723" y="573278"/>
                  </a:lnTo>
                  <a:lnTo>
                    <a:pt x="1891538" y="545084"/>
                  </a:lnTo>
                  <a:lnTo>
                    <a:pt x="1939036" y="519303"/>
                  </a:lnTo>
                  <a:lnTo>
                    <a:pt x="1989709" y="496189"/>
                  </a:lnTo>
                  <a:lnTo>
                    <a:pt x="2042795" y="476250"/>
                  </a:lnTo>
                  <a:lnTo>
                    <a:pt x="2098040" y="459613"/>
                  </a:lnTo>
                  <a:lnTo>
                    <a:pt x="2154809" y="446786"/>
                  </a:lnTo>
                  <a:lnTo>
                    <a:pt x="2212594" y="437896"/>
                  </a:lnTo>
                  <a:lnTo>
                    <a:pt x="2271141" y="433324"/>
                  </a:lnTo>
                  <a:lnTo>
                    <a:pt x="2332101" y="432054"/>
                  </a:lnTo>
                  <a:lnTo>
                    <a:pt x="2362835" y="430276"/>
                  </a:lnTo>
                  <a:lnTo>
                    <a:pt x="2423922" y="423164"/>
                  </a:lnTo>
                  <a:lnTo>
                    <a:pt x="2484120" y="411861"/>
                  </a:lnTo>
                  <a:lnTo>
                    <a:pt x="2542540" y="396367"/>
                  </a:lnTo>
                  <a:lnTo>
                    <a:pt x="2599309" y="377190"/>
                  </a:lnTo>
                  <a:lnTo>
                    <a:pt x="2653538" y="354711"/>
                  </a:lnTo>
                  <a:lnTo>
                    <a:pt x="2704973" y="329057"/>
                  </a:lnTo>
                  <a:lnTo>
                    <a:pt x="2753233" y="300482"/>
                  </a:lnTo>
                  <a:lnTo>
                    <a:pt x="2797683" y="269494"/>
                  </a:lnTo>
                  <a:lnTo>
                    <a:pt x="2837942" y="236093"/>
                  </a:lnTo>
                  <a:lnTo>
                    <a:pt x="2873502" y="200533"/>
                  </a:lnTo>
                  <a:lnTo>
                    <a:pt x="2903855" y="163195"/>
                  </a:lnTo>
                  <a:lnTo>
                    <a:pt x="2928620" y="124333"/>
                  </a:lnTo>
                  <a:lnTo>
                    <a:pt x="2947035" y="83820"/>
                  </a:lnTo>
                  <a:lnTo>
                    <a:pt x="2958465" y="42291"/>
                  </a:lnTo>
                  <a:lnTo>
                    <a:pt x="2961513" y="21209"/>
                  </a:lnTo>
                  <a:lnTo>
                    <a:pt x="2962402" y="1778"/>
                  </a:lnTo>
                  <a:close/>
                </a:path>
              </a:pathLst>
            </a:custGeom>
            <a:solidFill>
              <a:srgbClr val="636363"/>
            </a:solidFill>
          </p:spPr>
          <p:txBody>
            <a:bodyPr wrap="square" lIns="0" tIns="0" rIns="0" bIns="0" rtlCol="0"/>
            <a:lstStyle/>
            <a:p>
              <a:endParaRPr sz="2400"/>
            </a:p>
          </p:txBody>
        </p:sp>
        <p:sp>
          <p:nvSpPr>
            <p:cNvPr id="247" name="object 20"/>
            <p:cNvSpPr/>
            <p:nvPr/>
          </p:nvSpPr>
          <p:spPr>
            <a:xfrm>
              <a:off x="4664201" y="2081022"/>
              <a:ext cx="454659" cy="365760"/>
            </a:xfrm>
            <a:custGeom>
              <a:avLst/>
              <a:gdLst/>
              <a:ahLst/>
              <a:cxnLst/>
              <a:rect l="l" t="t" r="r" b="b"/>
              <a:pathLst>
                <a:path w="454660" h="365760">
                  <a:moveTo>
                    <a:pt x="0" y="17779"/>
                  </a:moveTo>
                  <a:lnTo>
                    <a:pt x="0" y="8000"/>
                  </a:lnTo>
                  <a:lnTo>
                    <a:pt x="8000" y="0"/>
                  </a:lnTo>
                  <a:lnTo>
                    <a:pt x="17780" y="0"/>
                  </a:lnTo>
                  <a:lnTo>
                    <a:pt x="436372" y="0"/>
                  </a:lnTo>
                  <a:lnTo>
                    <a:pt x="446150" y="0"/>
                  </a:lnTo>
                  <a:lnTo>
                    <a:pt x="454151" y="8000"/>
                  </a:lnTo>
                  <a:lnTo>
                    <a:pt x="454151" y="17779"/>
                  </a:lnTo>
                  <a:lnTo>
                    <a:pt x="454151" y="347979"/>
                  </a:lnTo>
                  <a:lnTo>
                    <a:pt x="454151" y="357758"/>
                  </a:lnTo>
                  <a:lnTo>
                    <a:pt x="446150" y="365759"/>
                  </a:lnTo>
                  <a:lnTo>
                    <a:pt x="436372" y="365759"/>
                  </a:lnTo>
                  <a:lnTo>
                    <a:pt x="17780" y="365759"/>
                  </a:lnTo>
                  <a:lnTo>
                    <a:pt x="8000" y="365759"/>
                  </a:lnTo>
                  <a:lnTo>
                    <a:pt x="0" y="357758"/>
                  </a:lnTo>
                  <a:lnTo>
                    <a:pt x="0" y="347979"/>
                  </a:lnTo>
                  <a:lnTo>
                    <a:pt x="0" y="17779"/>
                  </a:lnTo>
                  <a:close/>
                </a:path>
              </a:pathLst>
            </a:custGeom>
            <a:ln w="28575">
              <a:solidFill>
                <a:srgbClr val="EE3D42"/>
              </a:solidFill>
            </a:ln>
          </p:spPr>
          <p:txBody>
            <a:bodyPr wrap="square" lIns="0" tIns="0" rIns="0" bIns="0" rtlCol="0"/>
            <a:lstStyle/>
            <a:p>
              <a:endParaRPr sz="2400"/>
            </a:p>
          </p:txBody>
        </p:sp>
      </p:grpSp>
      <p:sp>
        <p:nvSpPr>
          <p:cNvPr id="248" name="object 21"/>
          <p:cNvSpPr/>
          <p:nvPr/>
        </p:nvSpPr>
        <p:spPr>
          <a:xfrm>
            <a:off x="7311812" y="3262206"/>
            <a:ext cx="213360" cy="1101513"/>
          </a:xfrm>
          <a:custGeom>
            <a:avLst/>
            <a:gdLst/>
            <a:ahLst/>
            <a:cxnLst/>
            <a:rect l="l" t="t" r="r" b="b"/>
            <a:pathLst>
              <a:path w="160020" h="826135">
                <a:moveTo>
                  <a:pt x="0" y="710311"/>
                </a:moveTo>
                <a:lnTo>
                  <a:pt x="55117" y="825626"/>
                </a:lnTo>
                <a:lnTo>
                  <a:pt x="104735" y="730757"/>
                </a:lnTo>
                <a:lnTo>
                  <a:pt x="75945" y="730757"/>
                </a:lnTo>
                <a:lnTo>
                  <a:pt x="37845" y="730122"/>
                </a:lnTo>
                <a:lnTo>
                  <a:pt x="38210" y="711032"/>
                </a:lnTo>
                <a:lnTo>
                  <a:pt x="0" y="710311"/>
                </a:lnTo>
                <a:close/>
              </a:path>
              <a:path w="160020" h="826135">
                <a:moveTo>
                  <a:pt x="38210" y="711032"/>
                </a:moveTo>
                <a:lnTo>
                  <a:pt x="37845" y="730122"/>
                </a:lnTo>
                <a:lnTo>
                  <a:pt x="75945" y="730757"/>
                </a:lnTo>
                <a:lnTo>
                  <a:pt x="76203" y="711750"/>
                </a:lnTo>
                <a:lnTo>
                  <a:pt x="38210" y="711032"/>
                </a:lnTo>
                <a:close/>
              </a:path>
              <a:path w="160020" h="826135">
                <a:moveTo>
                  <a:pt x="76203" y="711750"/>
                </a:moveTo>
                <a:lnTo>
                  <a:pt x="75945" y="730757"/>
                </a:lnTo>
                <a:lnTo>
                  <a:pt x="104735" y="730757"/>
                </a:lnTo>
                <a:lnTo>
                  <a:pt x="114300" y="712469"/>
                </a:lnTo>
                <a:lnTo>
                  <a:pt x="76203" y="711750"/>
                </a:lnTo>
                <a:close/>
              </a:path>
              <a:path w="160020" h="826135">
                <a:moveTo>
                  <a:pt x="88459" y="395829"/>
                </a:moveTo>
                <a:lnTo>
                  <a:pt x="87884" y="395986"/>
                </a:lnTo>
                <a:lnTo>
                  <a:pt x="85216" y="397382"/>
                </a:lnTo>
                <a:lnTo>
                  <a:pt x="81152" y="401193"/>
                </a:lnTo>
                <a:lnTo>
                  <a:pt x="80010" y="402208"/>
                </a:lnTo>
                <a:lnTo>
                  <a:pt x="79120" y="403225"/>
                </a:lnTo>
                <a:lnTo>
                  <a:pt x="78231" y="404368"/>
                </a:lnTo>
                <a:lnTo>
                  <a:pt x="76326" y="407288"/>
                </a:lnTo>
                <a:lnTo>
                  <a:pt x="75691" y="408050"/>
                </a:lnTo>
                <a:lnTo>
                  <a:pt x="75311" y="408813"/>
                </a:lnTo>
                <a:lnTo>
                  <a:pt x="74802" y="409701"/>
                </a:lnTo>
                <a:lnTo>
                  <a:pt x="72898" y="413638"/>
                </a:lnTo>
                <a:lnTo>
                  <a:pt x="61722" y="453517"/>
                </a:lnTo>
                <a:lnTo>
                  <a:pt x="54482" y="498856"/>
                </a:lnTo>
                <a:lnTo>
                  <a:pt x="52704" y="511682"/>
                </a:lnTo>
                <a:lnTo>
                  <a:pt x="51180" y="525526"/>
                </a:lnTo>
                <a:lnTo>
                  <a:pt x="49529" y="539750"/>
                </a:lnTo>
                <a:lnTo>
                  <a:pt x="48005" y="554989"/>
                </a:lnTo>
                <a:lnTo>
                  <a:pt x="44068" y="602869"/>
                </a:lnTo>
                <a:lnTo>
                  <a:pt x="39750" y="673100"/>
                </a:lnTo>
                <a:lnTo>
                  <a:pt x="38210" y="711032"/>
                </a:lnTo>
                <a:lnTo>
                  <a:pt x="76203" y="711750"/>
                </a:lnTo>
                <a:lnTo>
                  <a:pt x="77850" y="675132"/>
                </a:lnTo>
                <a:lnTo>
                  <a:pt x="79755" y="639826"/>
                </a:lnTo>
                <a:lnTo>
                  <a:pt x="84581" y="573913"/>
                </a:lnTo>
                <a:lnTo>
                  <a:pt x="89026" y="529844"/>
                </a:lnTo>
                <a:lnTo>
                  <a:pt x="90424" y="516763"/>
                </a:lnTo>
                <a:lnTo>
                  <a:pt x="92201" y="503808"/>
                </a:lnTo>
                <a:lnTo>
                  <a:pt x="93725" y="492125"/>
                </a:lnTo>
                <a:lnTo>
                  <a:pt x="95503" y="480949"/>
                </a:lnTo>
                <a:lnTo>
                  <a:pt x="104139" y="439293"/>
                </a:lnTo>
                <a:lnTo>
                  <a:pt x="106538" y="431800"/>
                </a:lnTo>
                <a:lnTo>
                  <a:pt x="101091" y="431800"/>
                </a:lnTo>
                <a:lnTo>
                  <a:pt x="107806" y="428107"/>
                </a:lnTo>
                <a:lnTo>
                  <a:pt x="108811" y="426965"/>
                </a:lnTo>
                <a:lnTo>
                  <a:pt x="108965" y="426719"/>
                </a:lnTo>
                <a:lnTo>
                  <a:pt x="109474" y="426212"/>
                </a:lnTo>
                <a:lnTo>
                  <a:pt x="112939" y="426212"/>
                </a:lnTo>
                <a:lnTo>
                  <a:pt x="114680" y="424688"/>
                </a:lnTo>
                <a:lnTo>
                  <a:pt x="116712" y="422656"/>
                </a:lnTo>
                <a:lnTo>
                  <a:pt x="117475" y="421513"/>
                </a:lnTo>
                <a:lnTo>
                  <a:pt x="119506" y="418592"/>
                </a:lnTo>
                <a:lnTo>
                  <a:pt x="120523" y="417068"/>
                </a:lnTo>
                <a:lnTo>
                  <a:pt x="120903" y="416178"/>
                </a:lnTo>
                <a:lnTo>
                  <a:pt x="123698" y="410463"/>
                </a:lnTo>
                <a:lnTo>
                  <a:pt x="125938" y="404368"/>
                </a:lnTo>
                <a:lnTo>
                  <a:pt x="127449" y="399669"/>
                </a:lnTo>
                <a:lnTo>
                  <a:pt x="86232" y="399669"/>
                </a:lnTo>
                <a:lnTo>
                  <a:pt x="87204" y="398271"/>
                </a:lnTo>
                <a:lnTo>
                  <a:pt x="87333" y="398086"/>
                </a:lnTo>
                <a:lnTo>
                  <a:pt x="87809" y="397382"/>
                </a:lnTo>
                <a:lnTo>
                  <a:pt x="88011" y="397001"/>
                </a:lnTo>
                <a:lnTo>
                  <a:pt x="88459" y="395829"/>
                </a:lnTo>
                <a:close/>
              </a:path>
              <a:path w="160020" h="826135">
                <a:moveTo>
                  <a:pt x="107806" y="428107"/>
                </a:moveTo>
                <a:lnTo>
                  <a:pt x="101091" y="431800"/>
                </a:lnTo>
                <a:lnTo>
                  <a:pt x="103124" y="431292"/>
                </a:lnTo>
                <a:lnTo>
                  <a:pt x="105155" y="430656"/>
                </a:lnTo>
                <a:lnTo>
                  <a:pt x="107225" y="430092"/>
                </a:lnTo>
                <a:lnTo>
                  <a:pt x="107589" y="429387"/>
                </a:lnTo>
                <a:lnTo>
                  <a:pt x="106679" y="429387"/>
                </a:lnTo>
                <a:lnTo>
                  <a:pt x="107806" y="428107"/>
                </a:lnTo>
                <a:close/>
              </a:path>
              <a:path w="160020" h="826135">
                <a:moveTo>
                  <a:pt x="107225" y="430092"/>
                </a:moveTo>
                <a:lnTo>
                  <a:pt x="105155" y="430656"/>
                </a:lnTo>
                <a:lnTo>
                  <a:pt x="103124" y="431292"/>
                </a:lnTo>
                <a:lnTo>
                  <a:pt x="101091" y="431800"/>
                </a:lnTo>
                <a:lnTo>
                  <a:pt x="106538" y="431800"/>
                </a:lnTo>
                <a:lnTo>
                  <a:pt x="106934" y="430656"/>
                </a:lnTo>
                <a:lnTo>
                  <a:pt x="107225" y="430092"/>
                </a:lnTo>
                <a:close/>
              </a:path>
              <a:path w="160020" h="826135">
                <a:moveTo>
                  <a:pt x="111434" y="427608"/>
                </a:moveTo>
                <a:lnTo>
                  <a:pt x="108712" y="427608"/>
                </a:lnTo>
                <a:lnTo>
                  <a:pt x="108338" y="427935"/>
                </a:lnTo>
                <a:lnTo>
                  <a:pt x="107225" y="430092"/>
                </a:lnTo>
                <a:lnTo>
                  <a:pt x="107950" y="429894"/>
                </a:lnTo>
                <a:lnTo>
                  <a:pt x="110489" y="428497"/>
                </a:lnTo>
                <a:lnTo>
                  <a:pt x="111434" y="427608"/>
                </a:lnTo>
                <a:close/>
              </a:path>
              <a:path w="160020" h="826135">
                <a:moveTo>
                  <a:pt x="108240" y="427868"/>
                </a:moveTo>
                <a:lnTo>
                  <a:pt x="107806" y="428107"/>
                </a:lnTo>
                <a:lnTo>
                  <a:pt x="106679" y="429387"/>
                </a:lnTo>
                <a:lnTo>
                  <a:pt x="108024" y="428210"/>
                </a:lnTo>
                <a:lnTo>
                  <a:pt x="108240" y="427868"/>
                </a:lnTo>
                <a:close/>
              </a:path>
              <a:path w="160020" h="826135">
                <a:moveTo>
                  <a:pt x="108024" y="428210"/>
                </a:moveTo>
                <a:lnTo>
                  <a:pt x="106679" y="429387"/>
                </a:lnTo>
                <a:lnTo>
                  <a:pt x="107589" y="429387"/>
                </a:lnTo>
                <a:lnTo>
                  <a:pt x="107720" y="429132"/>
                </a:lnTo>
                <a:lnTo>
                  <a:pt x="107441" y="429132"/>
                </a:lnTo>
                <a:lnTo>
                  <a:pt x="108024" y="428210"/>
                </a:lnTo>
                <a:close/>
              </a:path>
              <a:path w="160020" h="826135">
                <a:moveTo>
                  <a:pt x="108175" y="428078"/>
                </a:moveTo>
                <a:lnTo>
                  <a:pt x="108024" y="428210"/>
                </a:lnTo>
                <a:lnTo>
                  <a:pt x="107441" y="429132"/>
                </a:lnTo>
                <a:lnTo>
                  <a:pt x="108175" y="428078"/>
                </a:lnTo>
                <a:close/>
              </a:path>
              <a:path w="160020" h="826135">
                <a:moveTo>
                  <a:pt x="108338" y="427935"/>
                </a:moveTo>
                <a:lnTo>
                  <a:pt x="108175" y="428078"/>
                </a:lnTo>
                <a:lnTo>
                  <a:pt x="107441" y="429132"/>
                </a:lnTo>
                <a:lnTo>
                  <a:pt x="107720" y="429132"/>
                </a:lnTo>
                <a:lnTo>
                  <a:pt x="108338" y="427935"/>
                </a:lnTo>
                <a:close/>
              </a:path>
              <a:path w="160020" h="826135">
                <a:moveTo>
                  <a:pt x="108372" y="427795"/>
                </a:moveTo>
                <a:lnTo>
                  <a:pt x="108240" y="427868"/>
                </a:lnTo>
                <a:lnTo>
                  <a:pt x="108024" y="428210"/>
                </a:lnTo>
                <a:lnTo>
                  <a:pt x="108175" y="428078"/>
                </a:lnTo>
                <a:lnTo>
                  <a:pt x="108372" y="427795"/>
                </a:lnTo>
                <a:close/>
              </a:path>
              <a:path w="160020" h="826135">
                <a:moveTo>
                  <a:pt x="108811" y="426965"/>
                </a:moveTo>
                <a:lnTo>
                  <a:pt x="107806" y="428107"/>
                </a:lnTo>
                <a:lnTo>
                  <a:pt x="108240" y="427868"/>
                </a:lnTo>
                <a:lnTo>
                  <a:pt x="108811" y="426965"/>
                </a:lnTo>
                <a:close/>
              </a:path>
              <a:path w="160020" h="826135">
                <a:moveTo>
                  <a:pt x="108425" y="427766"/>
                </a:moveTo>
                <a:lnTo>
                  <a:pt x="108175" y="428078"/>
                </a:lnTo>
                <a:lnTo>
                  <a:pt x="108338" y="427935"/>
                </a:lnTo>
                <a:lnTo>
                  <a:pt x="108425" y="427766"/>
                </a:lnTo>
                <a:close/>
              </a:path>
              <a:path w="160020" h="826135">
                <a:moveTo>
                  <a:pt x="108712" y="427608"/>
                </a:moveTo>
                <a:lnTo>
                  <a:pt x="108425" y="427766"/>
                </a:lnTo>
                <a:lnTo>
                  <a:pt x="108338" y="427935"/>
                </a:lnTo>
                <a:lnTo>
                  <a:pt x="108712" y="427608"/>
                </a:lnTo>
                <a:close/>
              </a:path>
              <a:path w="160020" h="826135">
                <a:moveTo>
                  <a:pt x="108879" y="426887"/>
                </a:moveTo>
                <a:lnTo>
                  <a:pt x="108240" y="427868"/>
                </a:lnTo>
                <a:lnTo>
                  <a:pt x="108372" y="427795"/>
                </a:lnTo>
                <a:lnTo>
                  <a:pt x="108521" y="427581"/>
                </a:lnTo>
                <a:lnTo>
                  <a:pt x="108879" y="426887"/>
                </a:lnTo>
                <a:close/>
              </a:path>
              <a:path w="160020" h="826135">
                <a:moveTo>
                  <a:pt x="108521" y="427581"/>
                </a:moveTo>
                <a:lnTo>
                  <a:pt x="108372" y="427795"/>
                </a:lnTo>
                <a:lnTo>
                  <a:pt x="108521" y="427581"/>
                </a:lnTo>
                <a:close/>
              </a:path>
              <a:path w="160020" h="826135">
                <a:moveTo>
                  <a:pt x="112939" y="426212"/>
                </a:moveTo>
                <a:lnTo>
                  <a:pt x="109474" y="426212"/>
                </a:lnTo>
                <a:lnTo>
                  <a:pt x="108521" y="427581"/>
                </a:lnTo>
                <a:lnTo>
                  <a:pt x="108425" y="427766"/>
                </a:lnTo>
                <a:lnTo>
                  <a:pt x="108712" y="427608"/>
                </a:lnTo>
                <a:lnTo>
                  <a:pt x="111434" y="427608"/>
                </a:lnTo>
                <a:lnTo>
                  <a:pt x="112939" y="426212"/>
                </a:lnTo>
                <a:close/>
              </a:path>
              <a:path w="160020" h="826135">
                <a:moveTo>
                  <a:pt x="109474" y="426212"/>
                </a:moveTo>
                <a:lnTo>
                  <a:pt x="108879" y="426887"/>
                </a:lnTo>
                <a:lnTo>
                  <a:pt x="108521" y="427581"/>
                </a:lnTo>
                <a:lnTo>
                  <a:pt x="109474" y="426212"/>
                </a:lnTo>
                <a:close/>
              </a:path>
              <a:path w="160020" h="826135">
                <a:moveTo>
                  <a:pt x="108965" y="426719"/>
                </a:moveTo>
                <a:lnTo>
                  <a:pt x="108811" y="426965"/>
                </a:lnTo>
                <a:lnTo>
                  <a:pt x="108965" y="426719"/>
                </a:lnTo>
                <a:close/>
              </a:path>
              <a:path w="160020" h="826135">
                <a:moveTo>
                  <a:pt x="109026" y="426719"/>
                </a:moveTo>
                <a:lnTo>
                  <a:pt x="108879" y="426887"/>
                </a:lnTo>
                <a:lnTo>
                  <a:pt x="109026" y="426719"/>
                </a:lnTo>
                <a:close/>
              </a:path>
              <a:path w="160020" h="826135">
                <a:moveTo>
                  <a:pt x="87429" y="398099"/>
                </a:moveTo>
                <a:lnTo>
                  <a:pt x="87257" y="398196"/>
                </a:lnTo>
                <a:lnTo>
                  <a:pt x="86232" y="399669"/>
                </a:lnTo>
                <a:lnTo>
                  <a:pt x="87095" y="398731"/>
                </a:lnTo>
                <a:lnTo>
                  <a:pt x="87429" y="398099"/>
                </a:lnTo>
                <a:close/>
              </a:path>
              <a:path w="160020" h="826135">
                <a:moveTo>
                  <a:pt x="87095" y="398731"/>
                </a:moveTo>
                <a:lnTo>
                  <a:pt x="86232" y="399669"/>
                </a:lnTo>
                <a:lnTo>
                  <a:pt x="127449" y="399669"/>
                </a:lnTo>
                <a:lnTo>
                  <a:pt x="127612" y="399161"/>
                </a:lnTo>
                <a:lnTo>
                  <a:pt x="86867" y="399161"/>
                </a:lnTo>
                <a:lnTo>
                  <a:pt x="87095" y="398731"/>
                </a:lnTo>
                <a:close/>
              </a:path>
              <a:path w="160020" h="826135">
                <a:moveTo>
                  <a:pt x="87152" y="398669"/>
                </a:moveTo>
                <a:lnTo>
                  <a:pt x="86867" y="399161"/>
                </a:lnTo>
                <a:lnTo>
                  <a:pt x="87152" y="398669"/>
                </a:lnTo>
                <a:close/>
              </a:path>
              <a:path w="160020" h="826135">
                <a:moveTo>
                  <a:pt x="129057" y="394081"/>
                </a:moveTo>
                <a:lnTo>
                  <a:pt x="94614" y="394081"/>
                </a:lnTo>
                <a:lnTo>
                  <a:pt x="87948" y="397809"/>
                </a:lnTo>
                <a:lnTo>
                  <a:pt x="87152" y="398669"/>
                </a:lnTo>
                <a:lnTo>
                  <a:pt x="86867" y="399161"/>
                </a:lnTo>
                <a:lnTo>
                  <a:pt x="127612" y="399161"/>
                </a:lnTo>
                <a:lnTo>
                  <a:pt x="128154" y="397467"/>
                </a:lnTo>
                <a:lnTo>
                  <a:pt x="129057" y="394081"/>
                </a:lnTo>
                <a:close/>
              </a:path>
              <a:path w="160020" h="826135">
                <a:moveTo>
                  <a:pt x="87507" y="398056"/>
                </a:moveTo>
                <a:lnTo>
                  <a:pt x="87095" y="398731"/>
                </a:lnTo>
                <a:lnTo>
                  <a:pt x="87507" y="398056"/>
                </a:lnTo>
                <a:close/>
              </a:path>
              <a:path w="160020" h="826135">
                <a:moveTo>
                  <a:pt x="87938" y="397815"/>
                </a:moveTo>
                <a:lnTo>
                  <a:pt x="87507" y="398056"/>
                </a:lnTo>
                <a:lnTo>
                  <a:pt x="87152" y="398669"/>
                </a:lnTo>
                <a:lnTo>
                  <a:pt x="87938" y="397815"/>
                </a:lnTo>
                <a:close/>
              </a:path>
              <a:path w="160020" h="826135">
                <a:moveTo>
                  <a:pt x="87333" y="398086"/>
                </a:moveTo>
                <a:lnTo>
                  <a:pt x="87122" y="398271"/>
                </a:lnTo>
                <a:lnTo>
                  <a:pt x="87257" y="398196"/>
                </a:lnTo>
                <a:close/>
              </a:path>
              <a:path w="160020" h="826135">
                <a:moveTo>
                  <a:pt x="87257" y="398196"/>
                </a:moveTo>
                <a:lnTo>
                  <a:pt x="87122" y="398271"/>
                </a:lnTo>
                <a:lnTo>
                  <a:pt x="87257" y="398196"/>
                </a:lnTo>
                <a:close/>
              </a:path>
              <a:path w="160020" h="826135">
                <a:moveTo>
                  <a:pt x="87525" y="397918"/>
                </a:moveTo>
                <a:lnTo>
                  <a:pt x="87368" y="398056"/>
                </a:lnTo>
                <a:lnTo>
                  <a:pt x="87257" y="398196"/>
                </a:lnTo>
                <a:lnTo>
                  <a:pt x="87429" y="398099"/>
                </a:lnTo>
                <a:lnTo>
                  <a:pt x="87525" y="397918"/>
                </a:lnTo>
                <a:close/>
              </a:path>
              <a:path w="160020" h="826135">
                <a:moveTo>
                  <a:pt x="87650" y="397809"/>
                </a:moveTo>
                <a:lnTo>
                  <a:pt x="87429" y="398099"/>
                </a:lnTo>
                <a:lnTo>
                  <a:pt x="87650" y="397809"/>
                </a:lnTo>
                <a:close/>
              </a:path>
              <a:path w="160020" h="826135">
                <a:moveTo>
                  <a:pt x="87764" y="397467"/>
                </a:moveTo>
                <a:lnTo>
                  <a:pt x="87333" y="398086"/>
                </a:lnTo>
                <a:lnTo>
                  <a:pt x="87525" y="397918"/>
                </a:lnTo>
                <a:lnTo>
                  <a:pt x="87764" y="397467"/>
                </a:lnTo>
                <a:close/>
              </a:path>
              <a:path w="160020" h="826135">
                <a:moveTo>
                  <a:pt x="89153" y="396494"/>
                </a:moveTo>
                <a:lnTo>
                  <a:pt x="87650" y="397809"/>
                </a:lnTo>
                <a:lnTo>
                  <a:pt x="87507" y="398056"/>
                </a:lnTo>
                <a:lnTo>
                  <a:pt x="87943" y="397809"/>
                </a:lnTo>
                <a:lnTo>
                  <a:pt x="89153" y="396494"/>
                </a:lnTo>
                <a:close/>
              </a:path>
              <a:path w="160020" h="826135">
                <a:moveTo>
                  <a:pt x="88264" y="396747"/>
                </a:moveTo>
                <a:lnTo>
                  <a:pt x="87742" y="397509"/>
                </a:lnTo>
                <a:lnTo>
                  <a:pt x="87525" y="397918"/>
                </a:lnTo>
                <a:lnTo>
                  <a:pt x="88264" y="396747"/>
                </a:lnTo>
                <a:close/>
              </a:path>
              <a:path w="160020" h="826135">
                <a:moveTo>
                  <a:pt x="90300" y="396494"/>
                </a:moveTo>
                <a:lnTo>
                  <a:pt x="89153" y="396494"/>
                </a:lnTo>
                <a:lnTo>
                  <a:pt x="87938" y="397815"/>
                </a:lnTo>
                <a:lnTo>
                  <a:pt x="90300" y="396494"/>
                </a:lnTo>
                <a:close/>
              </a:path>
              <a:path w="160020" h="826135">
                <a:moveTo>
                  <a:pt x="88863" y="396747"/>
                </a:moveTo>
                <a:lnTo>
                  <a:pt x="88264" y="396747"/>
                </a:lnTo>
                <a:lnTo>
                  <a:pt x="87650" y="397809"/>
                </a:lnTo>
                <a:lnTo>
                  <a:pt x="88863" y="396747"/>
                </a:lnTo>
                <a:close/>
              </a:path>
              <a:path w="160020" h="826135">
                <a:moveTo>
                  <a:pt x="94614" y="394081"/>
                </a:moveTo>
                <a:lnTo>
                  <a:pt x="92710" y="394588"/>
                </a:lnTo>
                <a:lnTo>
                  <a:pt x="90677" y="395224"/>
                </a:lnTo>
                <a:lnTo>
                  <a:pt x="88459" y="395829"/>
                </a:lnTo>
                <a:lnTo>
                  <a:pt x="88011" y="397001"/>
                </a:lnTo>
                <a:lnTo>
                  <a:pt x="87764" y="397467"/>
                </a:lnTo>
                <a:lnTo>
                  <a:pt x="88264" y="396747"/>
                </a:lnTo>
                <a:lnTo>
                  <a:pt x="88863" y="396747"/>
                </a:lnTo>
                <a:lnTo>
                  <a:pt x="89153" y="396494"/>
                </a:lnTo>
                <a:lnTo>
                  <a:pt x="90300" y="396494"/>
                </a:lnTo>
                <a:lnTo>
                  <a:pt x="94614" y="394081"/>
                </a:lnTo>
                <a:close/>
              </a:path>
              <a:path w="160020" h="826135">
                <a:moveTo>
                  <a:pt x="121538" y="0"/>
                </a:moveTo>
                <a:lnTo>
                  <a:pt x="121277" y="38988"/>
                </a:lnTo>
                <a:lnTo>
                  <a:pt x="120499" y="77469"/>
                </a:lnTo>
                <a:lnTo>
                  <a:pt x="117855" y="150875"/>
                </a:lnTo>
                <a:lnTo>
                  <a:pt x="113664" y="220218"/>
                </a:lnTo>
                <a:lnTo>
                  <a:pt x="109727" y="267334"/>
                </a:lnTo>
                <a:lnTo>
                  <a:pt x="108203" y="282194"/>
                </a:lnTo>
                <a:lnTo>
                  <a:pt x="106806" y="296163"/>
                </a:lnTo>
                <a:lnTo>
                  <a:pt x="101853" y="334137"/>
                </a:lnTo>
                <a:lnTo>
                  <a:pt x="94868" y="373761"/>
                </a:lnTo>
                <a:lnTo>
                  <a:pt x="88459" y="395829"/>
                </a:lnTo>
                <a:lnTo>
                  <a:pt x="90677" y="395224"/>
                </a:lnTo>
                <a:lnTo>
                  <a:pt x="92710" y="394588"/>
                </a:lnTo>
                <a:lnTo>
                  <a:pt x="94614" y="394081"/>
                </a:lnTo>
                <a:lnTo>
                  <a:pt x="129057" y="394081"/>
                </a:lnTo>
                <a:lnTo>
                  <a:pt x="130175" y="389889"/>
                </a:lnTo>
                <a:lnTo>
                  <a:pt x="137922" y="351027"/>
                </a:lnTo>
                <a:lnTo>
                  <a:pt x="144652" y="300227"/>
                </a:lnTo>
                <a:lnTo>
                  <a:pt x="147574" y="270890"/>
                </a:lnTo>
                <a:lnTo>
                  <a:pt x="149098" y="255269"/>
                </a:lnTo>
                <a:lnTo>
                  <a:pt x="153924" y="188340"/>
                </a:lnTo>
                <a:lnTo>
                  <a:pt x="157514" y="114300"/>
                </a:lnTo>
                <a:lnTo>
                  <a:pt x="159387" y="38607"/>
                </a:lnTo>
                <a:lnTo>
                  <a:pt x="159638" y="253"/>
                </a:lnTo>
                <a:lnTo>
                  <a:pt x="121538" y="0"/>
                </a:lnTo>
                <a:close/>
              </a:path>
            </a:pathLst>
          </a:custGeom>
          <a:solidFill>
            <a:srgbClr val="636363"/>
          </a:solidFill>
        </p:spPr>
        <p:txBody>
          <a:bodyPr wrap="square" lIns="0" tIns="0" rIns="0" bIns="0" rtlCol="0"/>
          <a:lstStyle/>
          <a:p>
            <a:endParaRPr sz="2400"/>
          </a:p>
        </p:txBody>
      </p:sp>
      <p:sp>
        <p:nvSpPr>
          <p:cNvPr id="249" name="object 22"/>
          <p:cNvSpPr txBox="1"/>
          <p:nvPr/>
        </p:nvSpPr>
        <p:spPr>
          <a:xfrm>
            <a:off x="5237479" y="4361687"/>
            <a:ext cx="487680" cy="418918"/>
          </a:xfrm>
          <a:prstGeom prst="rect">
            <a:avLst/>
          </a:prstGeom>
          <a:solidFill>
            <a:srgbClr val="D9D9D9"/>
          </a:solidFill>
          <a:ln w="19050">
            <a:solidFill>
              <a:srgbClr val="636363"/>
            </a:solidFill>
          </a:ln>
        </p:spPr>
        <p:txBody>
          <a:bodyPr vert="horz" wrap="square" lIns="0" tIns="49107" rIns="0" bIns="0" rtlCol="0">
            <a:spAutoFit/>
          </a:bodyPr>
          <a:lstStyle/>
          <a:p>
            <a:pPr marL="52705">
              <a:spcBef>
                <a:spcPts val="385"/>
              </a:spcBef>
            </a:pPr>
            <a:r>
              <a:rPr sz="2400" b="1" spc="-305" dirty="0">
                <a:solidFill>
                  <a:srgbClr val="636363"/>
                </a:solidFill>
                <a:latin typeface="Trebuchet MS" panose="020B0603020202020204"/>
                <a:cs typeface="Trebuchet MS" panose="020B0603020202020204"/>
              </a:rPr>
              <a:t>A,C</a:t>
            </a:r>
            <a:endParaRPr sz="2400">
              <a:latin typeface="Trebuchet MS" panose="020B0603020202020204"/>
              <a:cs typeface="Trebuchet MS" panose="020B0603020202020204"/>
            </a:endParaRPr>
          </a:p>
        </p:txBody>
      </p:sp>
      <p:grpSp>
        <p:nvGrpSpPr>
          <p:cNvPr id="250" name="object 23"/>
          <p:cNvGrpSpPr/>
          <p:nvPr/>
        </p:nvGrpSpPr>
        <p:grpSpPr>
          <a:xfrm>
            <a:off x="5102860" y="4348987"/>
            <a:ext cx="756920" cy="513080"/>
            <a:chOff x="3827145" y="3261740"/>
            <a:chExt cx="567690" cy="384810"/>
          </a:xfrm>
        </p:grpSpPr>
        <p:sp>
          <p:nvSpPr>
            <p:cNvPr id="251" name="object 24"/>
            <p:cNvSpPr/>
            <p:nvPr/>
          </p:nvSpPr>
          <p:spPr>
            <a:xfrm>
              <a:off x="3836670" y="3271265"/>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2" name="object 25"/>
            <p:cNvSpPr/>
            <p:nvPr/>
          </p:nvSpPr>
          <p:spPr>
            <a:xfrm>
              <a:off x="3836670" y="3271265"/>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3" name="object 26"/>
            <p:cNvSpPr/>
            <p:nvPr/>
          </p:nvSpPr>
          <p:spPr>
            <a:xfrm>
              <a:off x="4293870" y="3271265"/>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4" name="object 27"/>
            <p:cNvSpPr/>
            <p:nvPr/>
          </p:nvSpPr>
          <p:spPr>
            <a:xfrm>
              <a:off x="4293870" y="3271265"/>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55" name="object 28"/>
          <p:cNvSpPr txBox="1"/>
          <p:nvPr/>
        </p:nvSpPr>
        <p:spPr>
          <a:xfrm>
            <a:off x="5847079" y="4361687"/>
            <a:ext cx="487680" cy="418918"/>
          </a:xfrm>
          <a:prstGeom prst="rect">
            <a:avLst/>
          </a:prstGeom>
          <a:solidFill>
            <a:srgbClr val="D9D9D9"/>
          </a:solidFill>
          <a:ln w="19050">
            <a:solidFill>
              <a:srgbClr val="636363"/>
            </a:solidFill>
          </a:ln>
        </p:spPr>
        <p:txBody>
          <a:bodyPr vert="horz" wrap="square" lIns="0" tIns="49107" rIns="0" bIns="0" rtlCol="0">
            <a:spAutoFit/>
          </a:bodyPr>
          <a:lstStyle/>
          <a:p>
            <a:pPr marL="52705">
              <a:spcBef>
                <a:spcPts val="385"/>
              </a:spcBef>
            </a:pPr>
            <a:r>
              <a:rPr sz="2400" b="1" spc="-293" dirty="0">
                <a:solidFill>
                  <a:srgbClr val="636363"/>
                </a:solidFill>
                <a:latin typeface="Trebuchet MS" panose="020B0603020202020204"/>
                <a:cs typeface="Trebuchet MS" panose="020B0603020202020204"/>
              </a:rPr>
              <a:t>B,A</a:t>
            </a:r>
            <a:endParaRPr sz="2400">
              <a:latin typeface="Trebuchet MS" panose="020B0603020202020204"/>
              <a:cs typeface="Trebuchet MS" panose="020B0603020202020204"/>
            </a:endParaRPr>
          </a:p>
        </p:txBody>
      </p:sp>
      <p:grpSp>
        <p:nvGrpSpPr>
          <p:cNvPr id="256" name="object 29"/>
          <p:cNvGrpSpPr/>
          <p:nvPr/>
        </p:nvGrpSpPr>
        <p:grpSpPr>
          <a:xfrm>
            <a:off x="6322060" y="4348987"/>
            <a:ext cx="755227" cy="513080"/>
            <a:chOff x="4741545" y="3261740"/>
            <a:chExt cx="566420" cy="384810"/>
          </a:xfrm>
        </p:grpSpPr>
        <p:sp>
          <p:nvSpPr>
            <p:cNvPr id="257" name="object 30"/>
            <p:cNvSpPr/>
            <p:nvPr/>
          </p:nvSpPr>
          <p:spPr>
            <a:xfrm>
              <a:off x="4751070" y="3271265"/>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8" name="object 31"/>
            <p:cNvSpPr/>
            <p:nvPr/>
          </p:nvSpPr>
          <p:spPr>
            <a:xfrm>
              <a:off x="4751070" y="3271265"/>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9" name="object 32"/>
            <p:cNvSpPr/>
            <p:nvPr/>
          </p:nvSpPr>
          <p:spPr>
            <a:xfrm>
              <a:off x="4840986" y="3271265"/>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60" name="object 33"/>
            <p:cNvSpPr/>
            <p:nvPr/>
          </p:nvSpPr>
          <p:spPr>
            <a:xfrm>
              <a:off x="4840986" y="3271265"/>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61" name="object 34"/>
            <p:cNvSpPr/>
            <p:nvPr/>
          </p:nvSpPr>
          <p:spPr>
            <a:xfrm>
              <a:off x="5206746" y="3271265"/>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62" name="object 35"/>
            <p:cNvSpPr/>
            <p:nvPr/>
          </p:nvSpPr>
          <p:spPr>
            <a:xfrm>
              <a:off x="5206746" y="3271265"/>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63" name="object 36"/>
          <p:cNvSpPr/>
          <p:nvPr/>
        </p:nvSpPr>
        <p:spPr>
          <a:xfrm>
            <a:off x="8083295" y="3261361"/>
            <a:ext cx="1551093" cy="1102359"/>
          </a:xfrm>
          <a:custGeom>
            <a:avLst/>
            <a:gdLst/>
            <a:ahLst/>
            <a:cxnLst/>
            <a:rect l="l" t="t" r="r" b="b"/>
            <a:pathLst>
              <a:path w="1163320" h="826770">
                <a:moveTo>
                  <a:pt x="1088016" y="719412"/>
                </a:moveTo>
                <a:lnTo>
                  <a:pt x="1051432" y="727963"/>
                </a:lnTo>
                <a:lnTo>
                  <a:pt x="1133221" y="826262"/>
                </a:lnTo>
                <a:lnTo>
                  <a:pt x="1154137" y="738378"/>
                </a:lnTo>
                <a:lnTo>
                  <a:pt x="1093088" y="738378"/>
                </a:lnTo>
                <a:lnTo>
                  <a:pt x="1088016" y="719412"/>
                </a:lnTo>
                <a:close/>
              </a:path>
              <a:path w="1163320" h="826770">
                <a:moveTo>
                  <a:pt x="1088262" y="719355"/>
                </a:moveTo>
                <a:lnTo>
                  <a:pt x="1088016" y="719412"/>
                </a:lnTo>
                <a:lnTo>
                  <a:pt x="1093088" y="738378"/>
                </a:lnTo>
                <a:lnTo>
                  <a:pt x="1129919" y="728726"/>
                </a:lnTo>
                <a:lnTo>
                  <a:pt x="1127686" y="720344"/>
                </a:lnTo>
                <a:lnTo>
                  <a:pt x="1088771" y="720344"/>
                </a:lnTo>
                <a:lnTo>
                  <a:pt x="1088262" y="719355"/>
                </a:lnTo>
                <a:close/>
              </a:path>
              <a:path w="1163320" h="826770">
                <a:moveTo>
                  <a:pt x="1162811" y="701929"/>
                </a:moveTo>
                <a:lnTo>
                  <a:pt x="1125128" y="710737"/>
                </a:lnTo>
                <a:lnTo>
                  <a:pt x="1129919" y="728726"/>
                </a:lnTo>
                <a:lnTo>
                  <a:pt x="1093088" y="738378"/>
                </a:lnTo>
                <a:lnTo>
                  <a:pt x="1154137" y="738378"/>
                </a:lnTo>
                <a:lnTo>
                  <a:pt x="1162811" y="701929"/>
                </a:lnTo>
                <a:close/>
              </a:path>
              <a:path w="1163320" h="826770">
                <a:moveTo>
                  <a:pt x="1088365" y="719330"/>
                </a:moveTo>
                <a:lnTo>
                  <a:pt x="1088771" y="720344"/>
                </a:lnTo>
                <a:lnTo>
                  <a:pt x="1088365" y="719330"/>
                </a:lnTo>
                <a:close/>
              </a:path>
              <a:path w="1163320" h="826770">
                <a:moveTo>
                  <a:pt x="1125128" y="710737"/>
                </a:moveTo>
                <a:lnTo>
                  <a:pt x="1088365" y="719330"/>
                </a:lnTo>
                <a:lnTo>
                  <a:pt x="1088771" y="720344"/>
                </a:lnTo>
                <a:lnTo>
                  <a:pt x="1127686" y="720344"/>
                </a:lnTo>
                <a:lnTo>
                  <a:pt x="1125128" y="710737"/>
                </a:lnTo>
                <a:close/>
              </a:path>
              <a:path w="1163320" h="826770">
                <a:moveTo>
                  <a:pt x="1087719" y="718299"/>
                </a:moveTo>
                <a:lnTo>
                  <a:pt x="1088016" y="719412"/>
                </a:lnTo>
                <a:lnTo>
                  <a:pt x="1088262" y="719355"/>
                </a:lnTo>
                <a:lnTo>
                  <a:pt x="1087719" y="718299"/>
                </a:lnTo>
                <a:close/>
              </a:path>
              <a:path w="1163320" h="826770">
                <a:moveTo>
                  <a:pt x="1087247" y="716534"/>
                </a:moveTo>
                <a:lnTo>
                  <a:pt x="1087719" y="718299"/>
                </a:lnTo>
                <a:lnTo>
                  <a:pt x="1088262" y="719355"/>
                </a:lnTo>
                <a:lnTo>
                  <a:pt x="1087247" y="716534"/>
                </a:lnTo>
                <a:close/>
              </a:path>
              <a:path w="1163320" h="826770">
                <a:moveTo>
                  <a:pt x="1100331" y="716534"/>
                </a:moveTo>
                <a:lnTo>
                  <a:pt x="1087247" y="716534"/>
                </a:lnTo>
                <a:lnTo>
                  <a:pt x="1088365" y="719330"/>
                </a:lnTo>
                <a:lnTo>
                  <a:pt x="1100331" y="716534"/>
                </a:lnTo>
                <a:close/>
              </a:path>
              <a:path w="1163320" h="826770">
                <a:moveTo>
                  <a:pt x="38100" y="0"/>
                </a:moveTo>
                <a:lnTo>
                  <a:pt x="0" y="1524"/>
                </a:lnTo>
                <a:lnTo>
                  <a:pt x="762" y="20828"/>
                </a:lnTo>
                <a:lnTo>
                  <a:pt x="3428" y="41910"/>
                </a:lnTo>
                <a:lnTo>
                  <a:pt x="13207" y="82804"/>
                </a:lnTo>
                <a:lnTo>
                  <a:pt x="29082" y="123190"/>
                </a:lnTo>
                <a:lnTo>
                  <a:pt x="50545" y="162052"/>
                </a:lnTo>
                <a:lnTo>
                  <a:pt x="76962" y="199390"/>
                </a:lnTo>
                <a:lnTo>
                  <a:pt x="107823" y="234950"/>
                </a:lnTo>
                <a:lnTo>
                  <a:pt x="142875" y="268478"/>
                </a:lnTo>
                <a:lnTo>
                  <a:pt x="181482" y="299593"/>
                </a:lnTo>
                <a:lnTo>
                  <a:pt x="223519" y="328294"/>
                </a:lnTo>
                <a:lnTo>
                  <a:pt x="268224" y="354075"/>
                </a:lnTo>
                <a:lnTo>
                  <a:pt x="315722" y="376681"/>
                </a:lnTo>
                <a:lnTo>
                  <a:pt x="365125" y="395986"/>
                </a:lnTo>
                <a:lnTo>
                  <a:pt x="416051" y="411480"/>
                </a:lnTo>
                <a:lnTo>
                  <a:pt x="468629" y="422910"/>
                </a:lnTo>
                <a:lnTo>
                  <a:pt x="521843" y="430149"/>
                </a:lnTo>
                <a:lnTo>
                  <a:pt x="601852" y="433197"/>
                </a:lnTo>
                <a:lnTo>
                  <a:pt x="626999" y="434975"/>
                </a:lnTo>
                <a:lnTo>
                  <a:pt x="677163" y="441579"/>
                </a:lnTo>
                <a:lnTo>
                  <a:pt x="726439" y="452500"/>
                </a:lnTo>
                <a:lnTo>
                  <a:pt x="774826" y="467106"/>
                </a:lnTo>
                <a:lnTo>
                  <a:pt x="821562" y="485394"/>
                </a:lnTo>
                <a:lnTo>
                  <a:pt x="866139" y="506730"/>
                </a:lnTo>
                <a:lnTo>
                  <a:pt x="908557" y="531113"/>
                </a:lnTo>
                <a:lnTo>
                  <a:pt x="948181" y="558038"/>
                </a:lnTo>
                <a:lnTo>
                  <a:pt x="984376" y="587375"/>
                </a:lnTo>
                <a:lnTo>
                  <a:pt x="1017016" y="618490"/>
                </a:lnTo>
                <a:lnTo>
                  <a:pt x="1045463" y="651382"/>
                </a:lnTo>
                <a:lnTo>
                  <a:pt x="1069467" y="685292"/>
                </a:lnTo>
                <a:lnTo>
                  <a:pt x="1087719" y="718299"/>
                </a:lnTo>
                <a:lnTo>
                  <a:pt x="1087247" y="716534"/>
                </a:lnTo>
                <a:lnTo>
                  <a:pt x="1100331" y="716534"/>
                </a:lnTo>
                <a:lnTo>
                  <a:pt x="1125128" y="710737"/>
                </a:lnTo>
                <a:lnTo>
                  <a:pt x="1123696" y="705357"/>
                </a:lnTo>
                <a:lnTo>
                  <a:pt x="1123187" y="704088"/>
                </a:lnTo>
                <a:lnTo>
                  <a:pt x="1122488" y="702818"/>
                </a:lnTo>
                <a:lnTo>
                  <a:pt x="1112520" y="683260"/>
                </a:lnTo>
                <a:lnTo>
                  <a:pt x="1088517" y="645413"/>
                </a:lnTo>
                <a:lnTo>
                  <a:pt x="1059814" y="609092"/>
                </a:lnTo>
                <a:lnTo>
                  <a:pt x="1026795" y="574548"/>
                </a:lnTo>
                <a:lnTo>
                  <a:pt x="989964" y="542290"/>
                </a:lnTo>
                <a:lnTo>
                  <a:pt x="949578" y="512444"/>
                </a:lnTo>
                <a:lnTo>
                  <a:pt x="906145" y="485267"/>
                </a:lnTo>
                <a:lnTo>
                  <a:pt x="859917" y="461010"/>
                </a:lnTo>
                <a:lnTo>
                  <a:pt x="811529" y="440055"/>
                </a:lnTo>
                <a:lnTo>
                  <a:pt x="761110" y="422656"/>
                </a:lnTo>
                <a:lnTo>
                  <a:pt x="709295" y="409194"/>
                </a:lnTo>
                <a:lnTo>
                  <a:pt x="656335" y="399923"/>
                </a:lnTo>
                <a:lnTo>
                  <a:pt x="602742" y="395097"/>
                </a:lnTo>
                <a:lnTo>
                  <a:pt x="551306" y="393954"/>
                </a:lnTo>
                <a:lnTo>
                  <a:pt x="526160" y="392303"/>
                </a:lnTo>
                <a:lnTo>
                  <a:pt x="475869" y="385572"/>
                </a:lnTo>
                <a:lnTo>
                  <a:pt x="426592" y="374904"/>
                </a:lnTo>
                <a:lnTo>
                  <a:pt x="378205" y="360172"/>
                </a:lnTo>
                <a:lnTo>
                  <a:pt x="331469" y="342011"/>
                </a:lnTo>
                <a:lnTo>
                  <a:pt x="286638" y="320675"/>
                </a:lnTo>
                <a:lnTo>
                  <a:pt x="244348" y="296418"/>
                </a:lnTo>
                <a:lnTo>
                  <a:pt x="204850" y="269494"/>
                </a:lnTo>
                <a:lnTo>
                  <a:pt x="168528" y="240284"/>
                </a:lnTo>
                <a:lnTo>
                  <a:pt x="136016" y="209296"/>
                </a:lnTo>
                <a:lnTo>
                  <a:pt x="107441" y="176530"/>
                </a:lnTo>
                <a:lnTo>
                  <a:pt x="83312" y="142621"/>
                </a:lnTo>
                <a:lnTo>
                  <a:pt x="64007" y="107950"/>
                </a:lnTo>
                <a:lnTo>
                  <a:pt x="44830" y="54863"/>
                </a:lnTo>
                <a:lnTo>
                  <a:pt x="38862" y="19304"/>
                </a:lnTo>
                <a:lnTo>
                  <a:pt x="38100" y="0"/>
                </a:lnTo>
                <a:close/>
              </a:path>
            </a:pathLst>
          </a:custGeom>
          <a:solidFill>
            <a:srgbClr val="636363"/>
          </a:solidFill>
        </p:spPr>
        <p:txBody>
          <a:bodyPr wrap="square" lIns="0" tIns="0" rIns="0" bIns="0" rtlCol="0"/>
          <a:lstStyle/>
          <a:p>
            <a:endParaRPr sz="2400"/>
          </a:p>
        </p:txBody>
      </p:sp>
      <p:graphicFrame>
        <p:nvGraphicFramePr>
          <p:cNvPr id="264" name="object 37"/>
          <p:cNvGraphicFramePr>
            <a:graphicFrameLocks noGrp="1"/>
          </p:cNvGraphicFramePr>
          <p:nvPr/>
        </p:nvGraphicFramePr>
        <p:xfrm>
          <a:off x="2884424" y="4340310"/>
          <a:ext cx="1949026" cy="487679"/>
        </p:xfrm>
        <a:graphic>
          <a:graphicData uri="http://schemas.openxmlformats.org/drawingml/2006/table">
            <a:tbl>
              <a:tblPr firstRow="1" bandRow="1">
                <a:tableStyleId>{2D5ABB26-0587-4C30-8999-92F81FD0307C}</a:tableStyleId>
              </a:tblPr>
              <a:tblGrid>
                <a:gridCol w="120227"/>
                <a:gridCol w="487679"/>
                <a:gridCol w="121920"/>
                <a:gridCol w="487680"/>
                <a:gridCol w="121920"/>
                <a:gridCol w="486833"/>
                <a:gridCol w="122767"/>
              </a:tblGrid>
              <a:tr h="487679">
                <a:tc>
                  <a:txBody>
                    <a:bodyPr/>
                    <a:lstStyle/>
                    <a:p>
                      <a:pPr>
                        <a:lnSpc>
                          <a:spcPct val="100000"/>
                        </a:lnSpc>
                      </a:pPr>
                      <a:endParaRPr sz="2400">
                        <a:latin typeface="Times New Roman" panose="02020603050405020304"/>
                        <a:cs typeface="Times New Roman" panose="02020603050405020304"/>
                      </a:endParaRPr>
                    </a:p>
                  </a:txBody>
                  <a:tcPr marL="0" marR="0" marT="0" marB="0">
                    <a:lnL w="38100">
                      <a:solidFill>
                        <a:srgbClr val="EE3D42"/>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45" dirty="0">
                          <a:solidFill>
                            <a:srgbClr val="636363"/>
                          </a:solidFill>
                          <a:latin typeface="Trebuchet MS" panose="020B0603020202020204"/>
                          <a:cs typeface="Trebuchet MS" panose="020B0603020202020204"/>
                        </a:rPr>
                        <a:t>A,A</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marL="39370">
                        <a:lnSpc>
                          <a:spcPct val="100000"/>
                        </a:lnSpc>
                        <a:spcBef>
                          <a:spcPts val="290"/>
                        </a:spcBef>
                      </a:pPr>
                      <a:r>
                        <a:rPr sz="2400" b="1" spc="-220" dirty="0">
                          <a:solidFill>
                            <a:srgbClr val="636363"/>
                          </a:solidFill>
                          <a:latin typeface="Trebuchet MS" panose="020B0603020202020204"/>
                          <a:cs typeface="Trebuchet MS" panose="020B0603020202020204"/>
                        </a:rPr>
                        <a:t>A,B</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38100">
                      <a:solidFill>
                        <a:srgbClr val="EE3D42"/>
                      </a:solidFill>
                      <a:prstDash val="solid"/>
                    </a:lnT>
                    <a:lnB w="38100">
                      <a:solidFill>
                        <a:srgbClr val="EE3D42"/>
                      </a:solidFill>
                      <a:prstDash val="solid"/>
                    </a:lnB>
                    <a:solidFill>
                      <a:srgbClr val="D9D9D9"/>
                    </a:solidFill>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28575">
                      <a:solidFill>
                        <a:srgbClr val="636363"/>
                      </a:solidFill>
                      <a:prstDash val="solid"/>
                    </a:lnL>
                    <a:lnR w="38100">
                      <a:solidFill>
                        <a:srgbClr val="EE3D42"/>
                      </a:solidFill>
                      <a:prstDash val="solid"/>
                    </a:lnR>
                    <a:lnT w="38100">
                      <a:solidFill>
                        <a:srgbClr val="EE3D42"/>
                      </a:solidFill>
                      <a:prstDash val="solid"/>
                    </a:lnT>
                    <a:lnB w="38100">
                      <a:solidFill>
                        <a:srgbClr val="EE3D42"/>
                      </a:solidFill>
                      <a:prstDash val="solid"/>
                    </a:lnB>
                    <a:solidFill>
                      <a:srgbClr val="D9D9D9"/>
                    </a:solidFill>
                  </a:tcPr>
                </a:tc>
              </a:tr>
            </a:tbl>
          </a:graphicData>
        </a:graphic>
      </p:graphicFrame>
      <p:graphicFrame>
        <p:nvGraphicFramePr>
          <p:cNvPr id="265" name="object 38"/>
          <p:cNvGraphicFramePr>
            <a:graphicFrameLocks noGrp="1"/>
          </p:cNvGraphicFramePr>
          <p:nvPr/>
        </p:nvGraphicFramePr>
        <p:xfrm>
          <a:off x="7311645" y="4348987"/>
          <a:ext cx="1949025" cy="487680"/>
        </p:xfrm>
        <a:graphic>
          <a:graphicData uri="http://schemas.openxmlformats.org/drawingml/2006/table">
            <a:tbl>
              <a:tblPr firstRow="1" bandRow="1">
                <a:tableStyleId>{2D5ABB26-0587-4C30-8999-92F81FD0307C}</a:tableStyleId>
              </a:tblPr>
              <a:tblGrid>
                <a:gridCol w="121920"/>
                <a:gridCol w="487680"/>
                <a:gridCol w="121920"/>
                <a:gridCol w="486833"/>
                <a:gridCol w="121073"/>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195" dirty="0">
                          <a:solidFill>
                            <a:srgbClr val="636363"/>
                          </a:solidFill>
                          <a:latin typeface="Trebuchet MS" panose="020B0603020202020204"/>
                          <a:cs typeface="Trebuchet MS" panose="020B0603020202020204"/>
                        </a:rPr>
                        <a:t>B,B</a:t>
                      </a:r>
                      <a:endParaRPr sz="2400">
                        <a:latin typeface="Trebuchet MS" panose="020B0603020202020204"/>
                        <a:cs typeface="Trebuchet MS" panose="020B0603020202020204"/>
                      </a:endParaRPr>
                    </a:p>
                  </a:txBody>
                  <a:tcPr marL="0" marR="0" marT="49107"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04" dirty="0">
                          <a:solidFill>
                            <a:srgbClr val="636363"/>
                          </a:solidFill>
                          <a:latin typeface="Trebuchet MS" panose="020B0603020202020204"/>
                          <a:cs typeface="Trebuchet MS" panose="020B0603020202020204"/>
                        </a:rPr>
                        <a:t>B,C</a:t>
                      </a:r>
                      <a:endParaRPr sz="2400">
                        <a:latin typeface="Trebuchet MS" panose="020B0603020202020204"/>
                        <a:cs typeface="Trebuchet MS" panose="020B0603020202020204"/>
                      </a:endParaRPr>
                    </a:p>
                  </a:txBody>
                  <a:tcPr marL="0" marR="0" marT="49107"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graphicFrame>
        <p:nvGraphicFramePr>
          <p:cNvPr id="266" name="object 39"/>
          <p:cNvGraphicFramePr>
            <a:graphicFrameLocks noGrp="1"/>
          </p:cNvGraphicFramePr>
          <p:nvPr/>
        </p:nvGraphicFramePr>
        <p:xfrm>
          <a:off x="9520427" y="4348987"/>
          <a:ext cx="1949024" cy="487680"/>
        </p:xfrm>
        <a:graphic>
          <a:graphicData uri="http://schemas.openxmlformats.org/drawingml/2006/table">
            <a:tbl>
              <a:tblPr firstRow="1" bandRow="1">
                <a:tableStyleId>{2D5ABB26-0587-4C30-8999-92F81FD0307C}</a:tableStyleId>
              </a:tblPr>
              <a:tblGrid>
                <a:gridCol w="121920"/>
                <a:gridCol w="487680"/>
                <a:gridCol w="121072"/>
                <a:gridCol w="486833"/>
                <a:gridCol w="121920"/>
                <a:gridCol w="487679"/>
                <a:gridCol w="121920"/>
              </a:tblGrid>
              <a:tr h="487680">
                <a:tc>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39370">
                        <a:lnSpc>
                          <a:spcPct val="100000"/>
                        </a:lnSpc>
                        <a:spcBef>
                          <a:spcPts val="290"/>
                        </a:spcBef>
                      </a:pPr>
                      <a:r>
                        <a:rPr sz="2400" b="1" spc="-215" dirty="0">
                          <a:solidFill>
                            <a:srgbClr val="636363"/>
                          </a:solidFill>
                          <a:latin typeface="Trebuchet MS" panose="020B0603020202020204"/>
                          <a:cs typeface="Trebuchet MS" panose="020B0603020202020204"/>
                        </a:rPr>
                        <a:t>C,C</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marL="40005">
                        <a:lnSpc>
                          <a:spcPct val="100000"/>
                        </a:lnSpc>
                        <a:spcBef>
                          <a:spcPts val="290"/>
                        </a:spcBef>
                      </a:pPr>
                      <a:r>
                        <a:rPr sz="2400" b="1" spc="-235" dirty="0">
                          <a:solidFill>
                            <a:srgbClr val="636363"/>
                          </a:solidFill>
                          <a:latin typeface="Trebuchet MS" panose="020B0603020202020204"/>
                          <a:cs typeface="Trebuchet MS" panose="020B0603020202020204"/>
                        </a:rPr>
                        <a:t>C,D</a:t>
                      </a:r>
                      <a:endParaRPr sz="2400">
                        <a:latin typeface="Trebuchet MS" panose="020B0603020202020204"/>
                        <a:cs typeface="Trebuchet MS" panose="020B0603020202020204"/>
                      </a:endParaRPr>
                    </a:p>
                  </a:txBody>
                  <a:tcPr marL="0" marR="0" marT="49107"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28575">
                      <a:solidFill>
                        <a:srgbClr val="636363"/>
                      </a:solidFill>
                      <a:prstDash val="solid"/>
                    </a:lnR>
                    <a:lnT w="19050">
                      <a:solidFill>
                        <a:srgbClr val="636363"/>
                      </a:solidFill>
                      <a:prstDash val="solid"/>
                    </a:lnT>
                    <a:lnB w="19050">
                      <a:solidFill>
                        <a:srgbClr val="636363"/>
                      </a:solidFill>
                      <a:prstDash val="solid"/>
                    </a:lnB>
                    <a:solidFill>
                      <a:srgbClr val="D9D9D9"/>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636363"/>
                      </a:solidFill>
                      <a:prstDash val="solid"/>
                    </a:lnL>
                    <a:lnR w="19050">
                      <a:solidFill>
                        <a:srgbClr val="636363"/>
                      </a:solidFill>
                      <a:prstDash val="solid"/>
                    </a:lnR>
                    <a:lnT w="19050">
                      <a:solidFill>
                        <a:srgbClr val="636363"/>
                      </a:solidFill>
                      <a:prstDash val="solid"/>
                    </a:lnT>
                    <a:lnB w="19050">
                      <a:solidFill>
                        <a:srgbClr val="636363"/>
                      </a:solidFill>
                      <a:prstDash val="solid"/>
                    </a:lnB>
                    <a:solidFill>
                      <a:srgbClr val="D9D9D9"/>
                    </a:solidFill>
                  </a:tcPr>
                </a:tc>
              </a:tr>
            </a:tbl>
          </a:graphicData>
        </a:graphic>
      </p:graphicFrame>
      <p:sp>
        <p:nvSpPr>
          <p:cNvPr id="267" name="object 40"/>
          <p:cNvSpPr txBox="1"/>
          <p:nvPr/>
        </p:nvSpPr>
        <p:spPr>
          <a:xfrm>
            <a:off x="609601" y="2048086"/>
            <a:ext cx="2879513" cy="1159591"/>
          </a:xfrm>
          <a:prstGeom prst="rect">
            <a:avLst/>
          </a:prstGeom>
        </p:spPr>
        <p:txBody>
          <a:bodyPr vert="horz" wrap="square" lIns="0" tIns="16933" rIns="0" bIns="0" rtlCol="0">
            <a:spAutoFit/>
          </a:bodyPr>
          <a:lstStyle/>
          <a:p>
            <a:pPr marL="17145" marR="6985">
              <a:lnSpc>
                <a:spcPct val="116000"/>
              </a:lnSpc>
              <a:spcBef>
                <a:spcPts val="135"/>
              </a:spcBef>
            </a:pPr>
            <a:r>
              <a:rPr sz="3200" b="1" spc="-47" dirty="0">
                <a:solidFill>
                  <a:srgbClr val="636363"/>
                </a:solidFill>
                <a:latin typeface="Trebuchet MS" panose="020B0603020202020204"/>
                <a:cs typeface="Trebuchet MS" panose="020B0603020202020204"/>
              </a:rPr>
              <a:t>Find </a:t>
            </a:r>
            <a:r>
              <a:rPr sz="3200" b="1" spc="-53" dirty="0">
                <a:solidFill>
                  <a:srgbClr val="636363"/>
                </a:solidFill>
                <a:latin typeface="Trebuchet MS" panose="020B0603020202020204"/>
                <a:cs typeface="Trebuchet MS" panose="020B0603020202020204"/>
              </a:rPr>
              <a:t>Key=(A,B)  </a:t>
            </a:r>
            <a:r>
              <a:rPr sz="3200" b="1" spc="-47" dirty="0">
                <a:solidFill>
                  <a:srgbClr val="636363"/>
                </a:solidFill>
                <a:latin typeface="Trebuchet MS" panose="020B0603020202020204"/>
                <a:cs typeface="Trebuchet MS" panose="020B0603020202020204"/>
              </a:rPr>
              <a:t>Find</a:t>
            </a:r>
            <a:r>
              <a:rPr sz="3200" b="1" spc="520" dirty="0">
                <a:solidFill>
                  <a:srgbClr val="636363"/>
                </a:solidFill>
                <a:latin typeface="Trebuchet MS" panose="020B0603020202020204"/>
                <a:cs typeface="Trebuchet MS" panose="020B0603020202020204"/>
              </a:rPr>
              <a:t> </a:t>
            </a:r>
            <a:r>
              <a:rPr sz="3200" b="1" spc="7" dirty="0">
                <a:solidFill>
                  <a:srgbClr val="636363"/>
                </a:solidFill>
                <a:latin typeface="Trebuchet MS" panose="020B0603020202020204"/>
                <a:cs typeface="Trebuchet MS" panose="020B0603020202020204"/>
              </a:rPr>
              <a:t>Key=(A,</a:t>
            </a:r>
            <a:r>
              <a:rPr sz="3200" b="1" spc="7" dirty="0">
                <a:solidFill>
                  <a:srgbClr val="EE3D42"/>
                </a:solidFill>
                <a:latin typeface="Trebuchet MS" panose="020B0603020202020204"/>
                <a:cs typeface="Trebuchet MS" panose="020B0603020202020204"/>
              </a:rPr>
              <a:t>*</a:t>
            </a:r>
            <a:r>
              <a:rPr sz="3200" b="1" spc="7" dirty="0">
                <a:solidFill>
                  <a:srgbClr val="636363"/>
                </a:solidFill>
                <a:latin typeface="Trebuchet MS" panose="020B0603020202020204"/>
                <a:cs typeface="Trebuchet MS" panose="020B0603020202020204"/>
              </a:rPr>
              <a:t>)</a:t>
            </a:r>
            <a:endParaRPr sz="3200" dirty="0">
              <a:latin typeface="Trebuchet MS" panose="020B0603020202020204"/>
              <a:cs typeface="Trebuchet MS" panose="020B0603020202020204"/>
            </a:endParaRPr>
          </a:p>
        </p:txBody>
      </p:sp>
      <p:grpSp>
        <p:nvGrpSpPr>
          <p:cNvPr id="268" name="object 41"/>
          <p:cNvGrpSpPr/>
          <p:nvPr/>
        </p:nvGrpSpPr>
        <p:grpSpPr>
          <a:xfrm>
            <a:off x="2965364" y="3261190"/>
            <a:ext cx="3340947" cy="2170852"/>
            <a:chOff x="2224023" y="2445892"/>
            <a:chExt cx="2505710" cy="1628139"/>
          </a:xfrm>
        </p:grpSpPr>
        <p:sp>
          <p:nvSpPr>
            <p:cNvPr id="269" name="object 42"/>
            <p:cNvSpPr/>
            <p:nvPr/>
          </p:nvSpPr>
          <p:spPr>
            <a:xfrm>
              <a:off x="3887723" y="3662171"/>
              <a:ext cx="457200" cy="411480"/>
            </a:xfrm>
            <a:custGeom>
              <a:avLst/>
              <a:gdLst/>
              <a:ahLst/>
              <a:cxnLst/>
              <a:rect l="l" t="t" r="r" b="b"/>
              <a:pathLst>
                <a:path w="457200" h="411479">
                  <a:moveTo>
                    <a:pt x="228600" y="0"/>
                  </a:moveTo>
                  <a:lnTo>
                    <a:pt x="0" y="205866"/>
                  </a:lnTo>
                  <a:lnTo>
                    <a:pt x="114300" y="205866"/>
                  </a:lnTo>
                  <a:lnTo>
                    <a:pt x="114300" y="411479"/>
                  </a:lnTo>
                  <a:lnTo>
                    <a:pt x="342900" y="411479"/>
                  </a:lnTo>
                  <a:lnTo>
                    <a:pt x="342900" y="205866"/>
                  </a:lnTo>
                  <a:lnTo>
                    <a:pt x="457200" y="205866"/>
                  </a:lnTo>
                  <a:lnTo>
                    <a:pt x="228600" y="0"/>
                  </a:lnTo>
                  <a:close/>
                </a:path>
              </a:pathLst>
            </a:custGeom>
            <a:solidFill>
              <a:srgbClr val="EE3D42"/>
            </a:solidFill>
          </p:spPr>
          <p:txBody>
            <a:bodyPr wrap="square" lIns="0" tIns="0" rIns="0" bIns="0" rtlCol="0"/>
            <a:lstStyle/>
            <a:p>
              <a:endParaRPr sz="2400"/>
            </a:p>
          </p:txBody>
        </p:sp>
        <p:sp>
          <p:nvSpPr>
            <p:cNvPr id="270" name="object 43"/>
            <p:cNvSpPr/>
            <p:nvPr/>
          </p:nvSpPr>
          <p:spPr>
            <a:xfrm>
              <a:off x="3841241" y="3271265"/>
              <a:ext cx="538480" cy="365760"/>
            </a:xfrm>
            <a:custGeom>
              <a:avLst/>
              <a:gdLst/>
              <a:ahLst/>
              <a:cxnLst/>
              <a:rect l="l" t="t" r="r" b="b"/>
              <a:pathLst>
                <a:path w="538479" h="365760">
                  <a:moveTo>
                    <a:pt x="0" y="17779"/>
                  </a:moveTo>
                  <a:lnTo>
                    <a:pt x="0" y="8000"/>
                  </a:lnTo>
                  <a:lnTo>
                    <a:pt x="8000" y="0"/>
                  </a:lnTo>
                  <a:lnTo>
                    <a:pt x="17780" y="0"/>
                  </a:lnTo>
                  <a:lnTo>
                    <a:pt x="520192" y="0"/>
                  </a:lnTo>
                  <a:lnTo>
                    <a:pt x="529971" y="0"/>
                  </a:lnTo>
                  <a:lnTo>
                    <a:pt x="537972" y="8000"/>
                  </a:lnTo>
                  <a:lnTo>
                    <a:pt x="537972" y="17779"/>
                  </a:lnTo>
                  <a:lnTo>
                    <a:pt x="537972" y="347979"/>
                  </a:lnTo>
                  <a:lnTo>
                    <a:pt x="537972" y="357758"/>
                  </a:lnTo>
                  <a:lnTo>
                    <a:pt x="529971" y="365759"/>
                  </a:lnTo>
                  <a:lnTo>
                    <a:pt x="520192" y="365759"/>
                  </a:lnTo>
                  <a:lnTo>
                    <a:pt x="17780" y="365759"/>
                  </a:lnTo>
                  <a:lnTo>
                    <a:pt x="8000" y="365759"/>
                  </a:lnTo>
                  <a:lnTo>
                    <a:pt x="0" y="357758"/>
                  </a:lnTo>
                  <a:lnTo>
                    <a:pt x="0" y="347979"/>
                  </a:lnTo>
                  <a:lnTo>
                    <a:pt x="0" y="17779"/>
                  </a:lnTo>
                  <a:close/>
                </a:path>
              </a:pathLst>
            </a:custGeom>
            <a:ln w="28575">
              <a:solidFill>
                <a:srgbClr val="EE3D42"/>
              </a:solidFill>
            </a:ln>
          </p:spPr>
          <p:txBody>
            <a:bodyPr wrap="square" lIns="0" tIns="0" rIns="0" bIns="0" rtlCol="0"/>
            <a:lstStyle/>
            <a:p>
              <a:endParaRPr sz="2400"/>
            </a:p>
          </p:txBody>
        </p:sp>
        <p:sp>
          <p:nvSpPr>
            <p:cNvPr id="271" name="object 44"/>
            <p:cNvSpPr/>
            <p:nvPr/>
          </p:nvSpPr>
          <p:spPr>
            <a:xfrm>
              <a:off x="2224023" y="2445892"/>
              <a:ext cx="2505710" cy="826769"/>
            </a:xfrm>
            <a:custGeom>
              <a:avLst/>
              <a:gdLst/>
              <a:ahLst/>
              <a:cxnLst/>
              <a:rect l="l" t="t" r="r" b="b"/>
              <a:pathLst>
                <a:path w="2505710" h="826770">
                  <a:moveTo>
                    <a:pt x="0" y="698626"/>
                  </a:moveTo>
                  <a:lnTo>
                    <a:pt x="1777" y="826388"/>
                  </a:lnTo>
                  <a:lnTo>
                    <a:pt x="101061" y="749681"/>
                  </a:lnTo>
                  <a:lnTo>
                    <a:pt x="59943" y="749681"/>
                  </a:lnTo>
                  <a:lnTo>
                    <a:pt x="26415" y="731646"/>
                  </a:lnTo>
                  <a:lnTo>
                    <a:pt x="35084" y="715562"/>
                  </a:lnTo>
                  <a:lnTo>
                    <a:pt x="0" y="698626"/>
                  </a:lnTo>
                  <a:close/>
                </a:path>
                <a:path w="2505710" h="826770">
                  <a:moveTo>
                    <a:pt x="35084" y="715562"/>
                  </a:moveTo>
                  <a:lnTo>
                    <a:pt x="26415" y="731646"/>
                  </a:lnTo>
                  <a:lnTo>
                    <a:pt x="59943" y="749681"/>
                  </a:lnTo>
                  <a:lnTo>
                    <a:pt x="68020" y="734694"/>
                  </a:lnTo>
                  <a:lnTo>
                    <a:pt x="67056" y="734694"/>
                  </a:lnTo>
                  <a:lnTo>
                    <a:pt x="69092" y="731979"/>
                  </a:lnTo>
                  <a:lnTo>
                    <a:pt x="35084" y="715562"/>
                  </a:lnTo>
                  <a:close/>
                </a:path>
                <a:path w="2505710" h="826770">
                  <a:moveTo>
                    <a:pt x="69574" y="732211"/>
                  </a:moveTo>
                  <a:lnTo>
                    <a:pt x="69114" y="732665"/>
                  </a:lnTo>
                  <a:lnTo>
                    <a:pt x="59943" y="749681"/>
                  </a:lnTo>
                  <a:lnTo>
                    <a:pt x="101061" y="749681"/>
                  </a:lnTo>
                  <a:lnTo>
                    <a:pt x="102869" y="748283"/>
                  </a:lnTo>
                  <a:lnTo>
                    <a:pt x="69574" y="732211"/>
                  </a:lnTo>
                  <a:close/>
                </a:path>
                <a:path w="2505710" h="826770">
                  <a:moveTo>
                    <a:pt x="69092" y="731979"/>
                  </a:moveTo>
                  <a:lnTo>
                    <a:pt x="67056" y="734694"/>
                  </a:lnTo>
                  <a:lnTo>
                    <a:pt x="69114" y="732665"/>
                  </a:lnTo>
                  <a:lnTo>
                    <a:pt x="69403" y="732129"/>
                  </a:lnTo>
                  <a:lnTo>
                    <a:pt x="69092" y="731979"/>
                  </a:lnTo>
                  <a:close/>
                </a:path>
                <a:path w="2505710" h="826770">
                  <a:moveTo>
                    <a:pt x="69114" y="732665"/>
                  </a:moveTo>
                  <a:lnTo>
                    <a:pt x="67056" y="734694"/>
                  </a:lnTo>
                  <a:lnTo>
                    <a:pt x="68020" y="734694"/>
                  </a:lnTo>
                  <a:lnTo>
                    <a:pt x="69114" y="732665"/>
                  </a:lnTo>
                  <a:close/>
                </a:path>
                <a:path w="2505710" h="826770">
                  <a:moveTo>
                    <a:pt x="69403" y="732129"/>
                  </a:moveTo>
                  <a:lnTo>
                    <a:pt x="69114" y="732665"/>
                  </a:lnTo>
                  <a:lnTo>
                    <a:pt x="69574" y="732211"/>
                  </a:lnTo>
                  <a:lnTo>
                    <a:pt x="69403" y="732129"/>
                  </a:lnTo>
                  <a:close/>
                </a:path>
                <a:path w="2505710" h="826770">
                  <a:moveTo>
                    <a:pt x="71693" y="730123"/>
                  </a:moveTo>
                  <a:lnTo>
                    <a:pt x="70484" y="730123"/>
                  </a:lnTo>
                  <a:lnTo>
                    <a:pt x="69403" y="732129"/>
                  </a:lnTo>
                  <a:lnTo>
                    <a:pt x="69574" y="732211"/>
                  </a:lnTo>
                  <a:lnTo>
                    <a:pt x="71693" y="730123"/>
                  </a:lnTo>
                  <a:close/>
                </a:path>
                <a:path w="2505710" h="826770">
                  <a:moveTo>
                    <a:pt x="70484" y="730123"/>
                  </a:moveTo>
                  <a:lnTo>
                    <a:pt x="69092" y="731979"/>
                  </a:lnTo>
                  <a:lnTo>
                    <a:pt x="69403" y="732129"/>
                  </a:lnTo>
                  <a:lnTo>
                    <a:pt x="70484" y="730123"/>
                  </a:lnTo>
                  <a:close/>
                </a:path>
                <a:path w="2505710" h="826770">
                  <a:moveTo>
                    <a:pt x="2467355" y="0"/>
                  </a:moveTo>
                  <a:lnTo>
                    <a:pt x="2457704" y="42037"/>
                  </a:lnTo>
                  <a:lnTo>
                    <a:pt x="2436114" y="75818"/>
                  </a:lnTo>
                  <a:lnTo>
                    <a:pt x="2401951" y="110743"/>
                  </a:lnTo>
                  <a:lnTo>
                    <a:pt x="2368423" y="137032"/>
                  </a:lnTo>
                  <a:lnTo>
                    <a:pt x="2328417" y="163068"/>
                  </a:lnTo>
                  <a:lnTo>
                    <a:pt x="2282443" y="188594"/>
                  </a:lnTo>
                  <a:lnTo>
                    <a:pt x="2212721" y="221106"/>
                  </a:lnTo>
                  <a:lnTo>
                    <a:pt x="2174493" y="236855"/>
                  </a:lnTo>
                  <a:lnTo>
                    <a:pt x="2134108" y="252094"/>
                  </a:lnTo>
                  <a:lnTo>
                    <a:pt x="2091943" y="266573"/>
                  </a:lnTo>
                  <a:lnTo>
                    <a:pt x="2047748" y="280669"/>
                  </a:lnTo>
                  <a:lnTo>
                    <a:pt x="2001901" y="294131"/>
                  </a:lnTo>
                  <a:lnTo>
                    <a:pt x="1954402" y="306958"/>
                  </a:lnTo>
                  <a:lnTo>
                    <a:pt x="1905508" y="318896"/>
                  </a:lnTo>
                  <a:lnTo>
                    <a:pt x="1855215" y="330200"/>
                  </a:lnTo>
                  <a:lnTo>
                    <a:pt x="1803527" y="340740"/>
                  </a:lnTo>
                  <a:lnTo>
                    <a:pt x="1750822" y="350519"/>
                  </a:lnTo>
                  <a:lnTo>
                    <a:pt x="1696974" y="359282"/>
                  </a:lnTo>
                  <a:lnTo>
                    <a:pt x="1642237" y="367283"/>
                  </a:lnTo>
                  <a:lnTo>
                    <a:pt x="1586864" y="374269"/>
                  </a:lnTo>
                  <a:lnTo>
                    <a:pt x="1530730" y="380238"/>
                  </a:lnTo>
                  <a:lnTo>
                    <a:pt x="1473962" y="385190"/>
                  </a:lnTo>
                  <a:lnTo>
                    <a:pt x="1416685" y="389127"/>
                  </a:lnTo>
                  <a:lnTo>
                    <a:pt x="1359153" y="392049"/>
                  </a:lnTo>
                  <a:lnTo>
                    <a:pt x="1301496" y="393700"/>
                  </a:lnTo>
                  <a:lnTo>
                    <a:pt x="1185672" y="395224"/>
                  </a:lnTo>
                  <a:lnTo>
                    <a:pt x="1127252" y="397001"/>
                  </a:lnTo>
                  <a:lnTo>
                    <a:pt x="1068959" y="399923"/>
                  </a:lnTo>
                  <a:lnTo>
                    <a:pt x="1011046" y="403987"/>
                  </a:lnTo>
                  <a:lnTo>
                    <a:pt x="953643" y="409067"/>
                  </a:lnTo>
                  <a:lnTo>
                    <a:pt x="896746" y="415163"/>
                  </a:lnTo>
                  <a:lnTo>
                    <a:pt x="840613" y="422275"/>
                  </a:lnTo>
                  <a:lnTo>
                    <a:pt x="785240" y="430275"/>
                  </a:lnTo>
                  <a:lnTo>
                    <a:pt x="730757" y="439293"/>
                  </a:lnTo>
                  <a:lnTo>
                    <a:pt x="677290" y="449199"/>
                  </a:lnTo>
                  <a:lnTo>
                    <a:pt x="624967" y="459867"/>
                  </a:lnTo>
                  <a:lnTo>
                    <a:pt x="573913" y="471296"/>
                  </a:lnTo>
                  <a:lnTo>
                    <a:pt x="524128" y="483615"/>
                  </a:lnTo>
                  <a:lnTo>
                    <a:pt x="475995" y="496569"/>
                  </a:lnTo>
                  <a:lnTo>
                    <a:pt x="429259" y="510158"/>
                  </a:lnTo>
                  <a:lnTo>
                    <a:pt x="384301" y="524509"/>
                  </a:lnTo>
                  <a:lnTo>
                    <a:pt x="340994" y="539495"/>
                  </a:lnTo>
                  <a:lnTo>
                    <a:pt x="299719" y="554989"/>
                  </a:lnTo>
                  <a:lnTo>
                    <a:pt x="260476" y="571119"/>
                  </a:lnTo>
                  <a:lnTo>
                    <a:pt x="223265" y="587756"/>
                  </a:lnTo>
                  <a:lnTo>
                    <a:pt x="188213" y="605027"/>
                  </a:lnTo>
                  <a:lnTo>
                    <a:pt x="140207" y="631570"/>
                  </a:lnTo>
                  <a:lnTo>
                    <a:pt x="97662" y="659257"/>
                  </a:lnTo>
                  <a:lnTo>
                    <a:pt x="61213" y="687832"/>
                  </a:lnTo>
                  <a:lnTo>
                    <a:pt x="40386" y="707517"/>
                  </a:lnTo>
                  <a:lnTo>
                    <a:pt x="38988" y="708787"/>
                  </a:lnTo>
                  <a:lnTo>
                    <a:pt x="37845" y="710311"/>
                  </a:lnTo>
                  <a:lnTo>
                    <a:pt x="36956" y="712088"/>
                  </a:lnTo>
                  <a:lnTo>
                    <a:pt x="35084" y="715562"/>
                  </a:lnTo>
                  <a:lnTo>
                    <a:pt x="69092" y="731979"/>
                  </a:lnTo>
                  <a:lnTo>
                    <a:pt x="70484" y="730123"/>
                  </a:lnTo>
                  <a:lnTo>
                    <a:pt x="71693" y="730123"/>
                  </a:lnTo>
                  <a:lnTo>
                    <a:pt x="107442" y="699388"/>
                  </a:lnTo>
                  <a:lnTo>
                    <a:pt x="145287" y="673100"/>
                  </a:lnTo>
                  <a:lnTo>
                    <a:pt x="189356" y="647445"/>
                  </a:lnTo>
                  <a:lnTo>
                    <a:pt x="238759" y="622554"/>
                  </a:lnTo>
                  <a:lnTo>
                    <a:pt x="274955" y="606425"/>
                  </a:lnTo>
                  <a:lnTo>
                    <a:pt x="313181" y="590676"/>
                  </a:lnTo>
                  <a:lnTo>
                    <a:pt x="353440" y="575563"/>
                  </a:lnTo>
                  <a:lnTo>
                    <a:pt x="395858" y="560832"/>
                  </a:lnTo>
                  <a:lnTo>
                    <a:pt x="439927" y="546734"/>
                  </a:lnTo>
                  <a:lnTo>
                    <a:pt x="485775" y="533400"/>
                  </a:lnTo>
                  <a:lnTo>
                    <a:pt x="533273" y="520573"/>
                  </a:lnTo>
                  <a:lnTo>
                    <a:pt x="582168" y="508507"/>
                  </a:lnTo>
                  <a:lnTo>
                    <a:pt x="632587" y="497077"/>
                  </a:lnTo>
                  <a:lnTo>
                    <a:pt x="684149" y="486663"/>
                  </a:lnTo>
                  <a:lnTo>
                    <a:pt x="736981" y="476884"/>
                  </a:lnTo>
                  <a:lnTo>
                    <a:pt x="790701" y="467994"/>
                  </a:lnTo>
                  <a:lnTo>
                    <a:pt x="845438" y="459994"/>
                  </a:lnTo>
                  <a:lnTo>
                    <a:pt x="900938" y="453008"/>
                  </a:lnTo>
                  <a:lnTo>
                    <a:pt x="956944" y="446913"/>
                  </a:lnTo>
                  <a:lnTo>
                    <a:pt x="1013713" y="441959"/>
                  </a:lnTo>
                  <a:lnTo>
                    <a:pt x="1070864" y="438023"/>
                  </a:lnTo>
                  <a:lnTo>
                    <a:pt x="1128395" y="435101"/>
                  </a:lnTo>
                  <a:lnTo>
                    <a:pt x="1186179" y="433324"/>
                  </a:lnTo>
                  <a:lnTo>
                    <a:pt x="1302639" y="431800"/>
                  </a:lnTo>
                  <a:lnTo>
                    <a:pt x="1361059" y="430021"/>
                  </a:lnTo>
                  <a:lnTo>
                    <a:pt x="1419352" y="427227"/>
                  </a:lnTo>
                  <a:lnTo>
                    <a:pt x="1477264" y="423163"/>
                  </a:lnTo>
                  <a:lnTo>
                    <a:pt x="1534795" y="418083"/>
                  </a:lnTo>
                  <a:lnTo>
                    <a:pt x="1591564" y="411988"/>
                  </a:lnTo>
                  <a:lnTo>
                    <a:pt x="1647825" y="404875"/>
                  </a:lnTo>
                  <a:lnTo>
                    <a:pt x="1703197" y="396875"/>
                  </a:lnTo>
                  <a:lnTo>
                    <a:pt x="1757806" y="387984"/>
                  </a:lnTo>
                  <a:lnTo>
                    <a:pt x="1811147" y="378079"/>
                  </a:lnTo>
                  <a:lnTo>
                    <a:pt x="1863598" y="367411"/>
                  </a:lnTo>
                  <a:lnTo>
                    <a:pt x="1914525" y="355854"/>
                  </a:lnTo>
                  <a:lnTo>
                    <a:pt x="1964309" y="343662"/>
                  </a:lnTo>
                  <a:lnTo>
                    <a:pt x="2012568" y="330581"/>
                  </a:lnTo>
                  <a:lnTo>
                    <a:pt x="2059304" y="316992"/>
                  </a:lnTo>
                  <a:lnTo>
                    <a:pt x="2104390" y="302640"/>
                  </a:lnTo>
                  <a:lnTo>
                    <a:pt x="2147697" y="287655"/>
                  </a:lnTo>
                  <a:lnTo>
                    <a:pt x="2188845" y="272033"/>
                  </a:lnTo>
                  <a:lnTo>
                    <a:pt x="2228215" y="255905"/>
                  </a:lnTo>
                  <a:lnTo>
                    <a:pt x="2265299" y="239394"/>
                  </a:lnTo>
                  <a:lnTo>
                    <a:pt x="2300351" y="222250"/>
                  </a:lnTo>
                  <a:lnTo>
                    <a:pt x="2348356" y="195580"/>
                  </a:lnTo>
                  <a:lnTo>
                    <a:pt x="2390902" y="167767"/>
                  </a:lnTo>
                  <a:lnTo>
                    <a:pt x="2427351" y="139064"/>
                  </a:lnTo>
                  <a:lnTo>
                    <a:pt x="2457704" y="109093"/>
                  </a:lnTo>
                  <a:lnTo>
                    <a:pt x="2481199" y="77977"/>
                  </a:lnTo>
                  <a:lnTo>
                    <a:pt x="2501011" y="34162"/>
                  </a:lnTo>
                  <a:lnTo>
                    <a:pt x="2505455" y="1777"/>
                  </a:lnTo>
                  <a:lnTo>
                    <a:pt x="2467355" y="0"/>
                  </a:lnTo>
                  <a:close/>
                </a:path>
              </a:pathLst>
            </a:custGeom>
            <a:solidFill>
              <a:srgbClr val="EE3D42"/>
            </a:solidFill>
          </p:spPr>
          <p:txBody>
            <a:bodyPr wrap="square" lIns="0" tIns="0" rIns="0" bIns="0" rtlCol="0"/>
            <a:lstStyle/>
            <a:p>
              <a:endParaRPr sz="2400"/>
            </a:p>
          </p:txBody>
        </p:sp>
      </p:grpSp>
      <p:sp>
        <p:nvSpPr>
          <p:cNvPr id="272" name="object 45"/>
          <p:cNvSpPr txBox="1"/>
          <p:nvPr/>
        </p:nvSpPr>
        <p:spPr>
          <a:xfrm>
            <a:off x="6130204" y="2238587"/>
            <a:ext cx="882227" cy="428387"/>
          </a:xfrm>
          <a:prstGeom prst="rect">
            <a:avLst/>
          </a:prstGeom>
        </p:spPr>
        <p:txBody>
          <a:bodyPr vert="horz" wrap="square" lIns="0" tIns="17780" rIns="0" bIns="0" rtlCol="0">
            <a:spAutoFit/>
          </a:bodyPr>
          <a:lstStyle/>
          <a:p>
            <a:pPr marL="17145">
              <a:spcBef>
                <a:spcPts val="140"/>
              </a:spcBef>
            </a:pPr>
            <a:r>
              <a:rPr sz="2665" b="1" spc="-353" dirty="0">
                <a:solidFill>
                  <a:srgbClr val="EE3D42"/>
                </a:solidFill>
                <a:latin typeface="Trebuchet MS" panose="020B0603020202020204"/>
                <a:cs typeface="Trebuchet MS" panose="020B0603020202020204"/>
              </a:rPr>
              <a:t>A </a:t>
            </a:r>
            <a:r>
              <a:rPr sz="2665" b="1" spc="-227" dirty="0">
                <a:solidFill>
                  <a:srgbClr val="EE3D42"/>
                </a:solidFill>
                <a:latin typeface="Trebuchet MS" panose="020B0603020202020204"/>
                <a:cs typeface="Trebuchet MS" panose="020B0603020202020204"/>
              </a:rPr>
              <a:t>≤</a:t>
            </a:r>
            <a:r>
              <a:rPr sz="2665" b="1" spc="-193" dirty="0">
                <a:solidFill>
                  <a:srgbClr val="EE3D42"/>
                </a:solidFill>
                <a:latin typeface="Trebuchet MS" panose="020B0603020202020204"/>
                <a:cs typeface="Trebuchet MS" panose="020B0603020202020204"/>
              </a:rPr>
              <a:t> </a:t>
            </a:r>
            <a:r>
              <a:rPr sz="2665" b="1" spc="-353" dirty="0">
                <a:solidFill>
                  <a:srgbClr val="EE3D42"/>
                </a:solidFill>
                <a:latin typeface="Trebuchet MS" panose="020B0603020202020204"/>
                <a:cs typeface="Trebuchet MS" panose="020B0603020202020204"/>
              </a:rPr>
              <a:t>A</a:t>
            </a:r>
            <a:endParaRPr sz="2665">
              <a:latin typeface="Trebuchet MS" panose="020B0603020202020204"/>
              <a:cs typeface="Trebuchet MS" panose="020B0603020202020204"/>
            </a:endParaRPr>
          </a:p>
        </p:txBody>
      </p:sp>
      <p:sp>
        <p:nvSpPr>
          <p:cNvPr id="273" name="object 46"/>
          <p:cNvSpPr txBox="1"/>
          <p:nvPr/>
        </p:nvSpPr>
        <p:spPr>
          <a:xfrm>
            <a:off x="6070938" y="4900506"/>
            <a:ext cx="2236047" cy="428387"/>
          </a:xfrm>
          <a:prstGeom prst="rect">
            <a:avLst/>
          </a:prstGeom>
        </p:spPr>
        <p:txBody>
          <a:bodyPr vert="horz" wrap="square" lIns="0" tIns="17780" rIns="0" bIns="0" rtlCol="0">
            <a:spAutoFit/>
          </a:bodyPr>
          <a:lstStyle/>
          <a:p>
            <a:pPr marL="17145">
              <a:spcBef>
                <a:spcPts val="140"/>
              </a:spcBef>
            </a:pPr>
            <a:r>
              <a:rPr sz="2665" b="1" spc="173" dirty="0">
                <a:solidFill>
                  <a:srgbClr val="EE3D42"/>
                </a:solidFill>
                <a:latin typeface="Trebuchet MS" panose="020B0603020202020204"/>
                <a:cs typeface="Trebuchet MS" panose="020B0603020202020204"/>
              </a:rPr>
              <a:t>(A,*) </a:t>
            </a:r>
            <a:r>
              <a:rPr sz="2665" b="1" spc="-227" dirty="0">
                <a:solidFill>
                  <a:srgbClr val="EE3D42"/>
                </a:solidFill>
                <a:latin typeface="Trebuchet MS" panose="020B0603020202020204"/>
                <a:cs typeface="Trebuchet MS" panose="020B0603020202020204"/>
              </a:rPr>
              <a:t>≤</a:t>
            </a:r>
            <a:r>
              <a:rPr sz="2665" b="1" spc="220" dirty="0">
                <a:solidFill>
                  <a:srgbClr val="EE3D42"/>
                </a:solidFill>
                <a:latin typeface="Trebuchet MS" panose="020B0603020202020204"/>
                <a:cs typeface="Trebuchet MS" panose="020B0603020202020204"/>
              </a:rPr>
              <a:t> </a:t>
            </a:r>
            <a:r>
              <a:rPr sz="2665" b="1" spc="193" dirty="0">
                <a:solidFill>
                  <a:srgbClr val="EE3D42"/>
                </a:solidFill>
                <a:latin typeface="Trebuchet MS" panose="020B0603020202020204"/>
                <a:cs typeface="Trebuchet MS" panose="020B0603020202020204"/>
              </a:rPr>
              <a:t>(B,*)</a:t>
            </a:r>
            <a:endParaRPr sz="2665">
              <a:latin typeface="Trebuchet MS" panose="020B0603020202020204"/>
              <a:cs typeface="Trebuchet MS" panose="020B0603020202020204"/>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920749"/>
          </a:xfrm>
        </p:spPr>
        <p:txBody>
          <a:bodyPr/>
          <a:lstStyle/>
          <a:p>
            <a:r>
              <a:rPr kumimoji="1" lang="en-US" altLang="zh-CN" dirty="0"/>
              <a:t>B+</a:t>
            </a:r>
            <a:r>
              <a:rPr kumimoji="1" lang="zh-CN" altLang="en-US" dirty="0"/>
              <a:t>树</a:t>
            </a:r>
            <a:r>
              <a:rPr kumimoji="1" lang="en-US" altLang="zh-CN" dirty="0"/>
              <a:t>-</a:t>
            </a:r>
            <a:r>
              <a:rPr kumimoji="1" lang="zh-CN" altLang="en-US" dirty="0"/>
              <a:t>插入操作</a:t>
            </a:r>
            <a:endParaRPr kumimoji="1" lang="zh-CN" altLang="en-US" dirty="0"/>
          </a:p>
        </p:txBody>
      </p:sp>
      <p:sp>
        <p:nvSpPr>
          <p:cNvPr id="2" name="内容占位符 1"/>
          <p:cNvSpPr>
            <a:spLocks noGrp="1"/>
          </p:cNvSpPr>
          <p:nvPr>
            <p:ph idx="1"/>
          </p:nvPr>
        </p:nvSpPr>
        <p:spPr>
          <a:xfrm>
            <a:off x="838200" y="1825625"/>
            <a:ext cx="10946432" cy="4351338"/>
          </a:xfrm>
        </p:spPr>
        <p:txBody>
          <a:bodyPr>
            <a:normAutofit fontScale="77500" lnSpcReduction="20000"/>
          </a:bodyPr>
          <a:lstStyle/>
          <a:p>
            <a:pPr marL="0" indent="0">
              <a:lnSpc>
                <a:spcPts val="3280"/>
              </a:lnSpc>
              <a:spcBef>
                <a:spcPts val="1375"/>
              </a:spcBef>
              <a:spcAft>
                <a:spcPts val="800"/>
              </a:spcAft>
              <a:buNone/>
            </a:pPr>
            <a:r>
              <a:rPr kumimoji="1" lang="zh-CN" altLang="en-US" sz="3200" dirty="0">
                <a:latin typeface="+mn-ea"/>
              </a:rPr>
              <a:t>（</a:t>
            </a:r>
            <a:r>
              <a:rPr kumimoji="1" lang="en-US" altLang="zh-CN" sz="3200" dirty="0">
                <a:latin typeface="+mn-ea"/>
              </a:rPr>
              <a:t>1</a:t>
            </a:r>
            <a:r>
              <a:rPr kumimoji="1" lang="zh-CN" altLang="en-US" sz="3200" dirty="0">
                <a:latin typeface="+mn-ea"/>
              </a:rPr>
              <a:t>）通过查找确定叶子结点</a:t>
            </a:r>
            <a:r>
              <a:rPr kumimoji="1" lang="en-US" altLang="zh-CN" sz="3200" b="1" dirty="0">
                <a:solidFill>
                  <a:srgbClr val="FF0000"/>
                </a:solidFill>
                <a:latin typeface="+mn-ea"/>
              </a:rPr>
              <a:t>L</a:t>
            </a:r>
            <a:r>
              <a:rPr kumimoji="1" lang="zh-CN" altLang="en-US" sz="3200" dirty="0">
                <a:latin typeface="+mn-ea"/>
              </a:rPr>
              <a:t>；</a:t>
            </a:r>
            <a:endParaRPr kumimoji="1" lang="en-US" altLang="zh-CN" sz="3200" dirty="0">
              <a:latin typeface="+mn-ea"/>
            </a:endParaRPr>
          </a:p>
          <a:p>
            <a:pPr marL="0" indent="0">
              <a:lnSpc>
                <a:spcPts val="3280"/>
              </a:lnSpc>
              <a:spcBef>
                <a:spcPts val="1375"/>
              </a:spcBef>
              <a:spcAft>
                <a:spcPts val="800"/>
              </a:spcAft>
              <a:buNone/>
            </a:pPr>
            <a:r>
              <a:rPr lang="zh-CN" altLang="en-US" sz="3200" dirty="0">
                <a:latin typeface="+mn-ea"/>
              </a:rPr>
              <a:t>（</a:t>
            </a:r>
            <a:r>
              <a:rPr lang="en-US" altLang="zh-CN" sz="3200" dirty="0">
                <a:latin typeface="+mn-ea"/>
              </a:rPr>
              <a:t>2</a:t>
            </a:r>
            <a:r>
              <a:rPr lang="zh-CN" altLang="en-US" sz="3200" dirty="0">
                <a:latin typeface="+mn-ea"/>
              </a:rPr>
              <a:t>）将排序后的关键字插入结点</a:t>
            </a:r>
            <a:r>
              <a:rPr lang="en-US" altLang="zh-CN" sz="3200" b="1" dirty="0">
                <a:solidFill>
                  <a:srgbClr val="FF0000"/>
                </a:solidFill>
                <a:latin typeface="+mn-ea"/>
              </a:rPr>
              <a:t>L</a:t>
            </a:r>
            <a:r>
              <a:rPr kumimoji="1" lang="zh-CN" altLang="en-US" sz="3200" dirty="0">
                <a:latin typeface="+mn-ea"/>
              </a:rPr>
              <a:t> ；</a:t>
            </a:r>
            <a:endParaRPr lang="en-US" altLang="zh-CN" sz="3200" dirty="0">
              <a:latin typeface="+mn-ea"/>
            </a:endParaRPr>
          </a:p>
          <a:p>
            <a:pPr marL="0" indent="0">
              <a:lnSpc>
                <a:spcPts val="3280"/>
              </a:lnSpc>
              <a:spcBef>
                <a:spcPts val="1375"/>
              </a:spcBef>
              <a:spcAft>
                <a:spcPts val="800"/>
              </a:spcAft>
              <a:buNone/>
            </a:pPr>
            <a:r>
              <a:rPr lang="zh-CN" altLang="en-US" sz="3200" dirty="0">
                <a:latin typeface="+mn-ea"/>
              </a:rPr>
              <a:t>（</a:t>
            </a:r>
            <a:r>
              <a:rPr lang="en-US" altLang="zh-CN" sz="3200" dirty="0">
                <a:latin typeface="+mn-ea"/>
              </a:rPr>
              <a:t>3.1</a:t>
            </a:r>
            <a:r>
              <a:rPr lang="zh-CN" altLang="en-US" sz="3200" dirty="0">
                <a:latin typeface="+mn-ea"/>
              </a:rPr>
              <a:t>）如果</a:t>
            </a:r>
            <a:r>
              <a:rPr kumimoji="1" lang="zh-CN" altLang="en-US" sz="3200" dirty="0">
                <a:latin typeface="+mn-ea"/>
              </a:rPr>
              <a:t>空间充足（即结点</a:t>
            </a:r>
            <a:r>
              <a:rPr kumimoji="1" lang="en-US" altLang="zh-CN" sz="3200" b="1" dirty="0">
                <a:solidFill>
                  <a:srgbClr val="FF0000"/>
                </a:solidFill>
                <a:latin typeface="+mn-ea"/>
              </a:rPr>
              <a:t>L</a:t>
            </a:r>
            <a:r>
              <a:rPr kumimoji="1" lang="zh-CN" altLang="en-US" sz="3200" dirty="0">
                <a:latin typeface="+mn-ea"/>
              </a:rPr>
              <a:t>含有的关键字数目小于阶数），则插入结束；</a:t>
            </a:r>
            <a:endParaRPr kumimoji="1" lang="en-US" altLang="zh-CN" sz="3200" dirty="0">
              <a:latin typeface="+mn-ea"/>
            </a:endParaRPr>
          </a:p>
          <a:p>
            <a:pPr marL="0" indent="0">
              <a:lnSpc>
                <a:spcPts val="3280"/>
              </a:lnSpc>
              <a:spcBef>
                <a:spcPts val="1375"/>
              </a:spcBef>
              <a:buNone/>
            </a:pPr>
            <a:r>
              <a:rPr lang="zh-CN" altLang="en-US" sz="3200" dirty="0">
                <a:latin typeface="+mn-ea"/>
              </a:rPr>
              <a:t>（</a:t>
            </a:r>
            <a:r>
              <a:rPr lang="en-US" altLang="zh-CN" sz="3200" dirty="0">
                <a:latin typeface="+mn-ea"/>
              </a:rPr>
              <a:t>3.2</a:t>
            </a:r>
            <a:r>
              <a:rPr lang="zh-CN" altLang="en-US" sz="3200" dirty="0">
                <a:latin typeface="+mn-ea"/>
              </a:rPr>
              <a:t>）</a:t>
            </a:r>
            <a:r>
              <a:rPr kumimoji="1" lang="zh-CN" altLang="en-US" sz="3200" dirty="0"/>
              <a:t>否则将结点</a:t>
            </a:r>
            <a:r>
              <a:rPr kumimoji="1" lang="en-US" altLang="zh-CN" sz="3200" b="1" dirty="0">
                <a:solidFill>
                  <a:srgbClr val="FF0000"/>
                </a:solidFill>
              </a:rPr>
              <a:t>L</a:t>
            </a:r>
            <a:r>
              <a:rPr kumimoji="1" lang="zh-CN" altLang="en-US" sz="3200" dirty="0"/>
              <a:t>分裂为左右两个叶子结点（</a:t>
            </a:r>
            <a:r>
              <a:rPr kumimoji="1" lang="en-US" altLang="zh-CN" sz="3200" b="1" dirty="0">
                <a:solidFill>
                  <a:srgbClr val="FF0000"/>
                </a:solidFill>
              </a:rPr>
              <a:t>L</a:t>
            </a:r>
            <a:r>
              <a:rPr kumimoji="1" lang="zh-CN" altLang="en-US" sz="3200" dirty="0"/>
              <a:t>和</a:t>
            </a:r>
            <a:r>
              <a:rPr kumimoji="1" lang="en-US" altLang="zh-CN" sz="3200" b="1" dirty="0">
                <a:solidFill>
                  <a:srgbClr val="FF0000"/>
                </a:solidFill>
              </a:rPr>
              <a:t>L2</a:t>
            </a:r>
            <a:r>
              <a:rPr kumimoji="1" lang="zh-CN" altLang="en-US" sz="3200" dirty="0"/>
              <a:t>）：</a:t>
            </a:r>
            <a:endParaRPr lang="en-US" altLang="zh-CN" sz="3200" dirty="0"/>
          </a:p>
          <a:p>
            <a:pPr marL="756920" lvl="1" indent="-457200">
              <a:lnSpc>
                <a:spcPts val="3225"/>
              </a:lnSpc>
              <a:buFont typeface="Wingdings" panose="05000000000000000000" pitchFamily="2" charset="2"/>
              <a:buChar char="Ø"/>
            </a:pPr>
            <a:r>
              <a:rPr lang="zh-CN" altLang="en-US" sz="3200" dirty="0"/>
              <a:t>重新分配关键字需要使其平衡，因此将结点中间的关键字进位到父结点中</a:t>
            </a:r>
            <a:r>
              <a:rPr kumimoji="1" lang="zh-CN" altLang="en-US" sz="3200" dirty="0"/>
              <a:t>；</a:t>
            </a:r>
            <a:endParaRPr lang="en-US" altLang="zh-CN" sz="3200" dirty="0"/>
          </a:p>
          <a:p>
            <a:pPr marL="756920" lvl="1" indent="-457200">
              <a:lnSpc>
                <a:spcPts val="3225"/>
              </a:lnSpc>
              <a:buFont typeface="Wingdings" panose="05000000000000000000" pitchFamily="2" charset="2"/>
              <a:buChar char="Ø"/>
            </a:pPr>
            <a:r>
              <a:rPr kumimoji="1" lang="zh-CN" altLang="en-US" sz="3200" dirty="0"/>
              <a:t>将指向结点</a:t>
            </a:r>
            <a:r>
              <a:rPr kumimoji="1" lang="en-US" altLang="zh-CN" sz="3200" b="1" dirty="0">
                <a:solidFill>
                  <a:srgbClr val="FF0000"/>
                </a:solidFill>
              </a:rPr>
              <a:t>L2</a:t>
            </a:r>
            <a:r>
              <a:rPr kumimoji="1" lang="zh-CN" altLang="en-US" sz="3200" dirty="0"/>
              <a:t>的指针插入</a:t>
            </a:r>
            <a:r>
              <a:rPr kumimoji="1" lang="en-US" altLang="zh-CN" sz="3200" b="1" dirty="0">
                <a:solidFill>
                  <a:srgbClr val="FF0000"/>
                </a:solidFill>
              </a:rPr>
              <a:t>L</a:t>
            </a:r>
            <a:r>
              <a:rPr kumimoji="1" lang="zh-CN" altLang="en-US" sz="3200" dirty="0"/>
              <a:t>的父结点中。</a:t>
            </a:r>
            <a:endParaRPr kumimoji="1" lang="en-US" altLang="zh-CN"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树操作的可视化</a:t>
            </a:r>
            <a:r>
              <a:rPr lang="zh-CN" altLang="en-US" dirty="0"/>
              <a:t>呈现</a:t>
            </a:r>
            <a:endParaRPr kumimoji="1" lang="zh-CN" altLang="en-US" dirty="0"/>
          </a:p>
        </p:txBody>
      </p:sp>
      <p:sp>
        <p:nvSpPr>
          <p:cNvPr id="2" name="内容占位符 1"/>
          <p:cNvSpPr>
            <a:spLocks noGrp="1"/>
          </p:cNvSpPr>
          <p:nvPr>
            <p:ph idx="1"/>
          </p:nvPr>
        </p:nvSpPr>
        <p:spPr/>
        <p:txBody>
          <a:bodyPr/>
          <a:lstStyle/>
          <a:p>
            <a:pPr>
              <a:lnSpc>
                <a:spcPts val="3280"/>
              </a:lnSpc>
              <a:spcBef>
                <a:spcPts val="1375"/>
              </a:spcBef>
            </a:pPr>
            <a:r>
              <a:rPr lang="en-US" altLang="zh-CN" sz="2400" dirty="0">
                <a:latin typeface="Times New Roman" panose="02020603050405020304"/>
                <a:cs typeface="Times New Roman" panose="02020603050405020304"/>
                <a:hlinkClick r:id="rId1"/>
              </a:rPr>
              <a:t>http://cmudb.io/btree</a:t>
            </a:r>
            <a:endParaRPr lang="en-US" altLang="zh-CN" sz="2400" dirty="0">
              <a:latin typeface="Times New Roman" panose="02020603050405020304"/>
              <a:cs typeface="Times New Roman" panose="02020603050405020304"/>
            </a:endParaRPr>
          </a:p>
          <a:p>
            <a:pPr>
              <a:lnSpc>
                <a:spcPts val="3280"/>
              </a:lnSpc>
              <a:spcBef>
                <a:spcPts val="1375"/>
              </a:spcBef>
            </a:pPr>
            <a:r>
              <a:rPr lang="zh-CN" altLang="en-US" sz="2400" dirty="0">
                <a:latin typeface="Times New Roman" panose="02020603050405020304"/>
                <a:cs typeface="Times New Roman" panose="02020603050405020304"/>
              </a:rPr>
              <a:t>由旧金山大学的助理教授</a:t>
            </a:r>
            <a:r>
              <a:rPr lang="en-US" altLang="zh-CN" sz="2400" dirty="0">
                <a:latin typeface="Times New Roman" panose="02020603050405020304"/>
                <a:cs typeface="Times New Roman" panose="02020603050405020304"/>
              </a:rPr>
              <a:t>David</a:t>
            </a:r>
            <a:r>
              <a:rPr lang="zh-CN" altLang="en-US" sz="2400" dirty="0">
                <a:latin typeface="Times New Roman" panose="02020603050405020304"/>
                <a:cs typeface="Times New Roman" panose="02020603050405020304"/>
              </a:rPr>
              <a:t> </a:t>
            </a:r>
            <a:r>
              <a:rPr lang="en-US" altLang="zh-CN" sz="2400" dirty="0" err="1">
                <a:latin typeface="Times New Roman" panose="02020603050405020304"/>
                <a:cs typeface="Times New Roman" panose="02020603050405020304"/>
              </a:rPr>
              <a:t>Galles</a:t>
            </a:r>
            <a:r>
              <a:rPr lang="zh-CN" altLang="en-US" sz="2400" dirty="0">
                <a:latin typeface="Times New Roman" panose="02020603050405020304"/>
                <a:cs typeface="Times New Roman" panose="02020603050405020304"/>
              </a:rPr>
              <a:t>开发</a:t>
            </a:r>
            <a:endParaRPr lang="en-US" altLang="zh-CN" sz="2400" dirty="0">
              <a:latin typeface="Times New Roman" panose="02020603050405020304"/>
              <a:cs typeface="Times New Roman" panose="02020603050405020304"/>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850"/>
            <a:ext cx="10972800" cy="704236"/>
          </a:xfrm>
        </p:spPr>
        <p:txBody>
          <a:bodyPr>
            <a:normAutofit fontScale="90000"/>
          </a:bodyPr>
          <a:lstStyle/>
          <a:p>
            <a:r>
              <a:rPr lang="en-US" altLang="zh-CN" dirty="0"/>
              <a:t>1.1.2 </a:t>
            </a:r>
            <a:r>
              <a:rPr lang="zh-CN" altLang="en-US" dirty="0"/>
              <a:t>用于数据库的存储介质及其架构</a:t>
            </a:r>
            <a:endParaRPr lang="en-US" altLang="zh-CN" dirty="0"/>
          </a:p>
        </p:txBody>
      </p:sp>
      <p:sp>
        <p:nvSpPr>
          <p:cNvPr id="3" name="灯片编号占位符 2"/>
          <p:cNvSpPr>
            <a:spLocks noGrp="1"/>
          </p:cNvSpPr>
          <p:nvPr>
            <p:ph type="sldNum" sz="quarter" idx="12"/>
          </p:nvPr>
        </p:nvSpPr>
        <p:spPr/>
        <p:txBody>
          <a:bodyPr/>
          <a:lstStyle/>
          <a:p>
            <a:fld id="{3742B0B0-14D4-4B09-A8B4-7B726FDD0F27}" type="slidenum">
              <a:rPr lang="zh-CN" altLang="en-US" smtClean="0"/>
            </a:fld>
            <a:endParaRPr lang="zh-CN" altLang="en-US"/>
          </a:p>
        </p:txBody>
      </p:sp>
      <p:sp>
        <p:nvSpPr>
          <p:cNvPr id="5" name="矩形 4"/>
          <p:cNvSpPr/>
          <p:nvPr/>
        </p:nvSpPr>
        <p:spPr>
          <a:xfrm>
            <a:off x="3437681" y="1540217"/>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CPU</a:t>
            </a:r>
            <a:r>
              <a:rPr lang="zh-CN" altLang="en-US" sz="2800" dirty="0"/>
              <a:t>寄存器</a:t>
            </a:r>
            <a:endParaRPr lang="zh-CN" altLang="en-US" sz="2800" dirty="0"/>
          </a:p>
        </p:txBody>
      </p:sp>
      <p:sp>
        <p:nvSpPr>
          <p:cNvPr id="6" name="矩形 5"/>
          <p:cNvSpPr/>
          <p:nvPr/>
        </p:nvSpPr>
        <p:spPr>
          <a:xfrm>
            <a:off x="3437681" y="2334129"/>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CPU</a:t>
            </a:r>
            <a:r>
              <a:rPr lang="zh-CN" altLang="en-US" sz="2800" dirty="0"/>
              <a:t>高速缓冲存储器</a:t>
            </a:r>
            <a:endParaRPr lang="zh-CN" altLang="en-US" sz="2800" dirty="0"/>
          </a:p>
        </p:txBody>
      </p:sp>
      <p:sp>
        <p:nvSpPr>
          <p:cNvPr id="7" name="矩形 6"/>
          <p:cNvSpPr/>
          <p:nvPr/>
        </p:nvSpPr>
        <p:spPr>
          <a:xfrm>
            <a:off x="3437681" y="3128041"/>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主存储器</a:t>
            </a:r>
            <a:endParaRPr lang="zh-CN" altLang="en-US" sz="2800" dirty="0"/>
          </a:p>
        </p:txBody>
      </p:sp>
      <p:sp>
        <p:nvSpPr>
          <p:cNvPr id="8" name="矩形 7"/>
          <p:cNvSpPr/>
          <p:nvPr/>
        </p:nvSpPr>
        <p:spPr>
          <a:xfrm>
            <a:off x="3437681" y="3921953"/>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SSD</a:t>
            </a:r>
            <a:endParaRPr lang="zh-CN" altLang="en-US" sz="2800" dirty="0"/>
          </a:p>
        </p:txBody>
      </p:sp>
      <p:sp>
        <p:nvSpPr>
          <p:cNvPr id="9" name="矩形 8"/>
          <p:cNvSpPr/>
          <p:nvPr/>
        </p:nvSpPr>
        <p:spPr>
          <a:xfrm>
            <a:off x="3437681" y="4715865"/>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HDD</a:t>
            </a:r>
            <a:endParaRPr lang="zh-CN" altLang="en-US" sz="2800" dirty="0"/>
          </a:p>
        </p:txBody>
      </p:sp>
      <p:sp>
        <p:nvSpPr>
          <p:cNvPr id="10" name="矩形 9"/>
          <p:cNvSpPr/>
          <p:nvPr/>
        </p:nvSpPr>
        <p:spPr>
          <a:xfrm>
            <a:off x="3437681" y="5509777"/>
            <a:ext cx="4016416" cy="53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网络存储</a:t>
            </a:r>
            <a:endParaRPr lang="zh-CN" altLang="en-US" sz="2800" dirty="0"/>
          </a:p>
        </p:txBody>
      </p:sp>
      <p:cxnSp>
        <p:nvCxnSpPr>
          <p:cNvPr id="12" name="直接箭头连接符 11"/>
          <p:cNvCxnSpPr/>
          <p:nvPr/>
        </p:nvCxnSpPr>
        <p:spPr>
          <a:xfrm flipV="1">
            <a:off x="5000263" y="2071868"/>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000263" y="2865780"/>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5011837" y="3659692"/>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011837" y="4453604"/>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5023411" y="5247516"/>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84424" y="2071868"/>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80564" y="2865779"/>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80564" y="3659692"/>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80564" y="4447930"/>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072844" y="5243002"/>
            <a:ext cx="0" cy="2622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3539" y="3790822"/>
            <a:ext cx="8171727"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38200" y="1999789"/>
            <a:ext cx="2199191"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latin typeface="+mn-ea"/>
                <a:ea typeface="+mn-ea"/>
              </a:rPr>
              <a:t>易失</a:t>
            </a:r>
            <a:endParaRPr lang="en-US" altLang="zh-CN" sz="2400" b="1" dirty="0">
              <a:latin typeface="+mn-ea"/>
              <a:ea typeface="+mn-ea"/>
            </a:endParaRPr>
          </a:p>
          <a:p>
            <a:pPr marL="342900" indent="-342900">
              <a:buFont typeface="Wingdings" panose="05000000000000000000" pitchFamily="2" charset="2"/>
              <a:buChar char="Ø"/>
            </a:pPr>
            <a:r>
              <a:rPr lang="zh-CN" altLang="en-US" sz="2400" b="1" dirty="0">
                <a:latin typeface="+mn-ea"/>
                <a:ea typeface="+mn-ea"/>
              </a:rPr>
              <a:t>随机访问</a:t>
            </a:r>
            <a:endParaRPr lang="en-US" altLang="zh-CN" sz="2400" b="1" dirty="0">
              <a:latin typeface="+mn-ea"/>
              <a:ea typeface="+mn-ea"/>
            </a:endParaRPr>
          </a:p>
          <a:p>
            <a:pPr marL="342900" indent="-342900">
              <a:buFont typeface="Wingdings" panose="05000000000000000000" pitchFamily="2" charset="2"/>
              <a:buChar char="Ø"/>
            </a:pPr>
            <a:r>
              <a:rPr lang="zh-CN" altLang="en-US" sz="2400" b="1" dirty="0">
                <a:latin typeface="+mn-ea"/>
                <a:ea typeface="+mn-ea"/>
              </a:rPr>
              <a:t>字节可寻址</a:t>
            </a:r>
            <a:endParaRPr lang="zh-CN" altLang="en-US" sz="2400" b="1" dirty="0">
              <a:latin typeface="+mn-ea"/>
              <a:ea typeface="+mn-ea"/>
            </a:endParaRPr>
          </a:p>
        </p:txBody>
      </p:sp>
      <p:sp>
        <p:nvSpPr>
          <p:cNvPr id="27" name="文本框 26"/>
          <p:cNvSpPr txBox="1"/>
          <p:nvPr/>
        </p:nvSpPr>
        <p:spPr>
          <a:xfrm>
            <a:off x="838200" y="4309448"/>
            <a:ext cx="2199191"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latin typeface="+mn-ea"/>
                <a:ea typeface="+mn-ea"/>
              </a:rPr>
              <a:t>非易失</a:t>
            </a:r>
            <a:endParaRPr lang="en-US" altLang="zh-CN" sz="2400" b="1" dirty="0">
              <a:latin typeface="+mn-ea"/>
              <a:ea typeface="+mn-ea"/>
            </a:endParaRPr>
          </a:p>
          <a:p>
            <a:pPr marL="342900" indent="-342900">
              <a:buFont typeface="Wingdings" panose="05000000000000000000" pitchFamily="2" charset="2"/>
              <a:buChar char="Ø"/>
            </a:pPr>
            <a:r>
              <a:rPr lang="zh-CN" altLang="en-US" sz="2400" b="1" dirty="0">
                <a:latin typeface="+mn-ea"/>
                <a:ea typeface="+mn-ea"/>
              </a:rPr>
              <a:t>顺序访问</a:t>
            </a:r>
            <a:endParaRPr lang="en-US" altLang="zh-CN" sz="2400" b="1" dirty="0">
              <a:latin typeface="+mn-ea"/>
              <a:ea typeface="+mn-ea"/>
            </a:endParaRPr>
          </a:p>
          <a:p>
            <a:pPr marL="342900" indent="-342900">
              <a:buFont typeface="Wingdings" panose="05000000000000000000" pitchFamily="2" charset="2"/>
              <a:buChar char="Ø"/>
            </a:pPr>
            <a:r>
              <a:rPr lang="zh-CN" altLang="en-US" sz="2400" b="1" dirty="0">
                <a:latin typeface="+mn-ea"/>
                <a:ea typeface="+mn-ea"/>
              </a:rPr>
              <a:t>“块”可寻址</a:t>
            </a:r>
            <a:endParaRPr lang="zh-CN" altLang="en-US" sz="2400" b="1" dirty="0">
              <a:latin typeface="+mn-ea"/>
              <a:ea typeface="+mn-ea"/>
            </a:endParaRPr>
          </a:p>
        </p:txBody>
      </p:sp>
      <p:sp>
        <p:nvSpPr>
          <p:cNvPr id="28" name="上下箭头 27"/>
          <p:cNvSpPr/>
          <p:nvPr/>
        </p:nvSpPr>
        <p:spPr>
          <a:xfrm>
            <a:off x="8723448" y="2071868"/>
            <a:ext cx="763929" cy="34333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780601" y="2071867"/>
            <a:ext cx="2199191" cy="1200329"/>
          </a:xfrm>
          <a:prstGeom prst="rect">
            <a:avLst/>
          </a:prstGeom>
          <a:noFill/>
        </p:spPr>
        <p:txBody>
          <a:bodyPr wrap="square" rtlCol="0">
            <a:spAutoFit/>
          </a:bodyPr>
          <a:lstStyle/>
          <a:p>
            <a:r>
              <a:rPr lang="zh-CN" altLang="en-US" sz="2400" b="1" dirty="0">
                <a:latin typeface="+mn-ea"/>
                <a:ea typeface="+mn-ea"/>
              </a:rPr>
              <a:t>访问速度快</a:t>
            </a:r>
            <a:endParaRPr lang="en-US" altLang="zh-CN" sz="2400" b="1" dirty="0">
              <a:latin typeface="+mn-ea"/>
              <a:ea typeface="+mn-ea"/>
            </a:endParaRPr>
          </a:p>
          <a:p>
            <a:r>
              <a:rPr lang="zh-CN" altLang="en-US" sz="2400" b="1" dirty="0">
                <a:latin typeface="+mn-ea"/>
                <a:ea typeface="+mn-ea"/>
              </a:rPr>
              <a:t>容量小</a:t>
            </a:r>
            <a:endParaRPr lang="en-US" altLang="zh-CN" sz="2400" b="1" dirty="0">
              <a:latin typeface="+mn-ea"/>
              <a:ea typeface="+mn-ea"/>
            </a:endParaRPr>
          </a:p>
          <a:p>
            <a:r>
              <a:rPr lang="zh-CN" altLang="en-US" sz="2400" b="1" dirty="0">
                <a:latin typeface="+mn-ea"/>
                <a:ea typeface="+mn-ea"/>
              </a:rPr>
              <a:t>昂贵</a:t>
            </a:r>
            <a:endParaRPr lang="zh-CN" altLang="en-US" sz="2400" b="1" dirty="0">
              <a:latin typeface="+mn-ea"/>
              <a:ea typeface="+mn-ea"/>
            </a:endParaRPr>
          </a:p>
        </p:txBody>
      </p:sp>
      <p:sp>
        <p:nvSpPr>
          <p:cNvPr id="30" name="文本框 29"/>
          <p:cNvSpPr txBox="1"/>
          <p:nvPr/>
        </p:nvSpPr>
        <p:spPr>
          <a:xfrm>
            <a:off x="9780601" y="4309448"/>
            <a:ext cx="2199191" cy="1200329"/>
          </a:xfrm>
          <a:prstGeom prst="rect">
            <a:avLst/>
          </a:prstGeom>
          <a:noFill/>
        </p:spPr>
        <p:txBody>
          <a:bodyPr wrap="square" rtlCol="0">
            <a:spAutoFit/>
          </a:bodyPr>
          <a:lstStyle/>
          <a:p>
            <a:r>
              <a:rPr lang="zh-CN" altLang="en-US" sz="2400" b="1" dirty="0">
                <a:latin typeface="+mn-ea"/>
                <a:ea typeface="+mn-ea"/>
              </a:rPr>
              <a:t>访问速度慢</a:t>
            </a:r>
            <a:endParaRPr lang="en-US" altLang="zh-CN" sz="2400" b="1" dirty="0">
              <a:latin typeface="+mn-ea"/>
              <a:ea typeface="+mn-ea"/>
            </a:endParaRPr>
          </a:p>
          <a:p>
            <a:r>
              <a:rPr lang="zh-CN" altLang="en-US" sz="2400" b="1" dirty="0">
                <a:latin typeface="+mn-ea"/>
                <a:ea typeface="+mn-ea"/>
              </a:rPr>
              <a:t>容量大</a:t>
            </a:r>
            <a:endParaRPr lang="en-US" altLang="zh-CN" sz="2400" b="1" dirty="0">
              <a:latin typeface="+mn-ea"/>
              <a:ea typeface="+mn-ea"/>
            </a:endParaRPr>
          </a:p>
          <a:p>
            <a:r>
              <a:rPr lang="zh-CN" altLang="en-US" sz="2400" b="1" dirty="0">
                <a:latin typeface="+mn-ea"/>
                <a:ea typeface="+mn-ea"/>
              </a:rPr>
              <a:t>便宜</a:t>
            </a:r>
            <a:endParaRPr lang="zh-CN" altLang="en-US" sz="2400" b="1" dirty="0">
              <a:latin typeface="+mn-ea"/>
              <a:ea typeface="+mn-e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a:t>
            </a:r>
            <a:r>
              <a:rPr kumimoji="1" lang="en-US" altLang="zh-CN" dirty="0"/>
              <a:t>-</a:t>
            </a:r>
            <a:r>
              <a:rPr kumimoji="1" lang="zh-CN" altLang="en-US" dirty="0"/>
              <a:t>删除操作</a:t>
            </a:r>
            <a:endParaRPr kumimoji="1" lang="zh-CN" altLang="en-US" dirty="0"/>
          </a:p>
        </p:txBody>
      </p:sp>
      <p:sp>
        <p:nvSpPr>
          <p:cNvPr id="2" name="内容占位符 1"/>
          <p:cNvSpPr>
            <a:spLocks noGrp="1"/>
          </p:cNvSpPr>
          <p:nvPr>
            <p:ph idx="1"/>
          </p:nvPr>
        </p:nvSpPr>
        <p:spPr/>
        <p:txBody>
          <a:bodyPr/>
          <a:lstStyle/>
          <a:p>
            <a:pPr marL="0" indent="0">
              <a:spcBef>
                <a:spcPts val="1375"/>
              </a:spcBef>
              <a:buNone/>
            </a:pPr>
            <a:r>
              <a:rPr kumimoji="1" lang="zh-CN" altLang="en-US" sz="3200" dirty="0">
                <a:latin typeface="+mn-ea"/>
              </a:rPr>
              <a:t>（</a:t>
            </a:r>
            <a:r>
              <a:rPr kumimoji="1" lang="en-US" altLang="zh-CN" sz="3200" dirty="0">
                <a:latin typeface="+mn-ea"/>
              </a:rPr>
              <a:t>1</a:t>
            </a:r>
            <a:r>
              <a:rPr kumimoji="1" lang="zh-CN" altLang="en-US" sz="3200" dirty="0">
                <a:latin typeface="+mn-ea"/>
              </a:rPr>
              <a:t>）从根结点出发找到该关键字所在结点</a:t>
            </a:r>
            <a:r>
              <a:rPr kumimoji="1" lang="en-US" altLang="zh-CN" sz="3200" b="1" dirty="0">
                <a:solidFill>
                  <a:srgbClr val="FF0000"/>
                </a:solidFill>
                <a:latin typeface="+mn-ea"/>
              </a:rPr>
              <a:t>L</a:t>
            </a:r>
            <a:r>
              <a:rPr kumimoji="1" lang="zh-CN" altLang="en-US" sz="3200" dirty="0">
                <a:latin typeface="+mn-ea"/>
              </a:rPr>
              <a:t>，</a:t>
            </a:r>
            <a:r>
              <a:rPr lang="zh-CN" altLang="en-US" sz="3200" dirty="0">
                <a:latin typeface="+mn-ea"/>
              </a:rPr>
              <a:t>删除该关键字；</a:t>
            </a:r>
            <a:endParaRPr lang="en-US" altLang="zh-CN" sz="3200" dirty="0">
              <a:latin typeface="+mn-ea"/>
            </a:endParaRPr>
          </a:p>
          <a:p>
            <a:pPr marL="0" indent="0">
              <a:spcBef>
                <a:spcPts val="1375"/>
              </a:spcBef>
              <a:buNone/>
            </a:pPr>
            <a:r>
              <a:rPr kumimoji="1" lang="zh-CN" altLang="en-US" sz="3200" dirty="0">
                <a:latin typeface="+mn-ea"/>
              </a:rPr>
              <a:t>（</a:t>
            </a:r>
            <a:r>
              <a:rPr kumimoji="1" lang="en-US" altLang="zh-CN" sz="3200" dirty="0">
                <a:latin typeface="+mn-ea"/>
              </a:rPr>
              <a:t>2.1</a:t>
            </a:r>
            <a:r>
              <a:rPr kumimoji="1" lang="zh-CN" altLang="en-US" sz="3200" dirty="0">
                <a:latin typeface="+mn-ea"/>
              </a:rPr>
              <a:t>）如果结点</a:t>
            </a:r>
            <a:r>
              <a:rPr kumimoji="1" lang="en-US" altLang="zh-CN" sz="3200" b="1" dirty="0">
                <a:solidFill>
                  <a:srgbClr val="FF0000"/>
                </a:solidFill>
                <a:latin typeface="+mn-ea"/>
              </a:rPr>
              <a:t>L</a:t>
            </a:r>
            <a:r>
              <a:rPr kumimoji="1" lang="zh-CN" altLang="en-US" sz="3200" dirty="0">
                <a:latin typeface="+mn-ea"/>
              </a:rPr>
              <a:t>的关键字数目不少于</a:t>
            </a:r>
            <a:r>
              <a:rPr lang="en-US" altLang="zh-CN" sz="3200" b="1" i="1" dirty="0">
                <a:solidFill>
                  <a:srgbClr val="FF0000"/>
                </a:solidFill>
                <a:latin typeface="+mn-ea"/>
              </a:rPr>
              <a:t>M</a:t>
            </a:r>
            <a:r>
              <a:rPr kumimoji="1" lang="en-US" altLang="zh-CN" sz="3200" b="1" i="1" dirty="0">
                <a:solidFill>
                  <a:srgbClr val="FF0000"/>
                </a:solidFill>
                <a:latin typeface="+mn-ea"/>
              </a:rPr>
              <a:t>/2</a:t>
            </a:r>
            <a:r>
              <a:rPr kumimoji="1" lang="zh-CN" altLang="en-US" sz="3200" dirty="0">
                <a:latin typeface="+mn-ea"/>
              </a:rPr>
              <a:t>，则删除完成；</a:t>
            </a:r>
            <a:endParaRPr kumimoji="1" lang="en-US" altLang="zh-CN" sz="3200" dirty="0">
              <a:latin typeface="+mn-ea"/>
            </a:endParaRPr>
          </a:p>
          <a:p>
            <a:pPr marL="0" indent="0">
              <a:spcBef>
                <a:spcPts val="1375"/>
              </a:spcBef>
              <a:buNone/>
            </a:pPr>
            <a:r>
              <a:rPr kumimoji="1" lang="zh-CN" altLang="en-US" sz="3200" dirty="0">
                <a:latin typeface="+mn-ea"/>
              </a:rPr>
              <a:t>（</a:t>
            </a:r>
            <a:r>
              <a:rPr kumimoji="1" lang="en-US" altLang="zh-CN" sz="3200" dirty="0">
                <a:latin typeface="+mn-ea"/>
              </a:rPr>
              <a:t>2.2</a:t>
            </a:r>
            <a:r>
              <a:rPr kumimoji="1" lang="zh-CN" altLang="en-US" sz="3200" dirty="0">
                <a:latin typeface="+mn-ea"/>
              </a:rPr>
              <a:t>）</a:t>
            </a:r>
            <a:r>
              <a:rPr lang="zh-CN" altLang="en-US" sz="3200" dirty="0">
                <a:latin typeface="+mn-ea"/>
              </a:rPr>
              <a:t>如果结点</a:t>
            </a:r>
            <a:r>
              <a:rPr lang="en-US" altLang="zh-CN" sz="3200" b="1" dirty="0">
                <a:solidFill>
                  <a:srgbClr val="FF0000"/>
                </a:solidFill>
                <a:latin typeface="+mn-ea"/>
              </a:rPr>
              <a:t>L</a:t>
            </a:r>
            <a:r>
              <a:rPr lang="zh-CN" altLang="en-US" sz="3200" dirty="0">
                <a:latin typeface="+mn-ea"/>
              </a:rPr>
              <a:t>仅有</a:t>
            </a:r>
            <a:r>
              <a:rPr lang="en-US" altLang="zh-CN" sz="3200" b="1" i="1" dirty="0">
                <a:solidFill>
                  <a:srgbClr val="FF0000"/>
                </a:solidFill>
                <a:latin typeface="+mn-ea"/>
              </a:rPr>
              <a:t>M/2</a:t>
            </a:r>
            <a:r>
              <a:rPr lang="en-US" altLang="zh-CN" sz="3200" b="1" dirty="0">
                <a:solidFill>
                  <a:srgbClr val="FF0000"/>
                </a:solidFill>
                <a:latin typeface="+mn-ea"/>
              </a:rPr>
              <a:t>-1</a:t>
            </a:r>
            <a:r>
              <a:rPr lang="zh-CN" altLang="en-US" sz="3200" dirty="0">
                <a:latin typeface="+mn-ea"/>
              </a:rPr>
              <a:t>个关键字数目，向兄弟结点借一个关键字（兄弟结点指与</a:t>
            </a:r>
            <a:r>
              <a:rPr lang="en-US" altLang="zh-CN" sz="3200" b="1" dirty="0">
                <a:solidFill>
                  <a:srgbClr val="FF0000"/>
                </a:solidFill>
                <a:latin typeface="+mn-ea"/>
              </a:rPr>
              <a:t>L</a:t>
            </a:r>
            <a:r>
              <a:rPr lang="zh-CN" altLang="en-US" sz="3200" dirty="0">
                <a:latin typeface="+mn-ea"/>
              </a:rPr>
              <a:t>有相同父结点的相邻结点）</a:t>
            </a:r>
            <a:r>
              <a:rPr lang="zh-CN" altLang="en-US" sz="3200" dirty="0" smtClean="0">
                <a:latin typeface="+mn-ea"/>
              </a:rPr>
              <a:t>；</a:t>
            </a:r>
            <a:endParaRPr lang="en-US" altLang="zh-CN" sz="3200" dirty="0" smtClean="0">
              <a:latin typeface="+mn-ea"/>
            </a:endParaRPr>
          </a:p>
          <a:p>
            <a:pPr marL="0" indent="0">
              <a:spcBef>
                <a:spcPts val="1375"/>
              </a:spcBef>
              <a:buNone/>
            </a:pPr>
            <a:r>
              <a:rPr kumimoji="1" lang="zh-CN" altLang="en-US" sz="3200" dirty="0" smtClean="0">
                <a:latin typeface="+mn-ea"/>
              </a:rPr>
              <a:t>（</a:t>
            </a:r>
            <a:r>
              <a:rPr kumimoji="1" lang="en-US" altLang="zh-CN" sz="3200" dirty="0">
                <a:latin typeface="+mn-ea"/>
              </a:rPr>
              <a:t>2.3</a:t>
            </a:r>
            <a:r>
              <a:rPr kumimoji="1" lang="zh-CN" altLang="en-US" sz="3200" dirty="0">
                <a:latin typeface="+mn-ea"/>
              </a:rPr>
              <a:t>）否则将结点</a:t>
            </a:r>
            <a:r>
              <a:rPr kumimoji="1" lang="en-US" altLang="zh-CN" sz="3200" b="1" dirty="0">
                <a:solidFill>
                  <a:srgbClr val="FF0000"/>
                </a:solidFill>
                <a:latin typeface="+mn-ea"/>
              </a:rPr>
              <a:t>L</a:t>
            </a:r>
            <a:r>
              <a:rPr kumimoji="1" lang="zh-CN" altLang="en-US" sz="3200" dirty="0">
                <a:latin typeface="+mn-ea"/>
              </a:rPr>
              <a:t>与其兄弟结点合并，</a:t>
            </a:r>
            <a:r>
              <a:rPr lang="zh-CN" altLang="en-US" sz="3200" dirty="0">
                <a:latin typeface="+mn-ea"/>
              </a:rPr>
              <a:t>合并时需要删除父结点中的关键字（指向</a:t>
            </a:r>
            <a:r>
              <a:rPr lang="en-US" altLang="zh-CN" sz="3200" b="1" dirty="0">
                <a:solidFill>
                  <a:srgbClr val="FF0000"/>
                </a:solidFill>
                <a:latin typeface="+mn-ea"/>
              </a:rPr>
              <a:t>L</a:t>
            </a:r>
            <a:r>
              <a:rPr lang="zh-CN" altLang="en-US" sz="3200" dirty="0">
                <a:latin typeface="+mn-ea"/>
              </a:rPr>
              <a:t>或其兄弟结点）。</a:t>
            </a:r>
            <a:endParaRPr kumimoji="1" lang="zh-CN" altLang="en-US" sz="3200" dirty="0">
              <a:latin typeface="+mn-ea"/>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B+</a:t>
            </a:r>
            <a:r>
              <a:rPr kumimoji="1" lang="zh-CN" altLang="en-US" dirty="0"/>
              <a:t>树</a:t>
            </a:r>
            <a:r>
              <a:rPr kumimoji="1" lang="en-US" altLang="zh-CN" dirty="0"/>
              <a:t>-</a:t>
            </a:r>
            <a:r>
              <a:rPr kumimoji="1" lang="zh-CN" altLang="en-US" dirty="0"/>
              <a:t>重复键（</a:t>
            </a:r>
            <a:r>
              <a:rPr kumimoji="1" lang="en-US" altLang="zh-CN" dirty="0"/>
              <a:t>Duplicate</a:t>
            </a:r>
            <a:r>
              <a:rPr kumimoji="1" lang="zh-CN" altLang="en-US" dirty="0"/>
              <a:t> </a:t>
            </a:r>
            <a:r>
              <a:rPr kumimoji="1" lang="en-US" altLang="zh-CN" dirty="0"/>
              <a:t>Keys</a:t>
            </a:r>
            <a:r>
              <a:rPr kumimoji="1" lang="zh-CN" altLang="en-US" dirty="0"/>
              <a:t>）</a:t>
            </a:r>
            <a:endParaRPr kumimoji="1" lang="zh-CN" altLang="en-US" dirty="0"/>
          </a:p>
        </p:txBody>
      </p:sp>
      <p:sp>
        <p:nvSpPr>
          <p:cNvPr id="2" name="内容占位符 1"/>
          <p:cNvSpPr>
            <a:spLocks noGrp="1"/>
          </p:cNvSpPr>
          <p:nvPr>
            <p:ph idx="1"/>
          </p:nvPr>
        </p:nvSpPr>
        <p:spPr/>
        <p:txBody>
          <a:bodyPr/>
          <a:lstStyle/>
          <a:p>
            <a:pPr marL="0" indent="0">
              <a:lnSpc>
                <a:spcPts val="3280"/>
              </a:lnSpc>
              <a:spcBef>
                <a:spcPts val="1375"/>
              </a:spcBef>
              <a:buNone/>
            </a:pPr>
            <a:r>
              <a:rPr kumimoji="1" lang="zh-CN" altLang="en-US" sz="3200" dirty="0"/>
              <a:t>在</a:t>
            </a:r>
            <a:r>
              <a:rPr kumimoji="1" lang="en-US" altLang="zh-CN" sz="3200" dirty="0"/>
              <a:t>B+</a:t>
            </a:r>
            <a:r>
              <a:rPr kumimoji="1" lang="zh-CN" altLang="en-US" sz="3200" dirty="0"/>
              <a:t>树中有两种允许重复键的方法：</a:t>
            </a:r>
            <a:endParaRPr kumimoji="1" lang="en-US" altLang="zh-CN" sz="3200" dirty="0"/>
          </a:p>
          <a:p>
            <a:pPr marL="0" indent="0">
              <a:lnSpc>
                <a:spcPts val="3280"/>
              </a:lnSpc>
              <a:spcBef>
                <a:spcPts val="1375"/>
              </a:spcBef>
              <a:buNone/>
            </a:pPr>
            <a:r>
              <a:rPr lang="zh-CN" altLang="en-US" sz="3200" dirty="0"/>
              <a:t>方法一：附加记录</a:t>
            </a:r>
            <a:r>
              <a:rPr lang="en-US" altLang="zh-CN" sz="3200" dirty="0"/>
              <a:t>ID</a:t>
            </a:r>
            <a:r>
              <a:rPr lang="zh-CN" altLang="en-US" sz="3200" dirty="0"/>
              <a:t>作为键的一部分</a:t>
            </a:r>
            <a:endParaRPr lang="en-US" altLang="zh-CN" sz="3200" dirty="0"/>
          </a:p>
          <a:p>
            <a:pPr marL="0" lvl="1" indent="842645">
              <a:lnSpc>
                <a:spcPts val="3280"/>
              </a:lnSpc>
              <a:spcBef>
                <a:spcPts val="1375"/>
              </a:spcBef>
              <a:buNone/>
            </a:pPr>
            <a:r>
              <a:rPr kumimoji="1" lang="zh-CN" altLang="en-US" sz="3200" dirty="0"/>
              <a:t>由于每个元组的记录</a:t>
            </a:r>
            <a:r>
              <a:rPr kumimoji="1" lang="en-US" altLang="zh-CN" sz="3200" dirty="0"/>
              <a:t>ID</a:t>
            </a:r>
            <a:r>
              <a:rPr kumimoji="1" lang="zh-CN" altLang="en-US" sz="3200" dirty="0"/>
              <a:t>是唯一的，因此确保了所有键都是可识别的。</a:t>
            </a:r>
            <a:endParaRPr kumimoji="1" lang="en-US" altLang="zh-CN" sz="3200" dirty="0"/>
          </a:p>
          <a:p>
            <a:pPr marL="0" indent="0">
              <a:lnSpc>
                <a:spcPts val="3280"/>
              </a:lnSpc>
              <a:spcBef>
                <a:spcPts val="1375"/>
              </a:spcBef>
              <a:buNone/>
            </a:pPr>
            <a:r>
              <a:rPr lang="zh-CN" altLang="en-US" sz="3200" dirty="0"/>
              <a:t>方法二：允许叶结点溢出至包含重复键的溢出结点</a:t>
            </a:r>
            <a:endParaRPr lang="en-US" altLang="zh-CN" sz="3200" dirty="0"/>
          </a:p>
          <a:p>
            <a:pPr marL="0" lvl="1" indent="842645">
              <a:lnSpc>
                <a:spcPts val="3280"/>
              </a:lnSpc>
              <a:spcBef>
                <a:spcPts val="1375"/>
              </a:spcBef>
              <a:buNone/>
            </a:pPr>
            <a:r>
              <a:rPr kumimoji="1" lang="zh-CN" altLang="en-US" sz="3200" dirty="0"/>
              <a:t>该方法的维护和修改较为复杂。</a:t>
            </a:r>
            <a:endParaRPr kumimoji="1" lang="zh-CN" altLang="en-US"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2"/>
            <a:ext cx="10972800" cy="992713"/>
          </a:xfrm>
        </p:spPr>
        <p:txBody>
          <a:bodyPr/>
          <a:lstStyle/>
          <a:p>
            <a:r>
              <a:rPr kumimoji="1" lang="en-US" altLang="zh-CN" dirty="0"/>
              <a:t>B+</a:t>
            </a:r>
            <a:r>
              <a:rPr kumimoji="1" lang="zh-CN" altLang="en-US" dirty="0"/>
              <a:t>树</a:t>
            </a:r>
            <a:r>
              <a:rPr kumimoji="1" lang="en-US" altLang="zh-CN" dirty="0"/>
              <a:t>-</a:t>
            </a:r>
            <a:r>
              <a:rPr kumimoji="1" lang="zh-CN" altLang="en-US" dirty="0"/>
              <a:t>附加记录</a:t>
            </a:r>
            <a:r>
              <a:rPr kumimoji="1" lang="en-US" altLang="zh-CN" dirty="0"/>
              <a:t>ID</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83" name="组 82"/>
          <p:cNvGrpSpPr/>
          <p:nvPr/>
        </p:nvGrpSpPr>
        <p:grpSpPr>
          <a:xfrm>
            <a:off x="390482" y="1940220"/>
            <a:ext cx="9783233" cy="3517901"/>
            <a:chOff x="292861" y="1455165"/>
            <a:chExt cx="7337425" cy="2638426"/>
          </a:xfrm>
        </p:grpSpPr>
        <p:sp>
          <p:nvSpPr>
            <p:cNvPr id="84" name="object 5"/>
            <p:cNvSpPr/>
            <p:nvPr/>
          </p:nvSpPr>
          <p:spPr>
            <a:xfrm>
              <a:off x="2598801" y="1929510"/>
              <a:ext cx="1713230" cy="762000"/>
            </a:xfrm>
            <a:custGeom>
              <a:avLst/>
              <a:gdLst/>
              <a:ahLst/>
              <a:cxnLst/>
              <a:rect l="l" t="t" r="r" b="b"/>
              <a:pathLst>
                <a:path w="1713229" h="762000">
                  <a:moveTo>
                    <a:pt x="0" y="634238"/>
                  </a:moveTo>
                  <a:lnTo>
                    <a:pt x="11049" y="761619"/>
                  </a:lnTo>
                  <a:lnTo>
                    <a:pt x="98917" y="683006"/>
                  </a:lnTo>
                  <a:lnTo>
                    <a:pt x="62356" y="683006"/>
                  </a:lnTo>
                  <a:lnTo>
                    <a:pt x="29844" y="663066"/>
                  </a:lnTo>
                  <a:lnTo>
                    <a:pt x="38202" y="649391"/>
                  </a:lnTo>
                  <a:lnTo>
                    <a:pt x="0" y="634238"/>
                  </a:lnTo>
                  <a:close/>
                </a:path>
                <a:path w="1713229" h="762000">
                  <a:moveTo>
                    <a:pt x="38202" y="649391"/>
                  </a:moveTo>
                  <a:lnTo>
                    <a:pt x="29844" y="663066"/>
                  </a:lnTo>
                  <a:lnTo>
                    <a:pt x="62356" y="683006"/>
                  </a:lnTo>
                  <a:lnTo>
                    <a:pt x="74143" y="663647"/>
                  </a:lnTo>
                  <a:lnTo>
                    <a:pt x="38202" y="649391"/>
                  </a:lnTo>
                  <a:close/>
                </a:path>
                <a:path w="1713229" h="762000">
                  <a:moveTo>
                    <a:pt x="74143" y="663647"/>
                  </a:moveTo>
                  <a:lnTo>
                    <a:pt x="62356" y="683006"/>
                  </a:lnTo>
                  <a:lnTo>
                    <a:pt x="98917" y="683006"/>
                  </a:lnTo>
                  <a:lnTo>
                    <a:pt x="106299" y="676401"/>
                  </a:lnTo>
                  <a:lnTo>
                    <a:pt x="74143" y="663647"/>
                  </a:lnTo>
                  <a:close/>
                </a:path>
                <a:path w="1713229" h="762000">
                  <a:moveTo>
                    <a:pt x="1675129" y="0"/>
                  </a:moveTo>
                  <a:lnTo>
                    <a:pt x="1668399" y="39624"/>
                  </a:lnTo>
                  <a:lnTo>
                    <a:pt x="1648587" y="79375"/>
                  </a:lnTo>
                  <a:lnTo>
                    <a:pt x="1623568" y="111251"/>
                  </a:lnTo>
                  <a:lnTo>
                    <a:pt x="1590928" y="142875"/>
                  </a:lnTo>
                  <a:lnTo>
                    <a:pt x="1550797" y="173862"/>
                  </a:lnTo>
                  <a:lnTo>
                    <a:pt x="1504188" y="203453"/>
                  </a:lnTo>
                  <a:lnTo>
                    <a:pt x="1451483" y="231647"/>
                  </a:lnTo>
                  <a:lnTo>
                    <a:pt x="1393316" y="257809"/>
                  </a:lnTo>
                  <a:lnTo>
                    <a:pt x="1330578" y="281813"/>
                  </a:lnTo>
                  <a:lnTo>
                    <a:pt x="1263777" y="303275"/>
                  </a:lnTo>
                  <a:lnTo>
                    <a:pt x="1193546" y="321690"/>
                  </a:lnTo>
                  <a:lnTo>
                    <a:pt x="1120521" y="337184"/>
                  </a:lnTo>
                  <a:lnTo>
                    <a:pt x="1045337" y="349122"/>
                  </a:lnTo>
                  <a:lnTo>
                    <a:pt x="1007237" y="353694"/>
                  </a:lnTo>
                  <a:lnTo>
                    <a:pt x="968628" y="357250"/>
                  </a:lnTo>
                  <a:lnTo>
                    <a:pt x="930021" y="359918"/>
                  </a:lnTo>
                  <a:lnTo>
                    <a:pt x="891032" y="361441"/>
                  </a:lnTo>
                  <a:lnTo>
                    <a:pt x="812926" y="362712"/>
                  </a:lnTo>
                  <a:lnTo>
                    <a:pt x="773176" y="364363"/>
                  </a:lnTo>
                  <a:lnTo>
                    <a:pt x="733425" y="367030"/>
                  </a:lnTo>
                  <a:lnTo>
                    <a:pt x="693927" y="370713"/>
                  </a:lnTo>
                  <a:lnTo>
                    <a:pt x="654812" y="375538"/>
                  </a:lnTo>
                  <a:lnTo>
                    <a:pt x="616076" y="381126"/>
                  </a:lnTo>
                  <a:lnTo>
                    <a:pt x="577723" y="387731"/>
                  </a:lnTo>
                  <a:lnTo>
                    <a:pt x="540004" y="395096"/>
                  </a:lnTo>
                  <a:lnTo>
                    <a:pt x="466344" y="412622"/>
                  </a:lnTo>
                  <a:lnTo>
                    <a:pt x="395859" y="433196"/>
                  </a:lnTo>
                  <a:lnTo>
                    <a:pt x="329056" y="456564"/>
                  </a:lnTo>
                  <a:lnTo>
                    <a:pt x="266446" y="482600"/>
                  </a:lnTo>
                  <a:lnTo>
                    <a:pt x="208787" y="510920"/>
                  </a:lnTo>
                  <a:lnTo>
                    <a:pt x="156463" y="541401"/>
                  </a:lnTo>
                  <a:lnTo>
                    <a:pt x="110236" y="573786"/>
                  </a:lnTo>
                  <a:lnTo>
                    <a:pt x="70485" y="607821"/>
                  </a:lnTo>
                  <a:lnTo>
                    <a:pt x="53340" y="625475"/>
                  </a:lnTo>
                  <a:lnTo>
                    <a:pt x="52324" y="626490"/>
                  </a:lnTo>
                  <a:lnTo>
                    <a:pt x="50800" y="628776"/>
                  </a:lnTo>
                  <a:lnTo>
                    <a:pt x="38202" y="649391"/>
                  </a:lnTo>
                  <a:lnTo>
                    <a:pt x="74143" y="663647"/>
                  </a:lnTo>
                  <a:lnTo>
                    <a:pt x="81301" y="651890"/>
                  </a:lnTo>
                  <a:lnTo>
                    <a:pt x="80772" y="651890"/>
                  </a:lnTo>
                  <a:lnTo>
                    <a:pt x="83312" y="648588"/>
                  </a:lnTo>
                  <a:lnTo>
                    <a:pt x="83942" y="648588"/>
                  </a:lnTo>
                  <a:lnTo>
                    <a:pt x="96138" y="635888"/>
                  </a:lnTo>
                  <a:lnTo>
                    <a:pt x="113537" y="620140"/>
                  </a:lnTo>
                  <a:lnTo>
                    <a:pt x="153797" y="589026"/>
                  </a:lnTo>
                  <a:lnTo>
                    <a:pt x="200406" y="559181"/>
                  </a:lnTo>
                  <a:lnTo>
                    <a:pt x="253237" y="530859"/>
                  </a:lnTo>
                  <a:lnTo>
                    <a:pt x="311276" y="504697"/>
                  </a:lnTo>
                  <a:lnTo>
                    <a:pt x="374142" y="480694"/>
                  </a:lnTo>
                  <a:lnTo>
                    <a:pt x="440817" y="459231"/>
                  </a:lnTo>
                  <a:lnTo>
                    <a:pt x="511175" y="440563"/>
                  </a:lnTo>
                  <a:lnTo>
                    <a:pt x="584200" y="425322"/>
                  </a:lnTo>
                  <a:lnTo>
                    <a:pt x="659257" y="413257"/>
                  </a:lnTo>
                  <a:lnTo>
                    <a:pt x="697484" y="408686"/>
                  </a:lnTo>
                  <a:lnTo>
                    <a:pt x="735964" y="405002"/>
                  </a:lnTo>
                  <a:lnTo>
                    <a:pt x="774700" y="402336"/>
                  </a:lnTo>
                  <a:lnTo>
                    <a:pt x="813562" y="400812"/>
                  </a:lnTo>
                  <a:lnTo>
                    <a:pt x="892556" y="399541"/>
                  </a:lnTo>
                  <a:lnTo>
                    <a:pt x="932561" y="397890"/>
                  </a:lnTo>
                  <a:lnTo>
                    <a:pt x="972185" y="395224"/>
                  </a:lnTo>
                  <a:lnTo>
                    <a:pt x="1011682" y="391540"/>
                  </a:lnTo>
                  <a:lnTo>
                    <a:pt x="1050925" y="386714"/>
                  </a:lnTo>
                  <a:lnTo>
                    <a:pt x="1089660" y="381126"/>
                  </a:lnTo>
                  <a:lnTo>
                    <a:pt x="1128014" y="374522"/>
                  </a:lnTo>
                  <a:lnTo>
                    <a:pt x="1165733" y="367030"/>
                  </a:lnTo>
                  <a:lnTo>
                    <a:pt x="1202944" y="358647"/>
                  </a:lnTo>
                  <a:lnTo>
                    <a:pt x="1274952" y="339597"/>
                  </a:lnTo>
                  <a:lnTo>
                    <a:pt x="1343787" y="317626"/>
                  </a:lnTo>
                  <a:lnTo>
                    <a:pt x="1408557" y="292862"/>
                  </a:lnTo>
                  <a:lnTo>
                    <a:pt x="1468882" y="265556"/>
                  </a:lnTo>
                  <a:lnTo>
                    <a:pt x="1524000" y="235965"/>
                  </a:lnTo>
                  <a:lnTo>
                    <a:pt x="1573402" y="204469"/>
                  </a:lnTo>
                  <a:lnTo>
                    <a:pt x="1616583" y="171069"/>
                  </a:lnTo>
                  <a:lnTo>
                    <a:pt x="1652777" y="135762"/>
                  </a:lnTo>
                  <a:lnTo>
                    <a:pt x="1681352" y="98806"/>
                  </a:lnTo>
                  <a:lnTo>
                    <a:pt x="1701291" y="60578"/>
                  </a:lnTo>
                  <a:lnTo>
                    <a:pt x="1711960" y="20446"/>
                  </a:lnTo>
                  <a:lnTo>
                    <a:pt x="1713229" y="1269"/>
                  </a:lnTo>
                  <a:lnTo>
                    <a:pt x="1675129" y="0"/>
                  </a:lnTo>
                  <a:close/>
                </a:path>
                <a:path w="1713229" h="762000">
                  <a:moveTo>
                    <a:pt x="83312" y="648588"/>
                  </a:moveTo>
                  <a:lnTo>
                    <a:pt x="80772" y="651890"/>
                  </a:lnTo>
                  <a:lnTo>
                    <a:pt x="82218" y="650384"/>
                  </a:lnTo>
                  <a:lnTo>
                    <a:pt x="83312" y="648588"/>
                  </a:lnTo>
                  <a:close/>
                </a:path>
                <a:path w="1713229" h="762000">
                  <a:moveTo>
                    <a:pt x="82218" y="650384"/>
                  </a:moveTo>
                  <a:lnTo>
                    <a:pt x="80772" y="651890"/>
                  </a:lnTo>
                  <a:lnTo>
                    <a:pt x="81301" y="651890"/>
                  </a:lnTo>
                  <a:lnTo>
                    <a:pt x="82218" y="650384"/>
                  </a:lnTo>
                  <a:close/>
                </a:path>
                <a:path w="1713229" h="762000">
                  <a:moveTo>
                    <a:pt x="83942" y="648588"/>
                  </a:moveTo>
                  <a:lnTo>
                    <a:pt x="83312" y="648588"/>
                  </a:lnTo>
                  <a:lnTo>
                    <a:pt x="82218" y="650384"/>
                  </a:lnTo>
                  <a:lnTo>
                    <a:pt x="83942" y="648588"/>
                  </a:lnTo>
                  <a:close/>
                </a:path>
              </a:pathLst>
            </a:custGeom>
            <a:solidFill>
              <a:srgbClr val="636363"/>
            </a:solidFill>
          </p:spPr>
          <p:txBody>
            <a:bodyPr wrap="square" lIns="0" tIns="0" rIns="0" bIns="0" rtlCol="0"/>
            <a:lstStyle/>
            <a:p>
              <a:endParaRPr sz="2400"/>
            </a:p>
          </p:txBody>
        </p:sp>
        <p:sp>
          <p:nvSpPr>
            <p:cNvPr id="85" name="object 7"/>
            <p:cNvSpPr/>
            <p:nvPr/>
          </p:nvSpPr>
          <p:spPr>
            <a:xfrm>
              <a:off x="4470527" y="1929764"/>
              <a:ext cx="297815" cy="761365"/>
            </a:xfrm>
            <a:custGeom>
              <a:avLst/>
              <a:gdLst/>
              <a:ahLst/>
              <a:cxnLst/>
              <a:rect l="l" t="t" r="r" b="b"/>
              <a:pathLst>
                <a:path w="297814" h="761364">
                  <a:moveTo>
                    <a:pt x="0" y="643890"/>
                  </a:moveTo>
                  <a:lnTo>
                    <a:pt x="50419" y="761365"/>
                  </a:lnTo>
                  <a:lnTo>
                    <a:pt x="104095" y="668020"/>
                  </a:lnTo>
                  <a:lnTo>
                    <a:pt x="74930" y="668020"/>
                  </a:lnTo>
                  <a:lnTo>
                    <a:pt x="36957" y="664464"/>
                  </a:lnTo>
                  <a:lnTo>
                    <a:pt x="38734" y="646130"/>
                  </a:lnTo>
                  <a:lnTo>
                    <a:pt x="0" y="643890"/>
                  </a:lnTo>
                  <a:close/>
                </a:path>
                <a:path w="297814" h="761364">
                  <a:moveTo>
                    <a:pt x="38734" y="646130"/>
                  </a:moveTo>
                  <a:lnTo>
                    <a:pt x="36957" y="664464"/>
                  </a:lnTo>
                  <a:lnTo>
                    <a:pt x="74930" y="668020"/>
                  </a:lnTo>
                  <a:lnTo>
                    <a:pt x="76772" y="648330"/>
                  </a:lnTo>
                  <a:lnTo>
                    <a:pt x="38734" y="646130"/>
                  </a:lnTo>
                  <a:close/>
                </a:path>
                <a:path w="297814" h="761364">
                  <a:moveTo>
                    <a:pt x="76772" y="648330"/>
                  </a:moveTo>
                  <a:lnTo>
                    <a:pt x="74930" y="668020"/>
                  </a:lnTo>
                  <a:lnTo>
                    <a:pt x="104095" y="668020"/>
                  </a:lnTo>
                  <a:lnTo>
                    <a:pt x="114173" y="650494"/>
                  </a:lnTo>
                  <a:lnTo>
                    <a:pt x="76772" y="648330"/>
                  </a:lnTo>
                  <a:close/>
                </a:path>
                <a:path w="297814" h="761364">
                  <a:moveTo>
                    <a:pt x="166084" y="361487"/>
                  </a:moveTo>
                  <a:lnTo>
                    <a:pt x="140081" y="368681"/>
                  </a:lnTo>
                  <a:lnTo>
                    <a:pt x="139192" y="369062"/>
                  </a:lnTo>
                  <a:lnTo>
                    <a:pt x="138430" y="369570"/>
                  </a:lnTo>
                  <a:lnTo>
                    <a:pt x="137540" y="370078"/>
                  </a:lnTo>
                  <a:lnTo>
                    <a:pt x="132334" y="373888"/>
                  </a:lnTo>
                  <a:lnTo>
                    <a:pt x="107061" y="402717"/>
                  </a:lnTo>
                  <a:lnTo>
                    <a:pt x="85978" y="443230"/>
                  </a:lnTo>
                  <a:lnTo>
                    <a:pt x="72183" y="480695"/>
                  </a:lnTo>
                  <a:lnTo>
                    <a:pt x="60071" y="522478"/>
                  </a:lnTo>
                  <a:lnTo>
                    <a:pt x="46736" y="585089"/>
                  </a:lnTo>
                  <a:lnTo>
                    <a:pt x="38734" y="646130"/>
                  </a:lnTo>
                  <a:lnTo>
                    <a:pt x="76772" y="648330"/>
                  </a:lnTo>
                  <a:lnTo>
                    <a:pt x="78994" y="624586"/>
                  </a:lnTo>
                  <a:lnTo>
                    <a:pt x="84074" y="592328"/>
                  </a:lnTo>
                  <a:lnTo>
                    <a:pt x="96774" y="532638"/>
                  </a:lnTo>
                  <a:lnTo>
                    <a:pt x="108203" y="492760"/>
                  </a:lnTo>
                  <a:lnTo>
                    <a:pt x="125222" y="448818"/>
                  </a:lnTo>
                  <a:lnTo>
                    <a:pt x="146938" y="412496"/>
                  </a:lnTo>
                  <a:lnTo>
                    <a:pt x="157484" y="402717"/>
                  </a:lnTo>
                  <a:lnTo>
                    <a:pt x="157099" y="402717"/>
                  </a:lnTo>
                  <a:lnTo>
                    <a:pt x="159638" y="401193"/>
                  </a:lnTo>
                  <a:lnTo>
                    <a:pt x="161783" y="400304"/>
                  </a:lnTo>
                  <a:lnTo>
                    <a:pt x="161289" y="400304"/>
                  </a:lnTo>
                  <a:lnTo>
                    <a:pt x="162198" y="400141"/>
                  </a:lnTo>
                  <a:lnTo>
                    <a:pt x="162433" y="400050"/>
                  </a:lnTo>
                  <a:lnTo>
                    <a:pt x="162712" y="400050"/>
                  </a:lnTo>
                  <a:lnTo>
                    <a:pt x="164846" y="399669"/>
                  </a:lnTo>
                  <a:lnTo>
                    <a:pt x="167690" y="399669"/>
                  </a:lnTo>
                  <a:lnTo>
                    <a:pt x="171958" y="399161"/>
                  </a:lnTo>
                  <a:lnTo>
                    <a:pt x="173227" y="399034"/>
                  </a:lnTo>
                  <a:lnTo>
                    <a:pt x="175513" y="398526"/>
                  </a:lnTo>
                  <a:lnTo>
                    <a:pt x="180848" y="396875"/>
                  </a:lnTo>
                  <a:lnTo>
                    <a:pt x="182880" y="396113"/>
                  </a:lnTo>
                  <a:lnTo>
                    <a:pt x="183769" y="395605"/>
                  </a:lnTo>
                  <a:lnTo>
                    <a:pt x="189102" y="392938"/>
                  </a:lnTo>
                  <a:lnTo>
                    <a:pt x="217170" y="366268"/>
                  </a:lnTo>
                  <a:lnTo>
                    <a:pt x="220138" y="361950"/>
                  </a:lnTo>
                  <a:lnTo>
                    <a:pt x="164464" y="361950"/>
                  </a:lnTo>
                  <a:lnTo>
                    <a:pt x="166084" y="361487"/>
                  </a:lnTo>
                  <a:close/>
                </a:path>
                <a:path w="297814" h="761364">
                  <a:moveTo>
                    <a:pt x="159638" y="401193"/>
                  </a:moveTo>
                  <a:lnTo>
                    <a:pt x="157099" y="402717"/>
                  </a:lnTo>
                  <a:lnTo>
                    <a:pt x="158413" y="402059"/>
                  </a:lnTo>
                  <a:lnTo>
                    <a:pt x="159638" y="401193"/>
                  </a:lnTo>
                  <a:close/>
                </a:path>
                <a:path w="297814" h="761364">
                  <a:moveTo>
                    <a:pt x="158413" y="402059"/>
                  </a:moveTo>
                  <a:lnTo>
                    <a:pt x="157099" y="402717"/>
                  </a:lnTo>
                  <a:lnTo>
                    <a:pt x="157484" y="402717"/>
                  </a:lnTo>
                  <a:lnTo>
                    <a:pt x="158413" y="402059"/>
                  </a:lnTo>
                  <a:close/>
                </a:path>
                <a:path w="297814" h="761364">
                  <a:moveTo>
                    <a:pt x="160993" y="400769"/>
                  </a:moveTo>
                  <a:lnTo>
                    <a:pt x="159512" y="401193"/>
                  </a:lnTo>
                  <a:lnTo>
                    <a:pt x="158413" y="402059"/>
                  </a:lnTo>
                  <a:lnTo>
                    <a:pt x="160993" y="400769"/>
                  </a:lnTo>
                  <a:close/>
                </a:path>
                <a:path w="297814" h="761364">
                  <a:moveTo>
                    <a:pt x="162074" y="400229"/>
                  </a:moveTo>
                  <a:lnTo>
                    <a:pt x="161942" y="400241"/>
                  </a:lnTo>
                  <a:lnTo>
                    <a:pt x="159512" y="401193"/>
                  </a:lnTo>
                  <a:lnTo>
                    <a:pt x="160993" y="400769"/>
                  </a:lnTo>
                  <a:lnTo>
                    <a:pt x="162074" y="400229"/>
                  </a:lnTo>
                  <a:close/>
                </a:path>
                <a:path w="297814" h="761364">
                  <a:moveTo>
                    <a:pt x="163290" y="400113"/>
                  </a:moveTo>
                  <a:lnTo>
                    <a:pt x="162049" y="400241"/>
                  </a:lnTo>
                  <a:lnTo>
                    <a:pt x="160993" y="400769"/>
                  </a:lnTo>
                  <a:lnTo>
                    <a:pt x="163290" y="400113"/>
                  </a:lnTo>
                  <a:close/>
                </a:path>
                <a:path w="297814" h="761364">
                  <a:moveTo>
                    <a:pt x="162198" y="400141"/>
                  </a:moveTo>
                  <a:lnTo>
                    <a:pt x="161289" y="400304"/>
                  </a:lnTo>
                  <a:lnTo>
                    <a:pt x="161974" y="400229"/>
                  </a:lnTo>
                  <a:lnTo>
                    <a:pt x="162198" y="400141"/>
                  </a:lnTo>
                  <a:close/>
                </a:path>
                <a:path w="297814" h="761364">
                  <a:moveTo>
                    <a:pt x="161942" y="400241"/>
                  </a:moveTo>
                  <a:lnTo>
                    <a:pt x="161289" y="400304"/>
                  </a:lnTo>
                  <a:lnTo>
                    <a:pt x="161783" y="400304"/>
                  </a:lnTo>
                  <a:lnTo>
                    <a:pt x="161942" y="400241"/>
                  </a:lnTo>
                  <a:close/>
                </a:path>
                <a:path w="297814" h="761364">
                  <a:moveTo>
                    <a:pt x="162277" y="400127"/>
                  </a:moveTo>
                  <a:lnTo>
                    <a:pt x="161942" y="400241"/>
                  </a:lnTo>
                  <a:lnTo>
                    <a:pt x="162074" y="400229"/>
                  </a:lnTo>
                  <a:lnTo>
                    <a:pt x="162277" y="400127"/>
                  </a:lnTo>
                  <a:close/>
                </a:path>
                <a:path w="297814" h="761364">
                  <a:moveTo>
                    <a:pt x="164846" y="399669"/>
                  </a:moveTo>
                  <a:lnTo>
                    <a:pt x="162249" y="400141"/>
                  </a:lnTo>
                  <a:lnTo>
                    <a:pt x="162074" y="400229"/>
                  </a:lnTo>
                  <a:lnTo>
                    <a:pt x="163290" y="400113"/>
                  </a:lnTo>
                  <a:lnTo>
                    <a:pt x="164846" y="399669"/>
                  </a:lnTo>
                  <a:close/>
                </a:path>
                <a:path w="297814" h="761364">
                  <a:moveTo>
                    <a:pt x="162433" y="400050"/>
                  </a:moveTo>
                  <a:lnTo>
                    <a:pt x="162198" y="400141"/>
                  </a:lnTo>
                  <a:lnTo>
                    <a:pt x="162433" y="400050"/>
                  </a:lnTo>
                  <a:close/>
                </a:path>
                <a:path w="297814" h="761364">
                  <a:moveTo>
                    <a:pt x="162712" y="400050"/>
                  </a:moveTo>
                  <a:lnTo>
                    <a:pt x="162433" y="400050"/>
                  </a:lnTo>
                  <a:lnTo>
                    <a:pt x="162277" y="400127"/>
                  </a:lnTo>
                  <a:lnTo>
                    <a:pt x="162712" y="400050"/>
                  </a:lnTo>
                  <a:close/>
                </a:path>
                <a:path w="297814" h="761364">
                  <a:moveTo>
                    <a:pt x="167690" y="399669"/>
                  </a:moveTo>
                  <a:lnTo>
                    <a:pt x="164846" y="399669"/>
                  </a:lnTo>
                  <a:lnTo>
                    <a:pt x="163290" y="400113"/>
                  </a:lnTo>
                  <a:lnTo>
                    <a:pt x="166624" y="399796"/>
                  </a:lnTo>
                  <a:lnTo>
                    <a:pt x="167690" y="399669"/>
                  </a:lnTo>
                  <a:close/>
                </a:path>
                <a:path w="297814" h="761364">
                  <a:moveTo>
                    <a:pt x="167109" y="361389"/>
                  </a:moveTo>
                  <a:lnTo>
                    <a:pt x="166033" y="361501"/>
                  </a:lnTo>
                  <a:lnTo>
                    <a:pt x="164464" y="361950"/>
                  </a:lnTo>
                  <a:lnTo>
                    <a:pt x="166918" y="361485"/>
                  </a:lnTo>
                  <a:lnTo>
                    <a:pt x="167109" y="361389"/>
                  </a:lnTo>
                  <a:close/>
                </a:path>
                <a:path w="297814" h="761364">
                  <a:moveTo>
                    <a:pt x="166885" y="361501"/>
                  </a:moveTo>
                  <a:lnTo>
                    <a:pt x="164464" y="361950"/>
                  </a:lnTo>
                  <a:lnTo>
                    <a:pt x="220138" y="361950"/>
                  </a:lnTo>
                  <a:lnTo>
                    <a:pt x="220400" y="361569"/>
                  </a:lnTo>
                  <a:lnTo>
                    <a:pt x="166750" y="361569"/>
                  </a:lnTo>
                  <a:lnTo>
                    <a:pt x="166885" y="361501"/>
                  </a:lnTo>
                  <a:close/>
                </a:path>
                <a:path w="297814" h="761364">
                  <a:moveTo>
                    <a:pt x="166974" y="361485"/>
                  </a:moveTo>
                  <a:lnTo>
                    <a:pt x="166750" y="361569"/>
                  </a:lnTo>
                  <a:lnTo>
                    <a:pt x="166974" y="361485"/>
                  </a:lnTo>
                  <a:close/>
                </a:path>
                <a:path w="297814" h="761364">
                  <a:moveTo>
                    <a:pt x="220575" y="361315"/>
                  </a:moveTo>
                  <a:lnTo>
                    <a:pt x="167894" y="361315"/>
                  </a:lnTo>
                  <a:lnTo>
                    <a:pt x="166930" y="361501"/>
                  </a:lnTo>
                  <a:lnTo>
                    <a:pt x="166750" y="361569"/>
                  </a:lnTo>
                  <a:lnTo>
                    <a:pt x="220400" y="361569"/>
                  </a:lnTo>
                  <a:lnTo>
                    <a:pt x="220575" y="361315"/>
                  </a:lnTo>
                  <a:close/>
                </a:path>
                <a:path w="297814" h="761364">
                  <a:moveTo>
                    <a:pt x="167269" y="361374"/>
                  </a:moveTo>
                  <a:lnTo>
                    <a:pt x="167109" y="361389"/>
                  </a:lnTo>
                  <a:lnTo>
                    <a:pt x="166885" y="361501"/>
                  </a:lnTo>
                  <a:lnTo>
                    <a:pt x="167269" y="361374"/>
                  </a:lnTo>
                  <a:close/>
                </a:path>
                <a:path w="297814" h="761364">
                  <a:moveTo>
                    <a:pt x="168020" y="360934"/>
                  </a:moveTo>
                  <a:lnTo>
                    <a:pt x="166084" y="361487"/>
                  </a:lnTo>
                  <a:lnTo>
                    <a:pt x="167140" y="361374"/>
                  </a:lnTo>
                  <a:lnTo>
                    <a:pt x="168020" y="360934"/>
                  </a:lnTo>
                  <a:close/>
                </a:path>
                <a:path w="297814" h="761364">
                  <a:moveTo>
                    <a:pt x="167894" y="361315"/>
                  </a:moveTo>
                  <a:lnTo>
                    <a:pt x="167229" y="361389"/>
                  </a:lnTo>
                  <a:lnTo>
                    <a:pt x="166974" y="361485"/>
                  </a:lnTo>
                  <a:lnTo>
                    <a:pt x="167894" y="361315"/>
                  </a:lnTo>
                  <a:close/>
                </a:path>
                <a:path w="297814" h="761364">
                  <a:moveTo>
                    <a:pt x="169799" y="360426"/>
                  </a:moveTo>
                  <a:lnTo>
                    <a:pt x="168020" y="360934"/>
                  </a:lnTo>
                  <a:lnTo>
                    <a:pt x="167109" y="361389"/>
                  </a:lnTo>
                  <a:lnTo>
                    <a:pt x="167269" y="361374"/>
                  </a:lnTo>
                  <a:lnTo>
                    <a:pt x="169799" y="360426"/>
                  </a:lnTo>
                  <a:close/>
                </a:path>
                <a:path w="297814" h="761364">
                  <a:moveTo>
                    <a:pt x="221186" y="360426"/>
                  </a:moveTo>
                  <a:lnTo>
                    <a:pt x="169799" y="360426"/>
                  </a:lnTo>
                  <a:lnTo>
                    <a:pt x="167269" y="361374"/>
                  </a:lnTo>
                  <a:lnTo>
                    <a:pt x="167894" y="361315"/>
                  </a:lnTo>
                  <a:lnTo>
                    <a:pt x="220575" y="361315"/>
                  </a:lnTo>
                  <a:lnTo>
                    <a:pt x="221186" y="360426"/>
                  </a:lnTo>
                  <a:close/>
                </a:path>
                <a:path w="297814" h="761364">
                  <a:moveTo>
                    <a:pt x="171322" y="359283"/>
                  </a:moveTo>
                  <a:lnTo>
                    <a:pt x="168020" y="360934"/>
                  </a:lnTo>
                  <a:lnTo>
                    <a:pt x="169799" y="360426"/>
                  </a:lnTo>
                  <a:lnTo>
                    <a:pt x="221186" y="360426"/>
                  </a:lnTo>
                  <a:lnTo>
                    <a:pt x="221273" y="360299"/>
                  </a:lnTo>
                  <a:lnTo>
                    <a:pt x="169799" y="360299"/>
                  </a:lnTo>
                  <a:lnTo>
                    <a:pt x="171322" y="359283"/>
                  </a:lnTo>
                  <a:close/>
                </a:path>
                <a:path w="297814" h="761364">
                  <a:moveTo>
                    <a:pt x="172085" y="358902"/>
                  </a:moveTo>
                  <a:lnTo>
                    <a:pt x="171322" y="359283"/>
                  </a:lnTo>
                  <a:lnTo>
                    <a:pt x="169799" y="360299"/>
                  </a:lnTo>
                  <a:lnTo>
                    <a:pt x="172085" y="358902"/>
                  </a:lnTo>
                  <a:close/>
                </a:path>
                <a:path w="297814" h="761364">
                  <a:moveTo>
                    <a:pt x="222234" y="358902"/>
                  </a:moveTo>
                  <a:lnTo>
                    <a:pt x="172085" y="358902"/>
                  </a:lnTo>
                  <a:lnTo>
                    <a:pt x="169799" y="360299"/>
                  </a:lnTo>
                  <a:lnTo>
                    <a:pt x="221273" y="360299"/>
                  </a:lnTo>
                  <a:lnTo>
                    <a:pt x="222234" y="358902"/>
                  </a:lnTo>
                  <a:close/>
                </a:path>
                <a:path w="297814" h="761364">
                  <a:moveTo>
                    <a:pt x="259842" y="0"/>
                  </a:moveTo>
                  <a:lnTo>
                    <a:pt x="257175" y="70358"/>
                  </a:lnTo>
                  <a:lnTo>
                    <a:pt x="250062" y="137795"/>
                  </a:lnTo>
                  <a:lnTo>
                    <a:pt x="239013" y="200660"/>
                  </a:lnTo>
                  <a:lnTo>
                    <a:pt x="224789" y="256794"/>
                  </a:lnTo>
                  <a:lnTo>
                    <a:pt x="208280" y="303403"/>
                  </a:lnTo>
                  <a:lnTo>
                    <a:pt x="190373" y="338201"/>
                  </a:lnTo>
                  <a:lnTo>
                    <a:pt x="171322" y="359283"/>
                  </a:lnTo>
                  <a:lnTo>
                    <a:pt x="172085" y="358902"/>
                  </a:lnTo>
                  <a:lnTo>
                    <a:pt x="222234" y="358902"/>
                  </a:lnTo>
                  <a:lnTo>
                    <a:pt x="222835" y="358013"/>
                  </a:lnTo>
                  <a:lnTo>
                    <a:pt x="243459" y="317754"/>
                  </a:lnTo>
                  <a:lnTo>
                    <a:pt x="257175" y="280670"/>
                  </a:lnTo>
                  <a:lnTo>
                    <a:pt x="269367" y="238506"/>
                  </a:lnTo>
                  <a:lnTo>
                    <a:pt x="282701" y="175895"/>
                  </a:lnTo>
                  <a:lnTo>
                    <a:pt x="292226" y="107823"/>
                  </a:lnTo>
                  <a:lnTo>
                    <a:pt x="297180" y="36322"/>
                  </a:lnTo>
                  <a:lnTo>
                    <a:pt x="297814" y="762"/>
                  </a:lnTo>
                  <a:lnTo>
                    <a:pt x="259842" y="0"/>
                  </a:lnTo>
                  <a:close/>
                </a:path>
              </a:pathLst>
            </a:custGeom>
            <a:solidFill>
              <a:srgbClr val="636363"/>
            </a:solidFill>
          </p:spPr>
          <p:txBody>
            <a:bodyPr wrap="square" lIns="0" tIns="0" rIns="0" bIns="0" rtlCol="0"/>
            <a:lstStyle/>
            <a:p>
              <a:endParaRPr sz="2400"/>
            </a:p>
          </p:txBody>
        </p:sp>
        <p:sp>
          <p:nvSpPr>
            <p:cNvPr id="86" name="object 8"/>
            <p:cNvSpPr txBox="1"/>
            <p:nvPr/>
          </p:nvSpPr>
          <p:spPr>
            <a:xfrm>
              <a:off x="3024885"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&lt;5</a:t>
              </a:r>
              <a:endParaRPr sz="3735">
                <a:latin typeface="Trebuchet MS" panose="020B0603020202020204"/>
                <a:cs typeface="Trebuchet MS" panose="020B0603020202020204"/>
              </a:endParaRPr>
            </a:p>
          </p:txBody>
        </p:sp>
        <p:sp>
          <p:nvSpPr>
            <p:cNvPr id="87" name="object 9"/>
            <p:cNvSpPr txBox="1"/>
            <p:nvPr/>
          </p:nvSpPr>
          <p:spPr>
            <a:xfrm>
              <a:off x="4250816"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&lt;9</a:t>
              </a:r>
              <a:endParaRPr sz="3735">
                <a:latin typeface="Trebuchet MS" panose="020B0603020202020204"/>
                <a:cs typeface="Trebuchet MS" panose="020B0603020202020204"/>
              </a:endParaRPr>
            </a:p>
          </p:txBody>
        </p:sp>
        <p:sp>
          <p:nvSpPr>
            <p:cNvPr id="88" name="object 10"/>
            <p:cNvSpPr/>
            <p:nvPr/>
          </p:nvSpPr>
          <p:spPr>
            <a:xfrm>
              <a:off x="5187696" y="1929257"/>
              <a:ext cx="1268095" cy="762000"/>
            </a:xfrm>
            <a:custGeom>
              <a:avLst/>
              <a:gdLst/>
              <a:ahLst/>
              <a:cxnLst/>
              <a:rect l="l" t="t" r="r" b="b"/>
              <a:pathLst>
                <a:path w="1268095" h="762000">
                  <a:moveTo>
                    <a:pt x="1192206" y="658464"/>
                  </a:moveTo>
                  <a:lnTo>
                    <a:pt x="1157986" y="668655"/>
                  </a:lnTo>
                  <a:lnTo>
                    <a:pt x="1245362" y="761873"/>
                  </a:lnTo>
                  <a:lnTo>
                    <a:pt x="1260163" y="678053"/>
                  </a:lnTo>
                  <a:lnTo>
                    <a:pt x="1200657" y="678053"/>
                  </a:lnTo>
                  <a:lnTo>
                    <a:pt x="1192206" y="658464"/>
                  </a:lnTo>
                  <a:close/>
                </a:path>
                <a:path w="1268095" h="762000">
                  <a:moveTo>
                    <a:pt x="1229020" y="647500"/>
                  </a:moveTo>
                  <a:lnTo>
                    <a:pt x="1192206" y="658464"/>
                  </a:lnTo>
                  <a:lnTo>
                    <a:pt x="1200657" y="678053"/>
                  </a:lnTo>
                  <a:lnTo>
                    <a:pt x="1235709" y="663067"/>
                  </a:lnTo>
                  <a:lnTo>
                    <a:pt x="1229020" y="647500"/>
                  </a:lnTo>
                  <a:close/>
                </a:path>
                <a:path w="1268095" h="762000">
                  <a:moveTo>
                    <a:pt x="1267587" y="636016"/>
                  </a:moveTo>
                  <a:lnTo>
                    <a:pt x="1229020" y="647500"/>
                  </a:lnTo>
                  <a:lnTo>
                    <a:pt x="1235709" y="663067"/>
                  </a:lnTo>
                  <a:lnTo>
                    <a:pt x="1200657" y="678053"/>
                  </a:lnTo>
                  <a:lnTo>
                    <a:pt x="1260163" y="678053"/>
                  </a:lnTo>
                  <a:lnTo>
                    <a:pt x="1267587" y="636016"/>
                  </a:lnTo>
                  <a:close/>
                </a:path>
                <a:path w="1268095" h="762000">
                  <a:moveTo>
                    <a:pt x="1187681" y="647975"/>
                  </a:moveTo>
                  <a:lnTo>
                    <a:pt x="1192206" y="658464"/>
                  </a:lnTo>
                  <a:lnTo>
                    <a:pt x="1220676" y="649986"/>
                  </a:lnTo>
                  <a:lnTo>
                    <a:pt x="1189101" y="649986"/>
                  </a:lnTo>
                  <a:lnTo>
                    <a:pt x="1187681" y="647975"/>
                  </a:lnTo>
                  <a:close/>
                </a:path>
                <a:path w="1268095" h="762000">
                  <a:moveTo>
                    <a:pt x="1187068" y="646557"/>
                  </a:moveTo>
                  <a:lnTo>
                    <a:pt x="1187681" y="647975"/>
                  </a:lnTo>
                  <a:lnTo>
                    <a:pt x="1189101" y="649986"/>
                  </a:lnTo>
                  <a:lnTo>
                    <a:pt x="1187068" y="646557"/>
                  </a:lnTo>
                  <a:close/>
                </a:path>
                <a:path w="1268095" h="762000">
                  <a:moveTo>
                    <a:pt x="1228615" y="646557"/>
                  </a:moveTo>
                  <a:lnTo>
                    <a:pt x="1187068" y="646557"/>
                  </a:lnTo>
                  <a:lnTo>
                    <a:pt x="1189101" y="649986"/>
                  </a:lnTo>
                  <a:lnTo>
                    <a:pt x="1220676" y="649986"/>
                  </a:lnTo>
                  <a:lnTo>
                    <a:pt x="1229020" y="647500"/>
                  </a:lnTo>
                  <a:lnTo>
                    <a:pt x="1228615" y="646557"/>
                  </a:lnTo>
                  <a:close/>
                </a:path>
                <a:path w="1268095" h="762000">
                  <a:moveTo>
                    <a:pt x="38100" y="0"/>
                  </a:moveTo>
                  <a:lnTo>
                    <a:pt x="0" y="1778"/>
                  </a:lnTo>
                  <a:lnTo>
                    <a:pt x="888" y="19557"/>
                  </a:lnTo>
                  <a:lnTo>
                    <a:pt x="3682" y="39369"/>
                  </a:lnTo>
                  <a:lnTo>
                    <a:pt x="14858" y="77978"/>
                  </a:lnTo>
                  <a:lnTo>
                    <a:pt x="32512" y="115443"/>
                  </a:lnTo>
                  <a:lnTo>
                    <a:pt x="56133" y="151637"/>
                  </a:lnTo>
                  <a:lnTo>
                    <a:pt x="85343" y="186181"/>
                  </a:lnTo>
                  <a:lnTo>
                    <a:pt x="119379" y="218820"/>
                  </a:lnTo>
                  <a:lnTo>
                    <a:pt x="157861" y="249809"/>
                  </a:lnTo>
                  <a:lnTo>
                    <a:pt x="200405" y="278511"/>
                  </a:lnTo>
                  <a:lnTo>
                    <a:pt x="246379" y="304673"/>
                  </a:lnTo>
                  <a:lnTo>
                    <a:pt x="295528" y="328422"/>
                  </a:lnTo>
                  <a:lnTo>
                    <a:pt x="347344" y="349250"/>
                  </a:lnTo>
                  <a:lnTo>
                    <a:pt x="401446" y="366903"/>
                  </a:lnTo>
                  <a:lnTo>
                    <a:pt x="457453" y="381000"/>
                  </a:lnTo>
                  <a:lnTo>
                    <a:pt x="514730" y="391541"/>
                  </a:lnTo>
                  <a:lnTo>
                    <a:pt x="573024" y="398144"/>
                  </a:lnTo>
                  <a:lnTo>
                    <a:pt x="660653" y="400938"/>
                  </a:lnTo>
                  <a:lnTo>
                    <a:pt x="688593" y="402590"/>
                  </a:lnTo>
                  <a:lnTo>
                    <a:pt x="744219" y="408813"/>
                  </a:lnTo>
                  <a:lnTo>
                    <a:pt x="798956" y="418845"/>
                  </a:lnTo>
                  <a:lnTo>
                    <a:pt x="852424" y="432435"/>
                  </a:lnTo>
                  <a:lnTo>
                    <a:pt x="904113" y="449199"/>
                  </a:lnTo>
                  <a:lnTo>
                    <a:pt x="953642" y="469138"/>
                  </a:lnTo>
                  <a:lnTo>
                    <a:pt x="1000378" y="491617"/>
                  </a:lnTo>
                  <a:lnTo>
                    <a:pt x="1043939" y="516636"/>
                  </a:lnTo>
                  <a:lnTo>
                    <a:pt x="1083944" y="543687"/>
                  </a:lnTo>
                  <a:lnTo>
                    <a:pt x="1120013" y="572516"/>
                  </a:lnTo>
                  <a:lnTo>
                    <a:pt x="1151381" y="602615"/>
                  </a:lnTo>
                  <a:lnTo>
                    <a:pt x="1177798" y="633984"/>
                  </a:lnTo>
                  <a:lnTo>
                    <a:pt x="1187681" y="647975"/>
                  </a:lnTo>
                  <a:lnTo>
                    <a:pt x="1187068" y="646557"/>
                  </a:lnTo>
                  <a:lnTo>
                    <a:pt x="1228615" y="646557"/>
                  </a:lnTo>
                  <a:lnTo>
                    <a:pt x="1222120" y="631444"/>
                  </a:lnTo>
                  <a:lnTo>
                    <a:pt x="1221613" y="630174"/>
                  </a:lnTo>
                  <a:lnTo>
                    <a:pt x="1220977" y="629031"/>
                  </a:lnTo>
                  <a:lnTo>
                    <a:pt x="1220215" y="628015"/>
                  </a:lnTo>
                  <a:lnTo>
                    <a:pt x="1207642" y="610235"/>
                  </a:lnTo>
                  <a:lnTo>
                    <a:pt x="1178432" y="575818"/>
                  </a:lnTo>
                  <a:lnTo>
                    <a:pt x="1144396" y="543179"/>
                  </a:lnTo>
                  <a:lnTo>
                    <a:pt x="1106042" y="512572"/>
                  </a:lnTo>
                  <a:lnTo>
                    <a:pt x="1063498" y="483869"/>
                  </a:lnTo>
                  <a:lnTo>
                    <a:pt x="1017524" y="457707"/>
                  </a:lnTo>
                  <a:lnTo>
                    <a:pt x="968375" y="433959"/>
                  </a:lnTo>
                  <a:lnTo>
                    <a:pt x="916431" y="413257"/>
                  </a:lnTo>
                  <a:lnTo>
                    <a:pt x="862329" y="395605"/>
                  </a:lnTo>
                  <a:lnTo>
                    <a:pt x="806450" y="381507"/>
                  </a:lnTo>
                  <a:lnTo>
                    <a:pt x="749173" y="370967"/>
                  </a:lnTo>
                  <a:lnTo>
                    <a:pt x="690752" y="364490"/>
                  </a:lnTo>
                  <a:lnTo>
                    <a:pt x="604519" y="361695"/>
                  </a:lnTo>
                  <a:lnTo>
                    <a:pt x="576579" y="360172"/>
                  </a:lnTo>
                  <a:lnTo>
                    <a:pt x="520953" y="353949"/>
                  </a:lnTo>
                  <a:lnTo>
                    <a:pt x="466089" y="343916"/>
                  </a:lnTo>
                  <a:lnTo>
                    <a:pt x="412750" y="330454"/>
                  </a:lnTo>
                  <a:lnTo>
                    <a:pt x="360933" y="313563"/>
                  </a:lnTo>
                  <a:lnTo>
                    <a:pt x="311403" y="293878"/>
                  </a:lnTo>
                  <a:lnTo>
                    <a:pt x="264667" y="271272"/>
                  </a:lnTo>
                  <a:lnTo>
                    <a:pt x="220979" y="246380"/>
                  </a:lnTo>
                  <a:lnTo>
                    <a:pt x="180975" y="219456"/>
                  </a:lnTo>
                  <a:lnTo>
                    <a:pt x="145033" y="190754"/>
                  </a:lnTo>
                  <a:lnTo>
                    <a:pt x="113664" y="160655"/>
                  </a:lnTo>
                  <a:lnTo>
                    <a:pt x="87249" y="129667"/>
                  </a:lnTo>
                  <a:lnTo>
                    <a:pt x="66166" y="97790"/>
                  </a:lnTo>
                  <a:lnTo>
                    <a:pt x="45338" y="49784"/>
                  </a:lnTo>
                  <a:lnTo>
                    <a:pt x="38988" y="17780"/>
                  </a:lnTo>
                  <a:lnTo>
                    <a:pt x="38100" y="0"/>
                  </a:lnTo>
                  <a:close/>
                </a:path>
              </a:pathLst>
            </a:custGeom>
            <a:solidFill>
              <a:srgbClr val="636363"/>
            </a:solidFill>
          </p:spPr>
          <p:txBody>
            <a:bodyPr wrap="square" lIns="0" tIns="0" rIns="0" bIns="0" rtlCol="0"/>
            <a:lstStyle/>
            <a:p>
              <a:endParaRPr sz="2400"/>
            </a:p>
          </p:txBody>
        </p:sp>
        <p:sp>
          <p:nvSpPr>
            <p:cNvPr id="89" name="object 11"/>
            <p:cNvSpPr txBox="1"/>
            <p:nvPr/>
          </p:nvSpPr>
          <p:spPr>
            <a:xfrm>
              <a:off x="5703189"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≥9</a:t>
              </a:r>
              <a:endParaRPr sz="3735">
                <a:latin typeface="Trebuchet MS" panose="020B0603020202020204"/>
                <a:cs typeface="Trebuchet MS" panose="020B0603020202020204"/>
              </a:endParaRPr>
            </a:p>
          </p:txBody>
        </p:sp>
        <p:sp>
          <p:nvSpPr>
            <p:cNvPr id="90" name="object 12"/>
            <p:cNvSpPr/>
            <p:nvPr/>
          </p:nvSpPr>
          <p:spPr>
            <a:xfrm>
              <a:off x="3739896" y="2449702"/>
              <a:ext cx="579755" cy="848360"/>
            </a:xfrm>
            <a:custGeom>
              <a:avLst/>
              <a:gdLst/>
              <a:ahLst/>
              <a:cxnLst/>
              <a:rect l="l" t="t" r="r" b="b"/>
              <a:pathLst>
                <a:path w="579754"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579754" h="848360">
                  <a:moveTo>
                    <a:pt x="579247" y="601218"/>
                  </a:moveTo>
                  <a:lnTo>
                    <a:pt x="541147" y="599948"/>
                  </a:lnTo>
                  <a:lnTo>
                    <a:pt x="540766" y="610616"/>
                  </a:lnTo>
                  <a:lnTo>
                    <a:pt x="539750" y="620014"/>
                  </a:lnTo>
                  <a:lnTo>
                    <a:pt x="528955" y="657352"/>
                  </a:lnTo>
                  <a:lnTo>
                    <a:pt x="508762" y="693674"/>
                  </a:lnTo>
                  <a:lnTo>
                    <a:pt x="479806" y="728218"/>
                  </a:lnTo>
                  <a:lnTo>
                    <a:pt x="444119" y="758063"/>
                  </a:lnTo>
                  <a:lnTo>
                    <a:pt x="403225" y="782447"/>
                  </a:lnTo>
                  <a:lnTo>
                    <a:pt x="358648" y="799846"/>
                  </a:lnTo>
                  <a:lnTo>
                    <a:pt x="312547" y="808990"/>
                  </a:lnTo>
                  <a:lnTo>
                    <a:pt x="289179" y="810133"/>
                  </a:lnTo>
                  <a:lnTo>
                    <a:pt x="277368" y="809879"/>
                  </a:lnTo>
                  <a:lnTo>
                    <a:pt x="218821" y="799973"/>
                  </a:lnTo>
                  <a:lnTo>
                    <a:pt x="174244" y="783336"/>
                  </a:lnTo>
                  <a:lnTo>
                    <a:pt x="133477" y="760095"/>
                  </a:lnTo>
                  <a:lnTo>
                    <a:pt x="97917" y="731520"/>
                  </a:lnTo>
                  <a:lnTo>
                    <a:pt x="86753" y="720090"/>
                  </a:lnTo>
                  <a:lnTo>
                    <a:pt x="84429" y="717715"/>
                  </a:lnTo>
                  <a:lnTo>
                    <a:pt x="83388" y="715772"/>
                  </a:lnTo>
                  <a:lnTo>
                    <a:pt x="81153" y="711631"/>
                  </a:lnTo>
                  <a:lnTo>
                    <a:pt x="114427" y="698373"/>
                  </a:lnTo>
                  <a:lnTo>
                    <a:pt x="108153" y="692785"/>
                  </a:lnTo>
                  <a:lnTo>
                    <a:pt x="19050" y="613283"/>
                  </a:lnTo>
                  <a:lnTo>
                    <a:pt x="8255" y="740664"/>
                  </a:lnTo>
                  <a:lnTo>
                    <a:pt x="45516" y="725830"/>
                  </a:lnTo>
                  <a:lnTo>
                    <a:pt x="52197" y="738124"/>
                  </a:lnTo>
                  <a:lnTo>
                    <a:pt x="53086" y="739648"/>
                  </a:lnTo>
                  <a:lnTo>
                    <a:pt x="54102" y="741172"/>
                  </a:lnTo>
                  <a:lnTo>
                    <a:pt x="55372" y="742442"/>
                  </a:lnTo>
                  <a:lnTo>
                    <a:pt x="72898" y="760349"/>
                  </a:lnTo>
                  <a:lnTo>
                    <a:pt x="113411" y="792353"/>
                  </a:lnTo>
                  <a:lnTo>
                    <a:pt x="159639" y="818515"/>
                  </a:lnTo>
                  <a:lnTo>
                    <a:pt x="210185" y="837057"/>
                  </a:lnTo>
                  <a:lnTo>
                    <a:pt x="249428" y="845312"/>
                  </a:lnTo>
                  <a:lnTo>
                    <a:pt x="290068" y="848233"/>
                  </a:lnTo>
                  <a:lnTo>
                    <a:pt x="303911" y="847852"/>
                  </a:lnTo>
                  <a:lnTo>
                    <a:pt x="344297" y="842645"/>
                  </a:lnTo>
                  <a:lnTo>
                    <a:pt x="396748" y="827024"/>
                  </a:lnTo>
                  <a:lnTo>
                    <a:pt x="431927" y="810133"/>
                  </a:lnTo>
                  <a:lnTo>
                    <a:pt x="445135" y="802894"/>
                  </a:lnTo>
                  <a:lnTo>
                    <a:pt x="488442" y="771779"/>
                  </a:lnTo>
                  <a:lnTo>
                    <a:pt x="525399" y="734695"/>
                  </a:lnTo>
                  <a:lnTo>
                    <a:pt x="553847" y="693293"/>
                  </a:lnTo>
                  <a:lnTo>
                    <a:pt x="572516" y="647954"/>
                  </a:lnTo>
                  <a:lnTo>
                    <a:pt x="578866" y="611886"/>
                  </a:lnTo>
                  <a:lnTo>
                    <a:pt x="579247" y="601218"/>
                  </a:lnTo>
                  <a:close/>
                </a:path>
              </a:pathLst>
            </a:custGeom>
            <a:solidFill>
              <a:srgbClr val="636363"/>
            </a:solidFill>
          </p:spPr>
          <p:txBody>
            <a:bodyPr wrap="square" lIns="0" tIns="0" rIns="0" bIns="0" rtlCol="0"/>
            <a:lstStyle/>
            <a:p>
              <a:endParaRPr sz="2400"/>
            </a:p>
          </p:txBody>
        </p:sp>
        <p:sp>
          <p:nvSpPr>
            <p:cNvPr id="91" name="object 13"/>
            <p:cNvSpPr/>
            <p:nvPr/>
          </p:nvSpPr>
          <p:spPr>
            <a:xfrm>
              <a:off x="5659120" y="3049651"/>
              <a:ext cx="571500" cy="248920"/>
            </a:xfrm>
            <a:custGeom>
              <a:avLst/>
              <a:gdLst/>
              <a:ahLst/>
              <a:cxnLst/>
              <a:rect l="l" t="t" r="r" b="b"/>
              <a:pathLst>
                <a:path w="571500" h="248920">
                  <a:moveTo>
                    <a:pt x="73100" y="111720"/>
                  </a:moveTo>
                  <a:lnTo>
                    <a:pt x="37403" y="125879"/>
                  </a:lnTo>
                  <a:lnTo>
                    <a:pt x="44068" y="138175"/>
                  </a:lnTo>
                  <a:lnTo>
                    <a:pt x="44957" y="139700"/>
                  </a:lnTo>
                  <a:lnTo>
                    <a:pt x="84200" y="177165"/>
                  </a:lnTo>
                  <a:lnTo>
                    <a:pt x="127762" y="206375"/>
                  </a:lnTo>
                  <a:lnTo>
                    <a:pt x="176275" y="228854"/>
                  </a:lnTo>
                  <a:lnTo>
                    <a:pt x="227964" y="243205"/>
                  </a:lnTo>
                  <a:lnTo>
                    <a:pt x="268477" y="248031"/>
                  </a:lnTo>
                  <a:lnTo>
                    <a:pt x="282066" y="248412"/>
                  </a:lnTo>
                  <a:lnTo>
                    <a:pt x="295655" y="247904"/>
                  </a:lnTo>
                  <a:lnTo>
                    <a:pt x="336295" y="242697"/>
                  </a:lnTo>
                  <a:lnTo>
                    <a:pt x="388619" y="227075"/>
                  </a:lnTo>
                  <a:lnTo>
                    <a:pt x="423806" y="210312"/>
                  </a:lnTo>
                  <a:lnTo>
                    <a:pt x="280924" y="210312"/>
                  </a:lnTo>
                  <a:lnTo>
                    <a:pt x="269239" y="210057"/>
                  </a:lnTo>
                  <a:lnTo>
                    <a:pt x="210692" y="200151"/>
                  </a:lnTo>
                  <a:lnTo>
                    <a:pt x="166242" y="183387"/>
                  </a:lnTo>
                  <a:lnTo>
                    <a:pt x="125349" y="160147"/>
                  </a:lnTo>
                  <a:lnTo>
                    <a:pt x="89788" y="131699"/>
                  </a:lnTo>
                  <a:lnTo>
                    <a:pt x="78572" y="120015"/>
                  </a:lnTo>
                  <a:lnTo>
                    <a:pt x="77596" y="120015"/>
                  </a:lnTo>
                  <a:lnTo>
                    <a:pt x="74549" y="115824"/>
                  </a:lnTo>
                  <a:lnTo>
                    <a:pt x="75325" y="115824"/>
                  </a:lnTo>
                  <a:lnTo>
                    <a:pt x="73100" y="111720"/>
                  </a:lnTo>
                  <a:close/>
                </a:path>
                <a:path w="571500" h="248920">
                  <a:moveTo>
                    <a:pt x="533018" y="0"/>
                  </a:moveTo>
                  <a:lnTo>
                    <a:pt x="527430" y="38607"/>
                  </a:lnTo>
                  <a:lnTo>
                    <a:pt x="511809" y="75946"/>
                  </a:lnTo>
                  <a:lnTo>
                    <a:pt x="486838" y="111720"/>
                  </a:lnTo>
                  <a:lnTo>
                    <a:pt x="454532" y="143891"/>
                  </a:lnTo>
                  <a:lnTo>
                    <a:pt x="416178" y="171196"/>
                  </a:lnTo>
                  <a:lnTo>
                    <a:pt x="373125" y="192278"/>
                  </a:lnTo>
                  <a:lnTo>
                    <a:pt x="327787" y="205612"/>
                  </a:lnTo>
                  <a:lnTo>
                    <a:pt x="280924" y="210312"/>
                  </a:lnTo>
                  <a:lnTo>
                    <a:pt x="423806" y="210312"/>
                  </a:lnTo>
                  <a:lnTo>
                    <a:pt x="459485" y="188213"/>
                  </a:lnTo>
                  <a:lnTo>
                    <a:pt x="499744" y="153924"/>
                  </a:lnTo>
                  <a:lnTo>
                    <a:pt x="532383" y="114807"/>
                  </a:lnTo>
                  <a:lnTo>
                    <a:pt x="556513" y="70866"/>
                  </a:lnTo>
                  <a:lnTo>
                    <a:pt x="569467" y="24130"/>
                  </a:lnTo>
                  <a:lnTo>
                    <a:pt x="571118" y="1269"/>
                  </a:lnTo>
                  <a:lnTo>
                    <a:pt x="533018" y="0"/>
                  </a:lnTo>
                  <a:close/>
                </a:path>
                <a:path w="571500" h="248920">
                  <a:moveTo>
                    <a:pt x="10921" y="13335"/>
                  </a:moveTo>
                  <a:lnTo>
                    <a:pt x="0" y="140716"/>
                  </a:lnTo>
                  <a:lnTo>
                    <a:pt x="37403" y="125879"/>
                  </a:lnTo>
                  <a:lnTo>
                    <a:pt x="29337" y="110998"/>
                  </a:lnTo>
                  <a:lnTo>
                    <a:pt x="62864" y="92837"/>
                  </a:lnTo>
                  <a:lnTo>
                    <a:pt x="99902" y="92837"/>
                  </a:lnTo>
                  <a:lnTo>
                    <a:pt x="10921" y="13335"/>
                  </a:lnTo>
                  <a:close/>
                </a:path>
                <a:path w="571500" h="248920">
                  <a:moveTo>
                    <a:pt x="62864" y="92837"/>
                  </a:moveTo>
                  <a:lnTo>
                    <a:pt x="29337" y="110998"/>
                  </a:lnTo>
                  <a:lnTo>
                    <a:pt x="37403" y="125879"/>
                  </a:lnTo>
                  <a:lnTo>
                    <a:pt x="73100" y="111720"/>
                  </a:lnTo>
                  <a:lnTo>
                    <a:pt x="62864" y="92837"/>
                  </a:lnTo>
                  <a:close/>
                </a:path>
                <a:path w="571500" h="248920">
                  <a:moveTo>
                    <a:pt x="74549" y="115824"/>
                  </a:moveTo>
                  <a:lnTo>
                    <a:pt x="77596" y="120015"/>
                  </a:lnTo>
                  <a:lnTo>
                    <a:pt x="76331" y="117681"/>
                  </a:lnTo>
                  <a:lnTo>
                    <a:pt x="74549" y="115824"/>
                  </a:lnTo>
                  <a:close/>
                </a:path>
                <a:path w="571500" h="248920">
                  <a:moveTo>
                    <a:pt x="76331" y="117681"/>
                  </a:moveTo>
                  <a:lnTo>
                    <a:pt x="77596" y="120015"/>
                  </a:lnTo>
                  <a:lnTo>
                    <a:pt x="78572" y="120015"/>
                  </a:lnTo>
                  <a:lnTo>
                    <a:pt x="76331" y="117681"/>
                  </a:lnTo>
                  <a:close/>
                </a:path>
                <a:path w="571500" h="248920">
                  <a:moveTo>
                    <a:pt x="75325" y="115824"/>
                  </a:moveTo>
                  <a:lnTo>
                    <a:pt x="74549" y="115824"/>
                  </a:lnTo>
                  <a:lnTo>
                    <a:pt x="76331" y="117681"/>
                  </a:lnTo>
                  <a:lnTo>
                    <a:pt x="75325" y="115824"/>
                  </a:lnTo>
                  <a:close/>
                </a:path>
                <a:path w="571500" h="248920">
                  <a:moveTo>
                    <a:pt x="99902" y="92837"/>
                  </a:moveTo>
                  <a:lnTo>
                    <a:pt x="62864" y="92837"/>
                  </a:lnTo>
                  <a:lnTo>
                    <a:pt x="73100" y="111720"/>
                  </a:lnTo>
                  <a:lnTo>
                    <a:pt x="106299" y="98551"/>
                  </a:lnTo>
                  <a:lnTo>
                    <a:pt x="99902" y="92837"/>
                  </a:lnTo>
                  <a:close/>
                </a:path>
              </a:pathLst>
            </a:custGeom>
            <a:solidFill>
              <a:srgbClr val="636363"/>
            </a:solidFill>
          </p:spPr>
          <p:txBody>
            <a:bodyPr wrap="square" lIns="0" tIns="0" rIns="0" bIns="0" rtlCol="0"/>
            <a:lstStyle/>
            <a:p>
              <a:endParaRPr sz="2400"/>
            </a:p>
          </p:txBody>
        </p:sp>
        <p:sp>
          <p:nvSpPr>
            <p:cNvPr id="92" name="object 14"/>
            <p:cNvSpPr txBox="1"/>
            <p:nvPr/>
          </p:nvSpPr>
          <p:spPr>
            <a:xfrm>
              <a:off x="4338828" y="2690622"/>
              <a:ext cx="365125"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93" name="object 15"/>
            <p:cNvGrpSpPr/>
            <p:nvPr/>
          </p:nvGrpSpPr>
          <p:grpSpPr>
            <a:xfrm>
              <a:off x="4238625" y="2681097"/>
              <a:ext cx="110489" cy="384810"/>
              <a:chOff x="4238625" y="2681097"/>
              <a:chExt cx="110489" cy="384810"/>
            </a:xfrm>
          </p:grpSpPr>
          <p:sp>
            <p:nvSpPr>
              <p:cNvPr id="158" name="object 16"/>
              <p:cNvSpPr/>
              <p:nvPr/>
            </p:nvSpPr>
            <p:spPr>
              <a:xfrm>
                <a:off x="4248150"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9" name="object 17"/>
              <p:cNvSpPr/>
              <p:nvPr/>
            </p:nvSpPr>
            <p:spPr>
              <a:xfrm>
                <a:off x="4248150"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94" name="object 18"/>
            <p:cNvGrpSpPr/>
            <p:nvPr/>
          </p:nvGrpSpPr>
          <p:grpSpPr>
            <a:xfrm>
              <a:off x="4694301" y="2681097"/>
              <a:ext cx="110489" cy="384810"/>
              <a:chOff x="4694301" y="2681097"/>
              <a:chExt cx="110489" cy="384810"/>
            </a:xfrm>
          </p:grpSpPr>
          <p:sp>
            <p:nvSpPr>
              <p:cNvPr id="156" name="object 19"/>
              <p:cNvSpPr/>
              <p:nvPr/>
            </p:nvSpPr>
            <p:spPr>
              <a:xfrm>
                <a:off x="47038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7" name="object 20"/>
              <p:cNvSpPr/>
              <p:nvPr/>
            </p:nvSpPr>
            <p:spPr>
              <a:xfrm>
                <a:off x="47038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5" name="object 21"/>
            <p:cNvSpPr txBox="1"/>
            <p:nvPr/>
          </p:nvSpPr>
          <p:spPr>
            <a:xfrm>
              <a:off x="479526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96" name="object 22"/>
            <p:cNvGrpSpPr/>
            <p:nvPr/>
          </p:nvGrpSpPr>
          <p:grpSpPr>
            <a:xfrm>
              <a:off x="5151501" y="2681097"/>
              <a:ext cx="110489" cy="384810"/>
              <a:chOff x="5151501" y="2681097"/>
              <a:chExt cx="110489" cy="384810"/>
            </a:xfrm>
          </p:grpSpPr>
          <p:sp>
            <p:nvSpPr>
              <p:cNvPr id="154" name="object 23"/>
              <p:cNvSpPr/>
              <p:nvPr/>
            </p:nvSpPr>
            <p:spPr>
              <a:xfrm>
                <a:off x="51610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5" name="object 24"/>
              <p:cNvSpPr/>
              <p:nvPr/>
            </p:nvSpPr>
            <p:spPr>
              <a:xfrm>
                <a:off x="51610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7" name="object 25"/>
            <p:cNvSpPr txBox="1"/>
            <p:nvPr/>
          </p:nvSpPr>
          <p:spPr>
            <a:xfrm>
              <a:off x="525246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8</a:t>
              </a:r>
              <a:endParaRPr sz="2400">
                <a:latin typeface="Trebuchet MS" panose="020B0603020202020204"/>
                <a:cs typeface="Trebuchet MS" panose="020B0603020202020204"/>
              </a:endParaRPr>
            </a:p>
          </p:txBody>
        </p:sp>
        <p:grpSp>
          <p:nvGrpSpPr>
            <p:cNvPr id="98" name="object 26"/>
            <p:cNvGrpSpPr/>
            <p:nvPr/>
          </p:nvGrpSpPr>
          <p:grpSpPr>
            <a:xfrm>
              <a:off x="5608701" y="2681097"/>
              <a:ext cx="110489" cy="384810"/>
              <a:chOff x="5608701" y="2681097"/>
              <a:chExt cx="110489" cy="384810"/>
            </a:xfrm>
          </p:grpSpPr>
          <p:sp>
            <p:nvSpPr>
              <p:cNvPr id="152" name="object 27"/>
              <p:cNvSpPr/>
              <p:nvPr/>
            </p:nvSpPr>
            <p:spPr>
              <a:xfrm>
                <a:off x="56182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3" name="object 28"/>
              <p:cNvSpPr/>
              <p:nvPr/>
            </p:nvSpPr>
            <p:spPr>
              <a:xfrm>
                <a:off x="56182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9" name="object 29"/>
            <p:cNvSpPr txBox="1"/>
            <p:nvPr/>
          </p:nvSpPr>
          <p:spPr>
            <a:xfrm>
              <a:off x="625068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00" name="object 30"/>
            <p:cNvGrpSpPr/>
            <p:nvPr/>
          </p:nvGrpSpPr>
          <p:grpSpPr>
            <a:xfrm>
              <a:off x="6149721" y="2681097"/>
              <a:ext cx="110489" cy="384810"/>
              <a:chOff x="6149721" y="2681097"/>
              <a:chExt cx="110489" cy="384810"/>
            </a:xfrm>
          </p:grpSpPr>
          <p:sp>
            <p:nvSpPr>
              <p:cNvPr id="150" name="object 31"/>
              <p:cNvSpPr/>
              <p:nvPr/>
            </p:nvSpPr>
            <p:spPr>
              <a:xfrm>
                <a:off x="615924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1" name="object 32"/>
              <p:cNvSpPr/>
              <p:nvPr/>
            </p:nvSpPr>
            <p:spPr>
              <a:xfrm>
                <a:off x="615924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01" name="object 33"/>
            <p:cNvGrpSpPr/>
            <p:nvPr/>
          </p:nvGrpSpPr>
          <p:grpSpPr>
            <a:xfrm>
              <a:off x="6606920" y="2681097"/>
              <a:ext cx="110489" cy="384810"/>
              <a:chOff x="6606920" y="2681097"/>
              <a:chExt cx="110489" cy="384810"/>
            </a:xfrm>
          </p:grpSpPr>
          <p:sp>
            <p:nvSpPr>
              <p:cNvPr id="148" name="object 34"/>
              <p:cNvSpPr/>
              <p:nvPr/>
            </p:nvSpPr>
            <p:spPr>
              <a:xfrm>
                <a:off x="6616445"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9" name="object 35"/>
              <p:cNvSpPr/>
              <p:nvPr/>
            </p:nvSpPr>
            <p:spPr>
              <a:xfrm>
                <a:off x="6616445"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2" name="object 36"/>
            <p:cNvSpPr txBox="1"/>
            <p:nvPr/>
          </p:nvSpPr>
          <p:spPr>
            <a:xfrm>
              <a:off x="6707123" y="2690622"/>
              <a:ext cx="365125" cy="314830"/>
            </a:xfrm>
            <a:prstGeom prst="rect">
              <a:avLst/>
            </a:prstGeom>
            <a:solidFill>
              <a:srgbClr val="D9D9D9"/>
            </a:solidFill>
            <a:ln w="19050">
              <a:solidFill>
                <a:srgbClr val="636363"/>
              </a:solidFill>
            </a:ln>
          </p:spPr>
          <p:txBody>
            <a:bodyPr vert="horz" wrap="square" lIns="0" tIns="49953" rIns="0" bIns="0" rtlCol="0">
              <a:spAutoFit/>
            </a:bodyPr>
            <a:lstStyle/>
            <a:p>
              <a:pPr marL="92075">
                <a:spcBef>
                  <a:spcPts val="395"/>
                </a:spcBef>
              </a:pPr>
              <a:r>
                <a:rPr sz="2400" b="1" spc="-207" dirty="0">
                  <a:solidFill>
                    <a:srgbClr val="636363"/>
                  </a:solidFill>
                  <a:latin typeface="Trebuchet MS" panose="020B0603020202020204"/>
                  <a:cs typeface="Trebuchet MS" panose="020B0603020202020204"/>
                </a:rPr>
                <a:t>13</a:t>
              </a:r>
              <a:endParaRPr sz="2400">
                <a:latin typeface="Trebuchet MS" panose="020B0603020202020204"/>
                <a:cs typeface="Trebuchet MS" panose="020B0603020202020204"/>
              </a:endParaRPr>
            </a:p>
          </p:txBody>
        </p:sp>
        <p:grpSp>
          <p:nvGrpSpPr>
            <p:cNvPr id="103" name="object 37"/>
            <p:cNvGrpSpPr/>
            <p:nvPr/>
          </p:nvGrpSpPr>
          <p:grpSpPr>
            <a:xfrm>
              <a:off x="7062596" y="2681097"/>
              <a:ext cx="567690" cy="384810"/>
              <a:chOff x="7062596" y="2681097"/>
              <a:chExt cx="567690" cy="384810"/>
            </a:xfrm>
          </p:grpSpPr>
          <p:sp>
            <p:nvSpPr>
              <p:cNvPr id="142" name="object 38"/>
              <p:cNvSpPr/>
              <p:nvPr/>
            </p:nvSpPr>
            <p:spPr>
              <a:xfrm>
                <a:off x="70721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3" name="object 39"/>
              <p:cNvSpPr/>
              <p:nvPr/>
            </p:nvSpPr>
            <p:spPr>
              <a:xfrm>
                <a:off x="70721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4" name="object 40"/>
              <p:cNvSpPr/>
              <p:nvPr/>
            </p:nvSpPr>
            <p:spPr>
              <a:xfrm>
                <a:off x="7163561" y="2690622"/>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145" name="object 41"/>
              <p:cNvSpPr/>
              <p:nvPr/>
            </p:nvSpPr>
            <p:spPr>
              <a:xfrm>
                <a:off x="7163561" y="2690622"/>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6" name="object 42"/>
              <p:cNvSpPr/>
              <p:nvPr/>
            </p:nvSpPr>
            <p:spPr>
              <a:xfrm>
                <a:off x="75293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7" name="object 43"/>
              <p:cNvSpPr/>
              <p:nvPr/>
            </p:nvSpPr>
            <p:spPr>
              <a:xfrm>
                <a:off x="75293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4" name="object 44"/>
            <p:cNvSpPr txBox="1"/>
            <p:nvPr/>
          </p:nvSpPr>
          <p:spPr>
            <a:xfrm>
              <a:off x="2426970"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1</a:t>
              </a:r>
              <a:endParaRPr sz="2400">
                <a:latin typeface="Trebuchet MS" panose="020B0603020202020204"/>
                <a:cs typeface="Trebuchet MS" panose="020B0603020202020204"/>
              </a:endParaRPr>
            </a:p>
          </p:txBody>
        </p:sp>
        <p:grpSp>
          <p:nvGrpSpPr>
            <p:cNvPr id="105" name="object 45"/>
            <p:cNvGrpSpPr/>
            <p:nvPr/>
          </p:nvGrpSpPr>
          <p:grpSpPr>
            <a:xfrm>
              <a:off x="2326004" y="2681097"/>
              <a:ext cx="923925" cy="384810"/>
              <a:chOff x="2326004" y="2681097"/>
              <a:chExt cx="923925" cy="384810"/>
            </a:xfrm>
          </p:grpSpPr>
          <p:sp>
            <p:nvSpPr>
              <p:cNvPr id="138" name="object 46"/>
              <p:cNvSpPr/>
              <p:nvPr/>
            </p:nvSpPr>
            <p:spPr>
              <a:xfrm>
                <a:off x="27927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39" name="object 47"/>
              <p:cNvSpPr/>
              <p:nvPr/>
            </p:nvSpPr>
            <p:spPr>
              <a:xfrm>
                <a:off x="27927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0" name="object 48"/>
              <p:cNvSpPr/>
              <p:nvPr/>
            </p:nvSpPr>
            <p:spPr>
              <a:xfrm>
                <a:off x="2335530" y="2690621"/>
                <a:ext cx="914400" cy="365760"/>
              </a:xfrm>
              <a:custGeom>
                <a:avLst/>
                <a:gdLst/>
                <a:ahLst/>
                <a:cxnLst/>
                <a:rect l="l" t="t" r="r" b="b"/>
                <a:pathLst>
                  <a:path w="914400" h="365760">
                    <a:moveTo>
                      <a:pt x="91440" y="0"/>
                    </a:moveTo>
                    <a:lnTo>
                      <a:pt x="0" y="0"/>
                    </a:lnTo>
                    <a:lnTo>
                      <a:pt x="0" y="365760"/>
                    </a:lnTo>
                    <a:lnTo>
                      <a:pt x="91440" y="365760"/>
                    </a:lnTo>
                    <a:lnTo>
                      <a:pt x="91440" y="0"/>
                    </a:lnTo>
                    <a:close/>
                  </a:path>
                  <a:path w="914400" h="365760">
                    <a:moveTo>
                      <a:pt x="914400" y="0"/>
                    </a:moveTo>
                    <a:lnTo>
                      <a:pt x="548640" y="0"/>
                    </a:lnTo>
                    <a:lnTo>
                      <a:pt x="548640" y="365760"/>
                    </a:lnTo>
                    <a:lnTo>
                      <a:pt x="914400" y="365760"/>
                    </a:lnTo>
                    <a:lnTo>
                      <a:pt x="914400" y="0"/>
                    </a:lnTo>
                    <a:close/>
                  </a:path>
                </a:pathLst>
              </a:custGeom>
              <a:solidFill>
                <a:srgbClr val="D9D9D9"/>
              </a:solidFill>
            </p:spPr>
            <p:txBody>
              <a:bodyPr wrap="square" lIns="0" tIns="0" rIns="0" bIns="0" rtlCol="0"/>
              <a:lstStyle/>
              <a:p>
                <a:endParaRPr sz="2400"/>
              </a:p>
            </p:txBody>
          </p:sp>
          <p:sp>
            <p:nvSpPr>
              <p:cNvPr id="141" name="object 49"/>
              <p:cNvSpPr/>
              <p:nvPr/>
            </p:nvSpPr>
            <p:spPr>
              <a:xfrm>
                <a:off x="23355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6" name="object 50"/>
            <p:cNvSpPr txBox="1"/>
            <p:nvPr/>
          </p:nvSpPr>
          <p:spPr>
            <a:xfrm>
              <a:off x="2884170" y="2690622"/>
              <a:ext cx="365760" cy="314830"/>
            </a:xfrm>
            <a:prstGeom prst="rect">
              <a:avLst/>
            </a:prstGeom>
            <a:ln w="19049">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3</a:t>
              </a:r>
              <a:endParaRPr sz="2400">
                <a:latin typeface="Trebuchet MS" panose="020B0603020202020204"/>
                <a:cs typeface="Trebuchet MS" panose="020B0603020202020204"/>
              </a:endParaRPr>
            </a:p>
          </p:txBody>
        </p:sp>
        <p:grpSp>
          <p:nvGrpSpPr>
            <p:cNvPr id="107" name="object 51"/>
            <p:cNvGrpSpPr/>
            <p:nvPr/>
          </p:nvGrpSpPr>
          <p:grpSpPr>
            <a:xfrm>
              <a:off x="3240404" y="2681097"/>
              <a:ext cx="566420" cy="384810"/>
              <a:chOff x="3240404" y="2681097"/>
              <a:chExt cx="566420" cy="384810"/>
            </a:xfrm>
          </p:grpSpPr>
          <p:sp>
            <p:nvSpPr>
              <p:cNvPr id="132" name="object 52"/>
              <p:cNvSpPr/>
              <p:nvPr/>
            </p:nvSpPr>
            <p:spPr>
              <a:xfrm>
                <a:off x="3249929" y="2690622"/>
                <a:ext cx="91440" cy="365760"/>
              </a:xfrm>
              <a:custGeom>
                <a:avLst/>
                <a:gdLst/>
                <a:ahLst/>
                <a:cxnLst/>
                <a:rect l="l" t="t" r="r" b="b"/>
                <a:pathLst>
                  <a:path w="91439"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33" name="object 53"/>
              <p:cNvSpPr/>
              <p:nvPr/>
            </p:nvSpPr>
            <p:spPr>
              <a:xfrm>
                <a:off x="3249929" y="2690622"/>
                <a:ext cx="91440" cy="365760"/>
              </a:xfrm>
              <a:custGeom>
                <a:avLst/>
                <a:gdLst/>
                <a:ahLst/>
                <a:cxnLst/>
                <a:rect l="l" t="t" r="r" b="b"/>
                <a:pathLst>
                  <a:path w="91439"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34" name="object 54"/>
              <p:cNvSpPr/>
              <p:nvPr/>
            </p:nvSpPr>
            <p:spPr>
              <a:xfrm>
                <a:off x="3341369"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135" name="object 55"/>
              <p:cNvSpPr/>
              <p:nvPr/>
            </p:nvSpPr>
            <p:spPr>
              <a:xfrm>
                <a:off x="3341369"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36" name="object 56"/>
              <p:cNvSpPr/>
              <p:nvPr/>
            </p:nvSpPr>
            <p:spPr>
              <a:xfrm>
                <a:off x="3705605"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37" name="object 57"/>
              <p:cNvSpPr/>
              <p:nvPr/>
            </p:nvSpPr>
            <p:spPr>
              <a:xfrm>
                <a:off x="3705605"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8" name="object 58"/>
            <p:cNvSpPr txBox="1"/>
            <p:nvPr/>
          </p:nvSpPr>
          <p:spPr>
            <a:xfrm>
              <a:off x="4338828" y="1564386"/>
              <a:ext cx="365125"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5</a:t>
              </a:r>
              <a:endParaRPr sz="2400">
                <a:latin typeface="Trebuchet MS" panose="020B0603020202020204"/>
                <a:cs typeface="Trebuchet MS" panose="020B0603020202020204"/>
              </a:endParaRPr>
            </a:p>
          </p:txBody>
        </p:sp>
        <p:grpSp>
          <p:nvGrpSpPr>
            <p:cNvPr id="109" name="object 59"/>
            <p:cNvGrpSpPr/>
            <p:nvPr/>
          </p:nvGrpSpPr>
          <p:grpSpPr>
            <a:xfrm>
              <a:off x="4694301" y="1554861"/>
              <a:ext cx="110489" cy="384810"/>
              <a:chOff x="4694301" y="1554861"/>
              <a:chExt cx="110489" cy="384810"/>
            </a:xfrm>
          </p:grpSpPr>
          <p:sp>
            <p:nvSpPr>
              <p:cNvPr id="130" name="object 60"/>
              <p:cNvSpPr/>
              <p:nvPr/>
            </p:nvSpPr>
            <p:spPr>
              <a:xfrm>
                <a:off x="47038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31" name="object 61"/>
              <p:cNvSpPr/>
              <p:nvPr/>
            </p:nvSpPr>
            <p:spPr>
              <a:xfrm>
                <a:off x="47038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grpSp>
          <p:nvGrpSpPr>
            <p:cNvPr id="110" name="object 62"/>
            <p:cNvGrpSpPr/>
            <p:nvPr/>
          </p:nvGrpSpPr>
          <p:grpSpPr>
            <a:xfrm>
              <a:off x="292861" y="1554861"/>
              <a:ext cx="4056379" cy="2538730"/>
              <a:chOff x="292861" y="1554861"/>
              <a:chExt cx="4056379" cy="2538730"/>
            </a:xfrm>
          </p:grpSpPr>
          <p:sp>
            <p:nvSpPr>
              <p:cNvPr id="122" name="object 63"/>
              <p:cNvSpPr/>
              <p:nvPr/>
            </p:nvSpPr>
            <p:spPr>
              <a:xfrm>
                <a:off x="4248150"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23" name="object 64"/>
              <p:cNvSpPr/>
              <p:nvPr/>
            </p:nvSpPr>
            <p:spPr>
              <a:xfrm>
                <a:off x="4248150"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24" name="object 65"/>
              <p:cNvSpPr/>
              <p:nvPr/>
            </p:nvSpPr>
            <p:spPr>
              <a:xfrm>
                <a:off x="2792729" y="2873502"/>
                <a:ext cx="429895" cy="922019"/>
              </a:xfrm>
              <a:custGeom>
                <a:avLst/>
                <a:gdLst/>
                <a:ahLst/>
                <a:cxnLst/>
                <a:rect l="l" t="t" r="r" b="b"/>
                <a:pathLst>
                  <a:path w="429894" h="922020">
                    <a:moveTo>
                      <a:pt x="429640" y="921639"/>
                    </a:moveTo>
                    <a:lnTo>
                      <a:pt x="0" y="0"/>
                    </a:lnTo>
                  </a:path>
                </a:pathLst>
              </a:custGeom>
              <a:ln w="28575">
                <a:solidFill>
                  <a:srgbClr val="7E7E7E"/>
                </a:solidFill>
                <a:prstDash val="dash"/>
              </a:ln>
            </p:spPr>
            <p:txBody>
              <a:bodyPr wrap="square" lIns="0" tIns="0" rIns="0" bIns="0" rtlCol="0"/>
              <a:lstStyle/>
              <a:p>
                <a:endParaRPr sz="2400"/>
              </a:p>
            </p:txBody>
          </p:sp>
          <p:sp>
            <p:nvSpPr>
              <p:cNvPr id="125" name="object 66"/>
              <p:cNvSpPr/>
              <p:nvPr/>
            </p:nvSpPr>
            <p:spPr>
              <a:xfrm>
                <a:off x="323799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126" name="object 67"/>
              <p:cNvSpPr/>
              <p:nvPr/>
            </p:nvSpPr>
            <p:spPr>
              <a:xfrm>
                <a:off x="314705" y="2873502"/>
                <a:ext cx="2112645" cy="922019"/>
              </a:xfrm>
              <a:custGeom>
                <a:avLst/>
                <a:gdLst/>
                <a:ahLst/>
                <a:cxnLst/>
                <a:rect l="l" t="t" r="r" b="b"/>
                <a:pathLst>
                  <a:path w="2112645" h="922020">
                    <a:moveTo>
                      <a:pt x="0" y="921639"/>
                    </a:moveTo>
                    <a:lnTo>
                      <a:pt x="2112391" y="0"/>
                    </a:lnTo>
                  </a:path>
                </a:pathLst>
              </a:custGeom>
              <a:ln w="28575">
                <a:solidFill>
                  <a:srgbClr val="7E7E7E"/>
                </a:solidFill>
                <a:prstDash val="dash"/>
              </a:ln>
            </p:spPr>
            <p:txBody>
              <a:bodyPr wrap="square" lIns="0" tIns="0" rIns="0" bIns="0" rtlCol="0"/>
              <a:lstStyle/>
              <a:p>
                <a:endParaRPr sz="2400"/>
              </a:p>
            </p:txBody>
          </p:sp>
          <p:sp>
            <p:nvSpPr>
              <p:cNvPr id="127" name="object 68"/>
              <p:cNvSpPr/>
              <p:nvPr/>
            </p:nvSpPr>
            <p:spPr>
              <a:xfrm>
                <a:off x="29921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128" name="object 69"/>
              <p:cNvSpPr/>
              <p:nvPr/>
            </p:nvSpPr>
            <p:spPr>
              <a:xfrm>
                <a:off x="305561" y="3550158"/>
                <a:ext cx="2926080" cy="530860"/>
              </a:xfrm>
              <a:custGeom>
                <a:avLst/>
                <a:gdLst/>
                <a:ahLst/>
                <a:cxnLst/>
                <a:rect l="l" t="t" r="r" b="b"/>
                <a:pathLst>
                  <a:path w="2926080" h="530860">
                    <a:moveTo>
                      <a:pt x="2926080" y="0"/>
                    </a:moveTo>
                    <a:lnTo>
                      <a:pt x="0" y="0"/>
                    </a:lnTo>
                    <a:lnTo>
                      <a:pt x="0" y="530352"/>
                    </a:lnTo>
                    <a:lnTo>
                      <a:pt x="2926080" y="530352"/>
                    </a:lnTo>
                    <a:lnTo>
                      <a:pt x="2926080" y="0"/>
                    </a:lnTo>
                    <a:close/>
                  </a:path>
                </a:pathLst>
              </a:custGeom>
              <a:solidFill>
                <a:srgbClr val="FFFFFF"/>
              </a:solidFill>
            </p:spPr>
            <p:txBody>
              <a:bodyPr wrap="square" lIns="0" tIns="0" rIns="0" bIns="0" rtlCol="0"/>
              <a:lstStyle/>
              <a:p>
                <a:endParaRPr sz="2400"/>
              </a:p>
            </p:txBody>
          </p:sp>
          <p:sp>
            <p:nvSpPr>
              <p:cNvPr id="129" name="object 70"/>
              <p:cNvSpPr/>
              <p:nvPr/>
            </p:nvSpPr>
            <p:spPr>
              <a:xfrm>
                <a:off x="305561" y="3550158"/>
                <a:ext cx="2926080" cy="530860"/>
              </a:xfrm>
              <a:custGeom>
                <a:avLst/>
                <a:gdLst/>
                <a:ahLst/>
                <a:cxnLst/>
                <a:rect l="l" t="t" r="r" b="b"/>
                <a:pathLst>
                  <a:path w="2926080" h="530860">
                    <a:moveTo>
                      <a:pt x="0" y="530352"/>
                    </a:moveTo>
                    <a:lnTo>
                      <a:pt x="2926080" y="530352"/>
                    </a:lnTo>
                    <a:lnTo>
                      <a:pt x="2926080" y="0"/>
                    </a:lnTo>
                    <a:lnTo>
                      <a:pt x="0" y="0"/>
                    </a:lnTo>
                    <a:lnTo>
                      <a:pt x="0" y="530352"/>
                    </a:lnTo>
                    <a:close/>
                  </a:path>
                </a:pathLst>
              </a:custGeom>
              <a:ln w="25400">
                <a:solidFill>
                  <a:srgbClr val="636363"/>
                </a:solidFill>
              </a:ln>
            </p:spPr>
            <p:txBody>
              <a:bodyPr wrap="square" lIns="0" tIns="0" rIns="0" bIns="0" rtlCol="0"/>
              <a:lstStyle/>
              <a:p>
                <a:endParaRPr sz="2400"/>
              </a:p>
            </p:txBody>
          </p:sp>
        </p:grpSp>
        <p:sp>
          <p:nvSpPr>
            <p:cNvPr id="111" name="object 71"/>
            <p:cNvSpPr txBox="1"/>
            <p:nvPr/>
          </p:nvSpPr>
          <p:spPr>
            <a:xfrm>
              <a:off x="4795265" y="1564386"/>
              <a:ext cx="365760"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12" name="object 72"/>
            <p:cNvGrpSpPr/>
            <p:nvPr/>
          </p:nvGrpSpPr>
          <p:grpSpPr>
            <a:xfrm>
              <a:off x="5151501" y="1554861"/>
              <a:ext cx="1070610" cy="1143635"/>
              <a:chOff x="5151501" y="1554861"/>
              <a:chExt cx="1070610" cy="1143635"/>
            </a:xfrm>
          </p:grpSpPr>
          <p:sp>
            <p:nvSpPr>
              <p:cNvPr id="115" name="object 73"/>
              <p:cNvSpPr/>
              <p:nvPr/>
            </p:nvSpPr>
            <p:spPr>
              <a:xfrm>
                <a:off x="51610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16" name="object 74"/>
              <p:cNvSpPr/>
              <p:nvPr/>
            </p:nvSpPr>
            <p:spPr>
              <a:xfrm>
                <a:off x="51610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17" name="object 75"/>
              <p:cNvSpPr/>
              <p:nvPr/>
            </p:nvSpPr>
            <p:spPr>
              <a:xfrm>
                <a:off x="5252466" y="1564386"/>
                <a:ext cx="365760" cy="365760"/>
              </a:xfrm>
              <a:custGeom>
                <a:avLst/>
                <a:gdLst/>
                <a:ahLst/>
                <a:cxnLst/>
                <a:rect l="l" t="t" r="r" b="b"/>
                <a:pathLst>
                  <a:path w="365760" h="365760">
                    <a:moveTo>
                      <a:pt x="365760" y="0"/>
                    </a:moveTo>
                    <a:lnTo>
                      <a:pt x="0" y="0"/>
                    </a:lnTo>
                    <a:lnTo>
                      <a:pt x="0" y="365759"/>
                    </a:lnTo>
                    <a:lnTo>
                      <a:pt x="365760" y="365759"/>
                    </a:lnTo>
                    <a:lnTo>
                      <a:pt x="365760" y="0"/>
                    </a:lnTo>
                    <a:close/>
                  </a:path>
                </a:pathLst>
              </a:custGeom>
              <a:solidFill>
                <a:srgbClr val="D9D9D9"/>
              </a:solidFill>
            </p:spPr>
            <p:txBody>
              <a:bodyPr wrap="square" lIns="0" tIns="0" rIns="0" bIns="0" rtlCol="0"/>
              <a:lstStyle/>
              <a:p>
                <a:endParaRPr sz="2400"/>
              </a:p>
            </p:txBody>
          </p:sp>
          <p:sp>
            <p:nvSpPr>
              <p:cNvPr id="118" name="object 76"/>
              <p:cNvSpPr/>
              <p:nvPr/>
            </p:nvSpPr>
            <p:spPr>
              <a:xfrm>
                <a:off x="5252466" y="1564386"/>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19" name="object 77"/>
              <p:cNvSpPr/>
              <p:nvPr/>
            </p:nvSpPr>
            <p:spPr>
              <a:xfrm>
                <a:off x="56182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20" name="object 78"/>
              <p:cNvSpPr/>
              <p:nvPr/>
            </p:nvSpPr>
            <p:spPr>
              <a:xfrm>
                <a:off x="56182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21" name="object 79"/>
              <p:cNvSpPr/>
              <p:nvPr/>
            </p:nvSpPr>
            <p:spPr>
              <a:xfrm>
                <a:off x="5650992" y="2449702"/>
                <a:ext cx="571500" cy="248285"/>
              </a:xfrm>
              <a:custGeom>
                <a:avLst/>
                <a:gdLst/>
                <a:ahLst/>
                <a:cxnLst/>
                <a:rect l="l" t="t" r="r" b="b"/>
                <a:pathLst>
                  <a:path w="571500" h="248285">
                    <a:moveTo>
                      <a:pt x="289179" y="0"/>
                    </a:moveTo>
                    <a:lnTo>
                      <a:pt x="248412" y="3175"/>
                    </a:lnTo>
                    <a:lnTo>
                      <a:pt x="208280" y="12319"/>
                    </a:lnTo>
                    <a:lnTo>
                      <a:pt x="157861" y="32258"/>
                    </a:lnTo>
                    <a:lnTo>
                      <a:pt x="111760" y="60071"/>
                    </a:lnTo>
                    <a:lnTo>
                      <a:pt x="71374" y="94234"/>
                    </a:lnTo>
                    <a:lnTo>
                      <a:pt x="38608" y="133477"/>
                    </a:lnTo>
                    <a:lnTo>
                      <a:pt x="14605" y="177292"/>
                    </a:lnTo>
                    <a:lnTo>
                      <a:pt x="1650" y="224155"/>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5" y="48387"/>
                    </a:lnTo>
                    <a:lnTo>
                      <a:pt x="266700" y="39243"/>
                    </a:lnTo>
                    <a:lnTo>
                      <a:pt x="290068" y="37973"/>
                    </a:lnTo>
                    <a:lnTo>
                      <a:pt x="435774" y="37973"/>
                    </a:lnTo>
                    <a:lnTo>
                      <a:pt x="419608" y="29718"/>
                    </a:lnTo>
                    <a:lnTo>
                      <a:pt x="369188" y="11049"/>
                    </a:lnTo>
                    <a:lnTo>
                      <a:pt x="329819" y="2794"/>
                    </a:lnTo>
                    <a:lnTo>
                      <a:pt x="302768" y="254"/>
                    </a:lnTo>
                    <a:lnTo>
                      <a:pt x="289179" y="0"/>
                    </a:lnTo>
                    <a:close/>
                  </a:path>
                  <a:path w="571500" h="248285">
                    <a:moveTo>
                      <a:pt x="498050" y="136496"/>
                    </a:moveTo>
                    <a:lnTo>
                      <a:pt x="464820" y="149733"/>
                    </a:lnTo>
                    <a:lnTo>
                      <a:pt x="560197" y="234823"/>
                    </a:lnTo>
                    <a:lnTo>
                      <a:pt x="566934" y="155321"/>
                    </a:lnTo>
                    <a:lnTo>
                      <a:pt x="508254" y="155321"/>
                    </a:lnTo>
                    <a:lnTo>
                      <a:pt x="498050" y="136496"/>
                    </a:lnTo>
                    <a:close/>
                  </a:path>
                  <a:path w="571500" h="248285">
                    <a:moveTo>
                      <a:pt x="533695" y="122298"/>
                    </a:moveTo>
                    <a:lnTo>
                      <a:pt x="498050" y="136496"/>
                    </a:lnTo>
                    <a:lnTo>
                      <a:pt x="508254" y="155321"/>
                    </a:lnTo>
                    <a:lnTo>
                      <a:pt x="541782" y="137287"/>
                    </a:lnTo>
                    <a:lnTo>
                      <a:pt x="533695" y="122298"/>
                    </a:lnTo>
                    <a:close/>
                  </a:path>
                  <a:path w="571500" h="248285">
                    <a:moveTo>
                      <a:pt x="570992" y="107442"/>
                    </a:moveTo>
                    <a:lnTo>
                      <a:pt x="533695" y="122298"/>
                    </a:lnTo>
                    <a:lnTo>
                      <a:pt x="541782" y="137287"/>
                    </a:lnTo>
                    <a:lnTo>
                      <a:pt x="508254" y="155321"/>
                    </a:lnTo>
                    <a:lnTo>
                      <a:pt x="566934" y="155321"/>
                    </a:lnTo>
                    <a:lnTo>
                      <a:pt x="570992" y="107442"/>
                    </a:lnTo>
                    <a:close/>
                  </a:path>
                  <a:path w="571500" h="248285">
                    <a:moveTo>
                      <a:pt x="494805" y="130510"/>
                    </a:moveTo>
                    <a:lnTo>
                      <a:pt x="498050" y="136496"/>
                    </a:lnTo>
                    <a:lnTo>
                      <a:pt x="508500" y="132334"/>
                    </a:lnTo>
                    <a:lnTo>
                      <a:pt x="496570" y="132334"/>
                    </a:lnTo>
                    <a:lnTo>
                      <a:pt x="494805" y="130510"/>
                    </a:lnTo>
                    <a:close/>
                  </a:path>
                  <a:path w="571500" h="248285">
                    <a:moveTo>
                      <a:pt x="493522" y="128143"/>
                    </a:moveTo>
                    <a:lnTo>
                      <a:pt x="494805" y="130510"/>
                    </a:lnTo>
                    <a:lnTo>
                      <a:pt x="496570" y="132334"/>
                    </a:lnTo>
                    <a:lnTo>
                      <a:pt x="493522" y="128143"/>
                    </a:lnTo>
                    <a:close/>
                  </a:path>
                  <a:path w="571500" h="248285">
                    <a:moveTo>
                      <a:pt x="519021" y="128143"/>
                    </a:moveTo>
                    <a:lnTo>
                      <a:pt x="493522" y="128143"/>
                    </a:lnTo>
                    <a:lnTo>
                      <a:pt x="496570" y="132334"/>
                    </a:lnTo>
                    <a:lnTo>
                      <a:pt x="508500" y="132334"/>
                    </a:lnTo>
                    <a:lnTo>
                      <a:pt x="519021" y="128143"/>
                    </a:lnTo>
                    <a:close/>
                  </a:path>
                  <a:path w="571500" h="248285">
                    <a:moveTo>
                      <a:pt x="435774" y="37973"/>
                    </a:moveTo>
                    <a:lnTo>
                      <a:pt x="290068" y="37973"/>
                    </a:lnTo>
                    <a:lnTo>
                      <a:pt x="301879" y="38354"/>
                    </a:lnTo>
                    <a:lnTo>
                      <a:pt x="313563" y="39243"/>
                    </a:lnTo>
                    <a:lnTo>
                      <a:pt x="360425" y="48260"/>
                    </a:lnTo>
                    <a:lnTo>
                      <a:pt x="405003" y="64897"/>
                    </a:lnTo>
                    <a:lnTo>
                      <a:pt x="445770" y="88138"/>
                    </a:lnTo>
                    <a:lnTo>
                      <a:pt x="481330" y="116586"/>
                    </a:lnTo>
                    <a:lnTo>
                      <a:pt x="494805" y="130510"/>
                    </a:lnTo>
                    <a:lnTo>
                      <a:pt x="493522" y="128143"/>
                    </a:lnTo>
                    <a:lnTo>
                      <a:pt x="519021" y="128143"/>
                    </a:lnTo>
                    <a:lnTo>
                      <a:pt x="533695" y="122298"/>
                    </a:lnTo>
                    <a:lnTo>
                      <a:pt x="527050" y="109982"/>
                    </a:lnTo>
                    <a:lnTo>
                      <a:pt x="526161" y="108458"/>
                    </a:lnTo>
                    <a:lnTo>
                      <a:pt x="525145" y="107061"/>
                    </a:lnTo>
                    <a:lnTo>
                      <a:pt x="523875" y="105791"/>
                    </a:lnTo>
                    <a:lnTo>
                      <a:pt x="506349" y="87884"/>
                    </a:lnTo>
                    <a:lnTo>
                      <a:pt x="486918" y="70993"/>
                    </a:lnTo>
                    <a:lnTo>
                      <a:pt x="465963" y="55753"/>
                    </a:lnTo>
                    <a:lnTo>
                      <a:pt x="443484" y="41910"/>
                    </a:lnTo>
                    <a:lnTo>
                      <a:pt x="435774" y="37973"/>
                    </a:lnTo>
                    <a:close/>
                  </a:path>
                </a:pathLst>
              </a:custGeom>
              <a:solidFill>
                <a:srgbClr val="636363"/>
              </a:solidFill>
            </p:spPr>
            <p:txBody>
              <a:bodyPr wrap="square" lIns="0" tIns="0" rIns="0" bIns="0" rtlCol="0"/>
              <a:lstStyle/>
              <a:p>
                <a:endParaRPr sz="2400"/>
              </a:p>
            </p:txBody>
          </p:sp>
        </p:grpSp>
        <p:sp>
          <p:nvSpPr>
            <p:cNvPr id="113" name="object 80"/>
            <p:cNvSpPr txBox="1"/>
            <p:nvPr/>
          </p:nvSpPr>
          <p:spPr>
            <a:xfrm>
              <a:off x="457200" y="1455165"/>
              <a:ext cx="1244600" cy="382156"/>
            </a:xfrm>
            <a:prstGeom prst="rect">
              <a:avLst/>
            </a:prstGeom>
          </p:spPr>
          <p:txBody>
            <a:bodyPr vert="horz" wrap="square" lIns="0" tIns="16933" rIns="0" bIns="0" rtlCol="0">
              <a:spAutoFit/>
            </a:bodyPr>
            <a:lstStyle/>
            <a:p>
              <a:pPr marL="17145">
                <a:spcBef>
                  <a:spcPts val="135"/>
                </a:spcBef>
              </a:pPr>
              <a:r>
                <a:rPr sz="3200" b="1" spc="160" dirty="0">
                  <a:solidFill>
                    <a:srgbClr val="636363"/>
                  </a:solidFill>
                  <a:latin typeface="Trebuchet MS" panose="020B0603020202020204"/>
                  <a:cs typeface="Trebuchet MS" panose="020B0603020202020204"/>
                </a:rPr>
                <a:t>Insert</a:t>
              </a:r>
              <a:r>
                <a:rPr sz="3200" b="1" spc="513" dirty="0">
                  <a:solidFill>
                    <a:srgbClr val="636363"/>
                  </a:solidFill>
                  <a:latin typeface="Trebuchet MS" panose="020B0603020202020204"/>
                  <a:cs typeface="Trebuchet MS" panose="020B0603020202020204"/>
                </a:rPr>
                <a:t> </a:t>
              </a:r>
              <a:r>
                <a:rPr sz="3200" b="1" spc="-280" dirty="0">
                  <a:solidFill>
                    <a:srgbClr val="636363"/>
                  </a:solidFill>
                  <a:latin typeface="Trebuchet MS" panose="020B0603020202020204"/>
                  <a:cs typeface="Trebuchet MS" panose="020B0603020202020204"/>
                </a:rPr>
                <a:t>6</a:t>
              </a:r>
              <a:endParaRPr sz="3200" dirty="0">
                <a:latin typeface="Trebuchet MS" panose="020B0603020202020204"/>
                <a:cs typeface="Trebuchet MS" panose="020B0603020202020204"/>
              </a:endParaRPr>
            </a:p>
          </p:txBody>
        </p:sp>
        <p:sp>
          <p:nvSpPr>
            <p:cNvPr id="114" name="object 81"/>
            <p:cNvSpPr txBox="1"/>
            <p:nvPr/>
          </p:nvSpPr>
          <p:spPr>
            <a:xfrm>
              <a:off x="333552" y="3607875"/>
              <a:ext cx="2870835" cy="452047"/>
            </a:xfrm>
            <a:prstGeom prst="rect">
              <a:avLst/>
            </a:prstGeom>
          </p:spPr>
          <p:txBody>
            <a:bodyPr vert="horz" wrap="square" lIns="0" tIns="0" rIns="0" bIns="0" rtlCol="0">
              <a:spAutoFit/>
            </a:bodyPr>
            <a:lstStyle/>
            <a:p>
              <a:pPr marL="17145">
                <a:lnSpc>
                  <a:spcPts val="4660"/>
                </a:lnSpc>
              </a:pPr>
              <a:r>
                <a:rPr sz="4265" b="1" spc="-127" dirty="0">
                  <a:solidFill>
                    <a:srgbClr val="EE3D42"/>
                  </a:solidFill>
                  <a:latin typeface="Trebuchet MS" panose="020B0603020202020204"/>
                  <a:cs typeface="Trebuchet MS" panose="020B0603020202020204"/>
                </a:rPr>
                <a:t>&lt;Key,RecordId&gt;</a:t>
              </a:r>
              <a:endParaRPr sz="4265">
                <a:latin typeface="Trebuchet MS" panose="020B0603020202020204"/>
                <a:cs typeface="Trebuchet MS" panose="020B0603020202020204"/>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947412"/>
          </a:xfrm>
        </p:spPr>
        <p:txBody>
          <a:bodyPr/>
          <a:lstStyle/>
          <a:p>
            <a:r>
              <a:rPr kumimoji="1" lang="en-US" altLang="zh-CN" dirty="0"/>
              <a:t>B+</a:t>
            </a:r>
            <a:r>
              <a:rPr kumimoji="1" lang="zh-CN" altLang="en-US" dirty="0"/>
              <a:t>树</a:t>
            </a:r>
            <a:r>
              <a:rPr kumimoji="1" lang="en-US" altLang="zh-CN" dirty="0"/>
              <a:t>-</a:t>
            </a:r>
            <a:r>
              <a:rPr kumimoji="1" lang="zh-CN" altLang="en-US" dirty="0"/>
              <a:t>附加记录</a:t>
            </a:r>
            <a:r>
              <a:rPr kumimoji="1" lang="en-US" altLang="zh-CN" dirty="0"/>
              <a:t>ID</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83" name="组 82"/>
          <p:cNvGrpSpPr/>
          <p:nvPr/>
        </p:nvGrpSpPr>
        <p:grpSpPr>
          <a:xfrm>
            <a:off x="304935" y="1679447"/>
            <a:ext cx="9868780" cy="3778675"/>
            <a:chOff x="228701" y="1259585"/>
            <a:chExt cx="7401585" cy="2834006"/>
          </a:xfrm>
        </p:grpSpPr>
        <p:sp>
          <p:nvSpPr>
            <p:cNvPr id="84" name="object 5"/>
            <p:cNvSpPr/>
            <p:nvPr/>
          </p:nvSpPr>
          <p:spPr>
            <a:xfrm>
              <a:off x="2598801" y="1929510"/>
              <a:ext cx="1713230" cy="762000"/>
            </a:xfrm>
            <a:custGeom>
              <a:avLst/>
              <a:gdLst/>
              <a:ahLst/>
              <a:cxnLst/>
              <a:rect l="l" t="t" r="r" b="b"/>
              <a:pathLst>
                <a:path w="1713229" h="762000">
                  <a:moveTo>
                    <a:pt x="0" y="634238"/>
                  </a:moveTo>
                  <a:lnTo>
                    <a:pt x="11049" y="761619"/>
                  </a:lnTo>
                  <a:lnTo>
                    <a:pt x="98917" y="683006"/>
                  </a:lnTo>
                  <a:lnTo>
                    <a:pt x="62356" y="683006"/>
                  </a:lnTo>
                  <a:lnTo>
                    <a:pt x="29844" y="663066"/>
                  </a:lnTo>
                  <a:lnTo>
                    <a:pt x="38202" y="649391"/>
                  </a:lnTo>
                  <a:lnTo>
                    <a:pt x="0" y="634238"/>
                  </a:lnTo>
                  <a:close/>
                </a:path>
                <a:path w="1713229" h="762000">
                  <a:moveTo>
                    <a:pt x="38202" y="649391"/>
                  </a:moveTo>
                  <a:lnTo>
                    <a:pt x="29844" y="663066"/>
                  </a:lnTo>
                  <a:lnTo>
                    <a:pt x="62356" y="683006"/>
                  </a:lnTo>
                  <a:lnTo>
                    <a:pt x="74143" y="663647"/>
                  </a:lnTo>
                  <a:lnTo>
                    <a:pt x="38202" y="649391"/>
                  </a:lnTo>
                  <a:close/>
                </a:path>
                <a:path w="1713229" h="762000">
                  <a:moveTo>
                    <a:pt x="74143" y="663647"/>
                  </a:moveTo>
                  <a:lnTo>
                    <a:pt x="62356" y="683006"/>
                  </a:lnTo>
                  <a:lnTo>
                    <a:pt x="98917" y="683006"/>
                  </a:lnTo>
                  <a:lnTo>
                    <a:pt x="106299" y="676401"/>
                  </a:lnTo>
                  <a:lnTo>
                    <a:pt x="74143" y="663647"/>
                  </a:lnTo>
                  <a:close/>
                </a:path>
                <a:path w="1713229" h="762000">
                  <a:moveTo>
                    <a:pt x="1675129" y="0"/>
                  </a:moveTo>
                  <a:lnTo>
                    <a:pt x="1668399" y="39624"/>
                  </a:lnTo>
                  <a:lnTo>
                    <a:pt x="1648587" y="79375"/>
                  </a:lnTo>
                  <a:lnTo>
                    <a:pt x="1623568" y="111251"/>
                  </a:lnTo>
                  <a:lnTo>
                    <a:pt x="1590928" y="142875"/>
                  </a:lnTo>
                  <a:lnTo>
                    <a:pt x="1550797" y="173862"/>
                  </a:lnTo>
                  <a:lnTo>
                    <a:pt x="1504188" y="203453"/>
                  </a:lnTo>
                  <a:lnTo>
                    <a:pt x="1451483" y="231647"/>
                  </a:lnTo>
                  <a:lnTo>
                    <a:pt x="1393316" y="257809"/>
                  </a:lnTo>
                  <a:lnTo>
                    <a:pt x="1330578" y="281813"/>
                  </a:lnTo>
                  <a:lnTo>
                    <a:pt x="1263777" y="303275"/>
                  </a:lnTo>
                  <a:lnTo>
                    <a:pt x="1193546" y="321690"/>
                  </a:lnTo>
                  <a:lnTo>
                    <a:pt x="1120521" y="337184"/>
                  </a:lnTo>
                  <a:lnTo>
                    <a:pt x="1045337" y="349122"/>
                  </a:lnTo>
                  <a:lnTo>
                    <a:pt x="1007237" y="353694"/>
                  </a:lnTo>
                  <a:lnTo>
                    <a:pt x="968628" y="357250"/>
                  </a:lnTo>
                  <a:lnTo>
                    <a:pt x="930021" y="359918"/>
                  </a:lnTo>
                  <a:lnTo>
                    <a:pt x="891032" y="361441"/>
                  </a:lnTo>
                  <a:lnTo>
                    <a:pt x="812926" y="362712"/>
                  </a:lnTo>
                  <a:lnTo>
                    <a:pt x="773176" y="364363"/>
                  </a:lnTo>
                  <a:lnTo>
                    <a:pt x="733425" y="367030"/>
                  </a:lnTo>
                  <a:lnTo>
                    <a:pt x="693927" y="370713"/>
                  </a:lnTo>
                  <a:lnTo>
                    <a:pt x="654812" y="375538"/>
                  </a:lnTo>
                  <a:lnTo>
                    <a:pt x="616076" y="381126"/>
                  </a:lnTo>
                  <a:lnTo>
                    <a:pt x="577723" y="387731"/>
                  </a:lnTo>
                  <a:lnTo>
                    <a:pt x="540004" y="395096"/>
                  </a:lnTo>
                  <a:lnTo>
                    <a:pt x="466344" y="412622"/>
                  </a:lnTo>
                  <a:lnTo>
                    <a:pt x="395859" y="433196"/>
                  </a:lnTo>
                  <a:lnTo>
                    <a:pt x="329056" y="456564"/>
                  </a:lnTo>
                  <a:lnTo>
                    <a:pt x="266446" y="482600"/>
                  </a:lnTo>
                  <a:lnTo>
                    <a:pt x="208787" y="510920"/>
                  </a:lnTo>
                  <a:lnTo>
                    <a:pt x="156463" y="541401"/>
                  </a:lnTo>
                  <a:lnTo>
                    <a:pt x="110236" y="573786"/>
                  </a:lnTo>
                  <a:lnTo>
                    <a:pt x="70485" y="607821"/>
                  </a:lnTo>
                  <a:lnTo>
                    <a:pt x="53340" y="625475"/>
                  </a:lnTo>
                  <a:lnTo>
                    <a:pt x="52324" y="626490"/>
                  </a:lnTo>
                  <a:lnTo>
                    <a:pt x="50800" y="628776"/>
                  </a:lnTo>
                  <a:lnTo>
                    <a:pt x="38202" y="649391"/>
                  </a:lnTo>
                  <a:lnTo>
                    <a:pt x="74143" y="663647"/>
                  </a:lnTo>
                  <a:lnTo>
                    <a:pt x="81301" y="651890"/>
                  </a:lnTo>
                  <a:lnTo>
                    <a:pt x="80772" y="651890"/>
                  </a:lnTo>
                  <a:lnTo>
                    <a:pt x="83312" y="648588"/>
                  </a:lnTo>
                  <a:lnTo>
                    <a:pt x="83942" y="648588"/>
                  </a:lnTo>
                  <a:lnTo>
                    <a:pt x="96138" y="635888"/>
                  </a:lnTo>
                  <a:lnTo>
                    <a:pt x="113537" y="620140"/>
                  </a:lnTo>
                  <a:lnTo>
                    <a:pt x="153797" y="589026"/>
                  </a:lnTo>
                  <a:lnTo>
                    <a:pt x="200406" y="559181"/>
                  </a:lnTo>
                  <a:lnTo>
                    <a:pt x="253237" y="530859"/>
                  </a:lnTo>
                  <a:lnTo>
                    <a:pt x="311276" y="504697"/>
                  </a:lnTo>
                  <a:lnTo>
                    <a:pt x="374142" y="480694"/>
                  </a:lnTo>
                  <a:lnTo>
                    <a:pt x="440817" y="459231"/>
                  </a:lnTo>
                  <a:lnTo>
                    <a:pt x="511175" y="440563"/>
                  </a:lnTo>
                  <a:lnTo>
                    <a:pt x="584200" y="425322"/>
                  </a:lnTo>
                  <a:lnTo>
                    <a:pt x="659257" y="413257"/>
                  </a:lnTo>
                  <a:lnTo>
                    <a:pt x="697484" y="408686"/>
                  </a:lnTo>
                  <a:lnTo>
                    <a:pt x="735964" y="405002"/>
                  </a:lnTo>
                  <a:lnTo>
                    <a:pt x="774700" y="402336"/>
                  </a:lnTo>
                  <a:lnTo>
                    <a:pt x="813562" y="400812"/>
                  </a:lnTo>
                  <a:lnTo>
                    <a:pt x="892556" y="399541"/>
                  </a:lnTo>
                  <a:lnTo>
                    <a:pt x="932561" y="397890"/>
                  </a:lnTo>
                  <a:lnTo>
                    <a:pt x="972185" y="395224"/>
                  </a:lnTo>
                  <a:lnTo>
                    <a:pt x="1011682" y="391540"/>
                  </a:lnTo>
                  <a:lnTo>
                    <a:pt x="1050925" y="386714"/>
                  </a:lnTo>
                  <a:lnTo>
                    <a:pt x="1089660" y="381126"/>
                  </a:lnTo>
                  <a:lnTo>
                    <a:pt x="1128014" y="374522"/>
                  </a:lnTo>
                  <a:lnTo>
                    <a:pt x="1165733" y="367030"/>
                  </a:lnTo>
                  <a:lnTo>
                    <a:pt x="1202944" y="358647"/>
                  </a:lnTo>
                  <a:lnTo>
                    <a:pt x="1274952" y="339597"/>
                  </a:lnTo>
                  <a:lnTo>
                    <a:pt x="1343787" y="317626"/>
                  </a:lnTo>
                  <a:lnTo>
                    <a:pt x="1408557" y="292862"/>
                  </a:lnTo>
                  <a:lnTo>
                    <a:pt x="1468882" y="265556"/>
                  </a:lnTo>
                  <a:lnTo>
                    <a:pt x="1524000" y="235965"/>
                  </a:lnTo>
                  <a:lnTo>
                    <a:pt x="1573402" y="204469"/>
                  </a:lnTo>
                  <a:lnTo>
                    <a:pt x="1616583" y="171069"/>
                  </a:lnTo>
                  <a:lnTo>
                    <a:pt x="1652777" y="135762"/>
                  </a:lnTo>
                  <a:lnTo>
                    <a:pt x="1681352" y="98806"/>
                  </a:lnTo>
                  <a:lnTo>
                    <a:pt x="1701291" y="60578"/>
                  </a:lnTo>
                  <a:lnTo>
                    <a:pt x="1711960" y="20446"/>
                  </a:lnTo>
                  <a:lnTo>
                    <a:pt x="1713229" y="1269"/>
                  </a:lnTo>
                  <a:lnTo>
                    <a:pt x="1675129" y="0"/>
                  </a:lnTo>
                  <a:close/>
                </a:path>
                <a:path w="1713229" h="762000">
                  <a:moveTo>
                    <a:pt x="83312" y="648588"/>
                  </a:moveTo>
                  <a:lnTo>
                    <a:pt x="80772" y="651890"/>
                  </a:lnTo>
                  <a:lnTo>
                    <a:pt x="82218" y="650384"/>
                  </a:lnTo>
                  <a:lnTo>
                    <a:pt x="83312" y="648588"/>
                  </a:lnTo>
                  <a:close/>
                </a:path>
                <a:path w="1713229" h="762000">
                  <a:moveTo>
                    <a:pt x="82218" y="650384"/>
                  </a:moveTo>
                  <a:lnTo>
                    <a:pt x="80772" y="651890"/>
                  </a:lnTo>
                  <a:lnTo>
                    <a:pt x="81301" y="651890"/>
                  </a:lnTo>
                  <a:lnTo>
                    <a:pt x="82218" y="650384"/>
                  </a:lnTo>
                  <a:close/>
                </a:path>
                <a:path w="1713229" h="762000">
                  <a:moveTo>
                    <a:pt x="83942" y="648588"/>
                  </a:moveTo>
                  <a:lnTo>
                    <a:pt x="83312" y="648588"/>
                  </a:lnTo>
                  <a:lnTo>
                    <a:pt x="82218" y="650384"/>
                  </a:lnTo>
                  <a:lnTo>
                    <a:pt x="83942" y="648588"/>
                  </a:lnTo>
                  <a:close/>
                </a:path>
              </a:pathLst>
            </a:custGeom>
            <a:solidFill>
              <a:srgbClr val="636363"/>
            </a:solidFill>
          </p:spPr>
          <p:txBody>
            <a:bodyPr wrap="square" lIns="0" tIns="0" rIns="0" bIns="0" rtlCol="0"/>
            <a:lstStyle/>
            <a:p>
              <a:endParaRPr sz="2400"/>
            </a:p>
          </p:txBody>
        </p:sp>
        <p:sp>
          <p:nvSpPr>
            <p:cNvPr id="85" name="object 7"/>
            <p:cNvSpPr/>
            <p:nvPr/>
          </p:nvSpPr>
          <p:spPr>
            <a:xfrm>
              <a:off x="4470527" y="1929764"/>
              <a:ext cx="297815" cy="761365"/>
            </a:xfrm>
            <a:custGeom>
              <a:avLst/>
              <a:gdLst/>
              <a:ahLst/>
              <a:cxnLst/>
              <a:rect l="l" t="t" r="r" b="b"/>
              <a:pathLst>
                <a:path w="297814" h="761364">
                  <a:moveTo>
                    <a:pt x="0" y="643890"/>
                  </a:moveTo>
                  <a:lnTo>
                    <a:pt x="50419" y="761365"/>
                  </a:lnTo>
                  <a:lnTo>
                    <a:pt x="104095" y="668020"/>
                  </a:lnTo>
                  <a:lnTo>
                    <a:pt x="74930" y="668020"/>
                  </a:lnTo>
                  <a:lnTo>
                    <a:pt x="36957" y="664464"/>
                  </a:lnTo>
                  <a:lnTo>
                    <a:pt x="38734" y="646130"/>
                  </a:lnTo>
                  <a:lnTo>
                    <a:pt x="0" y="643890"/>
                  </a:lnTo>
                  <a:close/>
                </a:path>
                <a:path w="297814" h="761364">
                  <a:moveTo>
                    <a:pt x="38734" y="646130"/>
                  </a:moveTo>
                  <a:lnTo>
                    <a:pt x="36957" y="664464"/>
                  </a:lnTo>
                  <a:lnTo>
                    <a:pt x="74930" y="668020"/>
                  </a:lnTo>
                  <a:lnTo>
                    <a:pt x="76772" y="648330"/>
                  </a:lnTo>
                  <a:lnTo>
                    <a:pt x="38734" y="646130"/>
                  </a:lnTo>
                  <a:close/>
                </a:path>
                <a:path w="297814" h="761364">
                  <a:moveTo>
                    <a:pt x="76772" y="648330"/>
                  </a:moveTo>
                  <a:lnTo>
                    <a:pt x="74930" y="668020"/>
                  </a:lnTo>
                  <a:lnTo>
                    <a:pt x="104095" y="668020"/>
                  </a:lnTo>
                  <a:lnTo>
                    <a:pt x="114173" y="650494"/>
                  </a:lnTo>
                  <a:lnTo>
                    <a:pt x="76772" y="648330"/>
                  </a:lnTo>
                  <a:close/>
                </a:path>
                <a:path w="297814" h="761364">
                  <a:moveTo>
                    <a:pt x="166084" y="361487"/>
                  </a:moveTo>
                  <a:lnTo>
                    <a:pt x="140081" y="368681"/>
                  </a:lnTo>
                  <a:lnTo>
                    <a:pt x="139192" y="369062"/>
                  </a:lnTo>
                  <a:lnTo>
                    <a:pt x="138430" y="369570"/>
                  </a:lnTo>
                  <a:lnTo>
                    <a:pt x="137540" y="370078"/>
                  </a:lnTo>
                  <a:lnTo>
                    <a:pt x="132334" y="373888"/>
                  </a:lnTo>
                  <a:lnTo>
                    <a:pt x="107061" y="402717"/>
                  </a:lnTo>
                  <a:lnTo>
                    <a:pt x="85978" y="443230"/>
                  </a:lnTo>
                  <a:lnTo>
                    <a:pt x="72183" y="480695"/>
                  </a:lnTo>
                  <a:lnTo>
                    <a:pt x="60071" y="522478"/>
                  </a:lnTo>
                  <a:lnTo>
                    <a:pt x="46736" y="585089"/>
                  </a:lnTo>
                  <a:lnTo>
                    <a:pt x="38734" y="646130"/>
                  </a:lnTo>
                  <a:lnTo>
                    <a:pt x="76772" y="648330"/>
                  </a:lnTo>
                  <a:lnTo>
                    <a:pt x="78994" y="624586"/>
                  </a:lnTo>
                  <a:lnTo>
                    <a:pt x="84074" y="592328"/>
                  </a:lnTo>
                  <a:lnTo>
                    <a:pt x="96774" y="532638"/>
                  </a:lnTo>
                  <a:lnTo>
                    <a:pt x="108203" y="492760"/>
                  </a:lnTo>
                  <a:lnTo>
                    <a:pt x="125222" y="448818"/>
                  </a:lnTo>
                  <a:lnTo>
                    <a:pt x="146938" y="412496"/>
                  </a:lnTo>
                  <a:lnTo>
                    <a:pt x="157484" y="402717"/>
                  </a:lnTo>
                  <a:lnTo>
                    <a:pt x="157099" y="402717"/>
                  </a:lnTo>
                  <a:lnTo>
                    <a:pt x="159638" y="401193"/>
                  </a:lnTo>
                  <a:lnTo>
                    <a:pt x="161783" y="400304"/>
                  </a:lnTo>
                  <a:lnTo>
                    <a:pt x="161289" y="400304"/>
                  </a:lnTo>
                  <a:lnTo>
                    <a:pt x="162198" y="400141"/>
                  </a:lnTo>
                  <a:lnTo>
                    <a:pt x="162433" y="400050"/>
                  </a:lnTo>
                  <a:lnTo>
                    <a:pt x="162712" y="400050"/>
                  </a:lnTo>
                  <a:lnTo>
                    <a:pt x="164846" y="399669"/>
                  </a:lnTo>
                  <a:lnTo>
                    <a:pt x="167690" y="399669"/>
                  </a:lnTo>
                  <a:lnTo>
                    <a:pt x="171958" y="399161"/>
                  </a:lnTo>
                  <a:lnTo>
                    <a:pt x="173227" y="399034"/>
                  </a:lnTo>
                  <a:lnTo>
                    <a:pt x="175513" y="398526"/>
                  </a:lnTo>
                  <a:lnTo>
                    <a:pt x="180848" y="396875"/>
                  </a:lnTo>
                  <a:lnTo>
                    <a:pt x="182880" y="396113"/>
                  </a:lnTo>
                  <a:lnTo>
                    <a:pt x="183769" y="395605"/>
                  </a:lnTo>
                  <a:lnTo>
                    <a:pt x="189102" y="392938"/>
                  </a:lnTo>
                  <a:lnTo>
                    <a:pt x="217170" y="366268"/>
                  </a:lnTo>
                  <a:lnTo>
                    <a:pt x="220138" y="361950"/>
                  </a:lnTo>
                  <a:lnTo>
                    <a:pt x="164464" y="361950"/>
                  </a:lnTo>
                  <a:lnTo>
                    <a:pt x="166084" y="361487"/>
                  </a:lnTo>
                  <a:close/>
                </a:path>
                <a:path w="297814" h="761364">
                  <a:moveTo>
                    <a:pt x="159638" y="401193"/>
                  </a:moveTo>
                  <a:lnTo>
                    <a:pt x="157099" y="402717"/>
                  </a:lnTo>
                  <a:lnTo>
                    <a:pt x="158413" y="402059"/>
                  </a:lnTo>
                  <a:lnTo>
                    <a:pt x="159638" y="401193"/>
                  </a:lnTo>
                  <a:close/>
                </a:path>
                <a:path w="297814" h="761364">
                  <a:moveTo>
                    <a:pt x="158413" y="402059"/>
                  </a:moveTo>
                  <a:lnTo>
                    <a:pt x="157099" y="402717"/>
                  </a:lnTo>
                  <a:lnTo>
                    <a:pt x="157484" y="402717"/>
                  </a:lnTo>
                  <a:lnTo>
                    <a:pt x="158413" y="402059"/>
                  </a:lnTo>
                  <a:close/>
                </a:path>
                <a:path w="297814" h="761364">
                  <a:moveTo>
                    <a:pt x="160993" y="400769"/>
                  </a:moveTo>
                  <a:lnTo>
                    <a:pt x="159512" y="401193"/>
                  </a:lnTo>
                  <a:lnTo>
                    <a:pt x="158413" y="402059"/>
                  </a:lnTo>
                  <a:lnTo>
                    <a:pt x="160993" y="400769"/>
                  </a:lnTo>
                  <a:close/>
                </a:path>
                <a:path w="297814" h="761364">
                  <a:moveTo>
                    <a:pt x="162074" y="400229"/>
                  </a:moveTo>
                  <a:lnTo>
                    <a:pt x="161942" y="400241"/>
                  </a:lnTo>
                  <a:lnTo>
                    <a:pt x="159512" y="401193"/>
                  </a:lnTo>
                  <a:lnTo>
                    <a:pt x="160993" y="400769"/>
                  </a:lnTo>
                  <a:lnTo>
                    <a:pt x="162074" y="400229"/>
                  </a:lnTo>
                  <a:close/>
                </a:path>
                <a:path w="297814" h="761364">
                  <a:moveTo>
                    <a:pt x="163290" y="400113"/>
                  </a:moveTo>
                  <a:lnTo>
                    <a:pt x="162049" y="400241"/>
                  </a:lnTo>
                  <a:lnTo>
                    <a:pt x="160993" y="400769"/>
                  </a:lnTo>
                  <a:lnTo>
                    <a:pt x="163290" y="400113"/>
                  </a:lnTo>
                  <a:close/>
                </a:path>
                <a:path w="297814" h="761364">
                  <a:moveTo>
                    <a:pt x="162198" y="400141"/>
                  </a:moveTo>
                  <a:lnTo>
                    <a:pt x="161289" y="400304"/>
                  </a:lnTo>
                  <a:lnTo>
                    <a:pt x="161974" y="400229"/>
                  </a:lnTo>
                  <a:lnTo>
                    <a:pt x="162198" y="400141"/>
                  </a:lnTo>
                  <a:close/>
                </a:path>
                <a:path w="297814" h="761364">
                  <a:moveTo>
                    <a:pt x="161942" y="400241"/>
                  </a:moveTo>
                  <a:lnTo>
                    <a:pt x="161289" y="400304"/>
                  </a:lnTo>
                  <a:lnTo>
                    <a:pt x="161783" y="400304"/>
                  </a:lnTo>
                  <a:lnTo>
                    <a:pt x="161942" y="400241"/>
                  </a:lnTo>
                  <a:close/>
                </a:path>
                <a:path w="297814" h="761364">
                  <a:moveTo>
                    <a:pt x="162277" y="400127"/>
                  </a:moveTo>
                  <a:lnTo>
                    <a:pt x="161942" y="400241"/>
                  </a:lnTo>
                  <a:lnTo>
                    <a:pt x="162074" y="400229"/>
                  </a:lnTo>
                  <a:lnTo>
                    <a:pt x="162277" y="400127"/>
                  </a:lnTo>
                  <a:close/>
                </a:path>
                <a:path w="297814" h="761364">
                  <a:moveTo>
                    <a:pt x="164846" y="399669"/>
                  </a:moveTo>
                  <a:lnTo>
                    <a:pt x="162249" y="400141"/>
                  </a:lnTo>
                  <a:lnTo>
                    <a:pt x="162074" y="400229"/>
                  </a:lnTo>
                  <a:lnTo>
                    <a:pt x="163290" y="400113"/>
                  </a:lnTo>
                  <a:lnTo>
                    <a:pt x="164846" y="399669"/>
                  </a:lnTo>
                  <a:close/>
                </a:path>
                <a:path w="297814" h="761364">
                  <a:moveTo>
                    <a:pt x="162433" y="400050"/>
                  </a:moveTo>
                  <a:lnTo>
                    <a:pt x="162198" y="400141"/>
                  </a:lnTo>
                  <a:lnTo>
                    <a:pt x="162433" y="400050"/>
                  </a:lnTo>
                  <a:close/>
                </a:path>
                <a:path w="297814" h="761364">
                  <a:moveTo>
                    <a:pt x="162712" y="400050"/>
                  </a:moveTo>
                  <a:lnTo>
                    <a:pt x="162433" y="400050"/>
                  </a:lnTo>
                  <a:lnTo>
                    <a:pt x="162277" y="400127"/>
                  </a:lnTo>
                  <a:lnTo>
                    <a:pt x="162712" y="400050"/>
                  </a:lnTo>
                  <a:close/>
                </a:path>
                <a:path w="297814" h="761364">
                  <a:moveTo>
                    <a:pt x="167690" y="399669"/>
                  </a:moveTo>
                  <a:lnTo>
                    <a:pt x="164846" y="399669"/>
                  </a:lnTo>
                  <a:lnTo>
                    <a:pt x="163290" y="400113"/>
                  </a:lnTo>
                  <a:lnTo>
                    <a:pt x="166624" y="399796"/>
                  </a:lnTo>
                  <a:lnTo>
                    <a:pt x="167690" y="399669"/>
                  </a:lnTo>
                  <a:close/>
                </a:path>
                <a:path w="297814" h="761364">
                  <a:moveTo>
                    <a:pt x="167109" y="361389"/>
                  </a:moveTo>
                  <a:lnTo>
                    <a:pt x="166033" y="361501"/>
                  </a:lnTo>
                  <a:lnTo>
                    <a:pt x="164464" y="361950"/>
                  </a:lnTo>
                  <a:lnTo>
                    <a:pt x="166918" y="361485"/>
                  </a:lnTo>
                  <a:lnTo>
                    <a:pt x="167109" y="361389"/>
                  </a:lnTo>
                  <a:close/>
                </a:path>
                <a:path w="297814" h="761364">
                  <a:moveTo>
                    <a:pt x="166885" y="361501"/>
                  </a:moveTo>
                  <a:lnTo>
                    <a:pt x="164464" y="361950"/>
                  </a:lnTo>
                  <a:lnTo>
                    <a:pt x="220138" y="361950"/>
                  </a:lnTo>
                  <a:lnTo>
                    <a:pt x="220400" y="361569"/>
                  </a:lnTo>
                  <a:lnTo>
                    <a:pt x="166750" y="361569"/>
                  </a:lnTo>
                  <a:lnTo>
                    <a:pt x="166885" y="361501"/>
                  </a:lnTo>
                  <a:close/>
                </a:path>
                <a:path w="297814" h="761364">
                  <a:moveTo>
                    <a:pt x="166974" y="361485"/>
                  </a:moveTo>
                  <a:lnTo>
                    <a:pt x="166750" y="361569"/>
                  </a:lnTo>
                  <a:lnTo>
                    <a:pt x="166974" y="361485"/>
                  </a:lnTo>
                  <a:close/>
                </a:path>
                <a:path w="297814" h="761364">
                  <a:moveTo>
                    <a:pt x="220575" y="361315"/>
                  </a:moveTo>
                  <a:lnTo>
                    <a:pt x="167894" y="361315"/>
                  </a:lnTo>
                  <a:lnTo>
                    <a:pt x="166930" y="361501"/>
                  </a:lnTo>
                  <a:lnTo>
                    <a:pt x="166750" y="361569"/>
                  </a:lnTo>
                  <a:lnTo>
                    <a:pt x="220400" y="361569"/>
                  </a:lnTo>
                  <a:lnTo>
                    <a:pt x="220575" y="361315"/>
                  </a:lnTo>
                  <a:close/>
                </a:path>
                <a:path w="297814" h="761364">
                  <a:moveTo>
                    <a:pt x="167269" y="361374"/>
                  </a:moveTo>
                  <a:lnTo>
                    <a:pt x="167109" y="361389"/>
                  </a:lnTo>
                  <a:lnTo>
                    <a:pt x="166885" y="361501"/>
                  </a:lnTo>
                  <a:lnTo>
                    <a:pt x="167269" y="361374"/>
                  </a:lnTo>
                  <a:close/>
                </a:path>
                <a:path w="297814" h="761364">
                  <a:moveTo>
                    <a:pt x="168020" y="360934"/>
                  </a:moveTo>
                  <a:lnTo>
                    <a:pt x="166084" y="361487"/>
                  </a:lnTo>
                  <a:lnTo>
                    <a:pt x="167140" y="361374"/>
                  </a:lnTo>
                  <a:lnTo>
                    <a:pt x="168020" y="360934"/>
                  </a:lnTo>
                  <a:close/>
                </a:path>
                <a:path w="297814" h="761364">
                  <a:moveTo>
                    <a:pt x="167894" y="361315"/>
                  </a:moveTo>
                  <a:lnTo>
                    <a:pt x="167229" y="361389"/>
                  </a:lnTo>
                  <a:lnTo>
                    <a:pt x="166974" y="361485"/>
                  </a:lnTo>
                  <a:lnTo>
                    <a:pt x="167894" y="361315"/>
                  </a:lnTo>
                  <a:close/>
                </a:path>
                <a:path w="297814" h="761364">
                  <a:moveTo>
                    <a:pt x="169799" y="360426"/>
                  </a:moveTo>
                  <a:lnTo>
                    <a:pt x="168020" y="360934"/>
                  </a:lnTo>
                  <a:lnTo>
                    <a:pt x="167109" y="361389"/>
                  </a:lnTo>
                  <a:lnTo>
                    <a:pt x="167269" y="361374"/>
                  </a:lnTo>
                  <a:lnTo>
                    <a:pt x="169799" y="360426"/>
                  </a:lnTo>
                  <a:close/>
                </a:path>
                <a:path w="297814" h="761364">
                  <a:moveTo>
                    <a:pt x="221186" y="360426"/>
                  </a:moveTo>
                  <a:lnTo>
                    <a:pt x="169799" y="360426"/>
                  </a:lnTo>
                  <a:lnTo>
                    <a:pt x="167269" y="361374"/>
                  </a:lnTo>
                  <a:lnTo>
                    <a:pt x="167894" y="361315"/>
                  </a:lnTo>
                  <a:lnTo>
                    <a:pt x="220575" y="361315"/>
                  </a:lnTo>
                  <a:lnTo>
                    <a:pt x="221186" y="360426"/>
                  </a:lnTo>
                  <a:close/>
                </a:path>
                <a:path w="297814" h="761364">
                  <a:moveTo>
                    <a:pt x="171322" y="359283"/>
                  </a:moveTo>
                  <a:lnTo>
                    <a:pt x="168020" y="360934"/>
                  </a:lnTo>
                  <a:lnTo>
                    <a:pt x="169799" y="360426"/>
                  </a:lnTo>
                  <a:lnTo>
                    <a:pt x="221186" y="360426"/>
                  </a:lnTo>
                  <a:lnTo>
                    <a:pt x="221273" y="360299"/>
                  </a:lnTo>
                  <a:lnTo>
                    <a:pt x="169799" y="360299"/>
                  </a:lnTo>
                  <a:lnTo>
                    <a:pt x="171322" y="359283"/>
                  </a:lnTo>
                  <a:close/>
                </a:path>
                <a:path w="297814" h="761364">
                  <a:moveTo>
                    <a:pt x="172085" y="358902"/>
                  </a:moveTo>
                  <a:lnTo>
                    <a:pt x="171322" y="359283"/>
                  </a:lnTo>
                  <a:lnTo>
                    <a:pt x="169799" y="360299"/>
                  </a:lnTo>
                  <a:lnTo>
                    <a:pt x="172085" y="358902"/>
                  </a:lnTo>
                  <a:close/>
                </a:path>
                <a:path w="297814" h="761364">
                  <a:moveTo>
                    <a:pt x="222234" y="358902"/>
                  </a:moveTo>
                  <a:lnTo>
                    <a:pt x="172085" y="358902"/>
                  </a:lnTo>
                  <a:lnTo>
                    <a:pt x="169799" y="360299"/>
                  </a:lnTo>
                  <a:lnTo>
                    <a:pt x="221273" y="360299"/>
                  </a:lnTo>
                  <a:lnTo>
                    <a:pt x="222234" y="358902"/>
                  </a:lnTo>
                  <a:close/>
                </a:path>
                <a:path w="297814" h="761364">
                  <a:moveTo>
                    <a:pt x="259842" y="0"/>
                  </a:moveTo>
                  <a:lnTo>
                    <a:pt x="257175" y="70358"/>
                  </a:lnTo>
                  <a:lnTo>
                    <a:pt x="250062" y="137795"/>
                  </a:lnTo>
                  <a:lnTo>
                    <a:pt x="239013" y="200660"/>
                  </a:lnTo>
                  <a:lnTo>
                    <a:pt x="224789" y="256794"/>
                  </a:lnTo>
                  <a:lnTo>
                    <a:pt x="208280" y="303403"/>
                  </a:lnTo>
                  <a:lnTo>
                    <a:pt x="190373" y="338201"/>
                  </a:lnTo>
                  <a:lnTo>
                    <a:pt x="171322" y="359283"/>
                  </a:lnTo>
                  <a:lnTo>
                    <a:pt x="172085" y="358902"/>
                  </a:lnTo>
                  <a:lnTo>
                    <a:pt x="222234" y="358902"/>
                  </a:lnTo>
                  <a:lnTo>
                    <a:pt x="222835" y="358013"/>
                  </a:lnTo>
                  <a:lnTo>
                    <a:pt x="243459" y="317754"/>
                  </a:lnTo>
                  <a:lnTo>
                    <a:pt x="257175" y="280670"/>
                  </a:lnTo>
                  <a:lnTo>
                    <a:pt x="269367" y="238506"/>
                  </a:lnTo>
                  <a:lnTo>
                    <a:pt x="282701" y="175895"/>
                  </a:lnTo>
                  <a:lnTo>
                    <a:pt x="292226" y="107823"/>
                  </a:lnTo>
                  <a:lnTo>
                    <a:pt x="297180" y="36322"/>
                  </a:lnTo>
                  <a:lnTo>
                    <a:pt x="297814" y="762"/>
                  </a:lnTo>
                  <a:lnTo>
                    <a:pt x="259842" y="0"/>
                  </a:lnTo>
                  <a:close/>
                </a:path>
              </a:pathLst>
            </a:custGeom>
            <a:solidFill>
              <a:srgbClr val="636363"/>
            </a:solidFill>
          </p:spPr>
          <p:txBody>
            <a:bodyPr wrap="square" lIns="0" tIns="0" rIns="0" bIns="0" rtlCol="0"/>
            <a:lstStyle/>
            <a:p>
              <a:endParaRPr sz="2400"/>
            </a:p>
          </p:txBody>
        </p:sp>
        <p:sp>
          <p:nvSpPr>
            <p:cNvPr id="86" name="object 8"/>
            <p:cNvSpPr txBox="1"/>
            <p:nvPr/>
          </p:nvSpPr>
          <p:spPr>
            <a:xfrm>
              <a:off x="3024885"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&lt;5</a:t>
              </a:r>
              <a:endParaRPr sz="3735">
                <a:latin typeface="Trebuchet MS" panose="020B0603020202020204"/>
                <a:cs typeface="Trebuchet MS" panose="020B0603020202020204"/>
              </a:endParaRPr>
            </a:p>
          </p:txBody>
        </p:sp>
        <p:sp>
          <p:nvSpPr>
            <p:cNvPr id="87" name="object 9"/>
            <p:cNvSpPr txBox="1"/>
            <p:nvPr/>
          </p:nvSpPr>
          <p:spPr>
            <a:xfrm>
              <a:off x="4250816"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&lt;9</a:t>
              </a:r>
              <a:endParaRPr sz="3735">
                <a:latin typeface="Trebuchet MS" panose="020B0603020202020204"/>
                <a:cs typeface="Trebuchet MS" panose="020B0603020202020204"/>
              </a:endParaRPr>
            </a:p>
          </p:txBody>
        </p:sp>
        <p:sp>
          <p:nvSpPr>
            <p:cNvPr id="88" name="object 10"/>
            <p:cNvSpPr/>
            <p:nvPr/>
          </p:nvSpPr>
          <p:spPr>
            <a:xfrm>
              <a:off x="5187696" y="1929257"/>
              <a:ext cx="1268095" cy="762000"/>
            </a:xfrm>
            <a:custGeom>
              <a:avLst/>
              <a:gdLst/>
              <a:ahLst/>
              <a:cxnLst/>
              <a:rect l="l" t="t" r="r" b="b"/>
              <a:pathLst>
                <a:path w="1268095" h="762000">
                  <a:moveTo>
                    <a:pt x="1192206" y="658464"/>
                  </a:moveTo>
                  <a:lnTo>
                    <a:pt x="1157986" y="668655"/>
                  </a:lnTo>
                  <a:lnTo>
                    <a:pt x="1245362" y="761873"/>
                  </a:lnTo>
                  <a:lnTo>
                    <a:pt x="1260163" y="678053"/>
                  </a:lnTo>
                  <a:lnTo>
                    <a:pt x="1200657" y="678053"/>
                  </a:lnTo>
                  <a:lnTo>
                    <a:pt x="1192206" y="658464"/>
                  </a:lnTo>
                  <a:close/>
                </a:path>
                <a:path w="1268095" h="762000">
                  <a:moveTo>
                    <a:pt x="1229020" y="647500"/>
                  </a:moveTo>
                  <a:lnTo>
                    <a:pt x="1192206" y="658464"/>
                  </a:lnTo>
                  <a:lnTo>
                    <a:pt x="1200657" y="678053"/>
                  </a:lnTo>
                  <a:lnTo>
                    <a:pt x="1235709" y="663067"/>
                  </a:lnTo>
                  <a:lnTo>
                    <a:pt x="1229020" y="647500"/>
                  </a:lnTo>
                  <a:close/>
                </a:path>
                <a:path w="1268095" h="762000">
                  <a:moveTo>
                    <a:pt x="1267587" y="636016"/>
                  </a:moveTo>
                  <a:lnTo>
                    <a:pt x="1229020" y="647500"/>
                  </a:lnTo>
                  <a:lnTo>
                    <a:pt x="1235709" y="663067"/>
                  </a:lnTo>
                  <a:lnTo>
                    <a:pt x="1200657" y="678053"/>
                  </a:lnTo>
                  <a:lnTo>
                    <a:pt x="1260163" y="678053"/>
                  </a:lnTo>
                  <a:lnTo>
                    <a:pt x="1267587" y="636016"/>
                  </a:lnTo>
                  <a:close/>
                </a:path>
                <a:path w="1268095" h="762000">
                  <a:moveTo>
                    <a:pt x="1187681" y="647975"/>
                  </a:moveTo>
                  <a:lnTo>
                    <a:pt x="1192206" y="658464"/>
                  </a:lnTo>
                  <a:lnTo>
                    <a:pt x="1220676" y="649986"/>
                  </a:lnTo>
                  <a:lnTo>
                    <a:pt x="1189101" y="649986"/>
                  </a:lnTo>
                  <a:lnTo>
                    <a:pt x="1187681" y="647975"/>
                  </a:lnTo>
                  <a:close/>
                </a:path>
                <a:path w="1268095" h="762000">
                  <a:moveTo>
                    <a:pt x="1187068" y="646557"/>
                  </a:moveTo>
                  <a:lnTo>
                    <a:pt x="1187681" y="647975"/>
                  </a:lnTo>
                  <a:lnTo>
                    <a:pt x="1189101" y="649986"/>
                  </a:lnTo>
                  <a:lnTo>
                    <a:pt x="1187068" y="646557"/>
                  </a:lnTo>
                  <a:close/>
                </a:path>
                <a:path w="1268095" h="762000">
                  <a:moveTo>
                    <a:pt x="1228615" y="646557"/>
                  </a:moveTo>
                  <a:lnTo>
                    <a:pt x="1187068" y="646557"/>
                  </a:lnTo>
                  <a:lnTo>
                    <a:pt x="1189101" y="649986"/>
                  </a:lnTo>
                  <a:lnTo>
                    <a:pt x="1220676" y="649986"/>
                  </a:lnTo>
                  <a:lnTo>
                    <a:pt x="1229020" y="647500"/>
                  </a:lnTo>
                  <a:lnTo>
                    <a:pt x="1228615" y="646557"/>
                  </a:lnTo>
                  <a:close/>
                </a:path>
                <a:path w="1268095" h="762000">
                  <a:moveTo>
                    <a:pt x="38100" y="0"/>
                  </a:moveTo>
                  <a:lnTo>
                    <a:pt x="0" y="1778"/>
                  </a:lnTo>
                  <a:lnTo>
                    <a:pt x="888" y="19557"/>
                  </a:lnTo>
                  <a:lnTo>
                    <a:pt x="3682" y="39369"/>
                  </a:lnTo>
                  <a:lnTo>
                    <a:pt x="14858" y="77978"/>
                  </a:lnTo>
                  <a:lnTo>
                    <a:pt x="32512" y="115443"/>
                  </a:lnTo>
                  <a:lnTo>
                    <a:pt x="56133" y="151637"/>
                  </a:lnTo>
                  <a:lnTo>
                    <a:pt x="85343" y="186181"/>
                  </a:lnTo>
                  <a:lnTo>
                    <a:pt x="119379" y="218820"/>
                  </a:lnTo>
                  <a:lnTo>
                    <a:pt x="157861" y="249809"/>
                  </a:lnTo>
                  <a:lnTo>
                    <a:pt x="200405" y="278511"/>
                  </a:lnTo>
                  <a:lnTo>
                    <a:pt x="246379" y="304673"/>
                  </a:lnTo>
                  <a:lnTo>
                    <a:pt x="295528" y="328422"/>
                  </a:lnTo>
                  <a:lnTo>
                    <a:pt x="347344" y="349250"/>
                  </a:lnTo>
                  <a:lnTo>
                    <a:pt x="401446" y="366903"/>
                  </a:lnTo>
                  <a:lnTo>
                    <a:pt x="457453" y="381000"/>
                  </a:lnTo>
                  <a:lnTo>
                    <a:pt x="514730" y="391541"/>
                  </a:lnTo>
                  <a:lnTo>
                    <a:pt x="573024" y="398144"/>
                  </a:lnTo>
                  <a:lnTo>
                    <a:pt x="660653" y="400938"/>
                  </a:lnTo>
                  <a:lnTo>
                    <a:pt x="688593" y="402590"/>
                  </a:lnTo>
                  <a:lnTo>
                    <a:pt x="744219" y="408813"/>
                  </a:lnTo>
                  <a:lnTo>
                    <a:pt x="798956" y="418845"/>
                  </a:lnTo>
                  <a:lnTo>
                    <a:pt x="852424" y="432435"/>
                  </a:lnTo>
                  <a:lnTo>
                    <a:pt x="904113" y="449199"/>
                  </a:lnTo>
                  <a:lnTo>
                    <a:pt x="953642" y="469138"/>
                  </a:lnTo>
                  <a:lnTo>
                    <a:pt x="1000378" y="491617"/>
                  </a:lnTo>
                  <a:lnTo>
                    <a:pt x="1043939" y="516636"/>
                  </a:lnTo>
                  <a:lnTo>
                    <a:pt x="1083944" y="543687"/>
                  </a:lnTo>
                  <a:lnTo>
                    <a:pt x="1120013" y="572516"/>
                  </a:lnTo>
                  <a:lnTo>
                    <a:pt x="1151381" y="602615"/>
                  </a:lnTo>
                  <a:lnTo>
                    <a:pt x="1177798" y="633984"/>
                  </a:lnTo>
                  <a:lnTo>
                    <a:pt x="1187681" y="647975"/>
                  </a:lnTo>
                  <a:lnTo>
                    <a:pt x="1187068" y="646557"/>
                  </a:lnTo>
                  <a:lnTo>
                    <a:pt x="1228615" y="646557"/>
                  </a:lnTo>
                  <a:lnTo>
                    <a:pt x="1222120" y="631444"/>
                  </a:lnTo>
                  <a:lnTo>
                    <a:pt x="1221613" y="630174"/>
                  </a:lnTo>
                  <a:lnTo>
                    <a:pt x="1220977" y="629031"/>
                  </a:lnTo>
                  <a:lnTo>
                    <a:pt x="1220215" y="628015"/>
                  </a:lnTo>
                  <a:lnTo>
                    <a:pt x="1207642" y="610235"/>
                  </a:lnTo>
                  <a:lnTo>
                    <a:pt x="1178432" y="575818"/>
                  </a:lnTo>
                  <a:lnTo>
                    <a:pt x="1144396" y="543179"/>
                  </a:lnTo>
                  <a:lnTo>
                    <a:pt x="1106042" y="512572"/>
                  </a:lnTo>
                  <a:lnTo>
                    <a:pt x="1063498" y="483869"/>
                  </a:lnTo>
                  <a:lnTo>
                    <a:pt x="1017524" y="457707"/>
                  </a:lnTo>
                  <a:lnTo>
                    <a:pt x="968375" y="433959"/>
                  </a:lnTo>
                  <a:lnTo>
                    <a:pt x="916431" y="413257"/>
                  </a:lnTo>
                  <a:lnTo>
                    <a:pt x="862329" y="395605"/>
                  </a:lnTo>
                  <a:lnTo>
                    <a:pt x="806450" y="381507"/>
                  </a:lnTo>
                  <a:lnTo>
                    <a:pt x="749173" y="370967"/>
                  </a:lnTo>
                  <a:lnTo>
                    <a:pt x="690752" y="364490"/>
                  </a:lnTo>
                  <a:lnTo>
                    <a:pt x="604519" y="361695"/>
                  </a:lnTo>
                  <a:lnTo>
                    <a:pt x="576579" y="360172"/>
                  </a:lnTo>
                  <a:lnTo>
                    <a:pt x="520953" y="353949"/>
                  </a:lnTo>
                  <a:lnTo>
                    <a:pt x="466089" y="343916"/>
                  </a:lnTo>
                  <a:lnTo>
                    <a:pt x="412750" y="330454"/>
                  </a:lnTo>
                  <a:lnTo>
                    <a:pt x="360933" y="313563"/>
                  </a:lnTo>
                  <a:lnTo>
                    <a:pt x="311403" y="293878"/>
                  </a:lnTo>
                  <a:lnTo>
                    <a:pt x="264667" y="271272"/>
                  </a:lnTo>
                  <a:lnTo>
                    <a:pt x="220979" y="246380"/>
                  </a:lnTo>
                  <a:lnTo>
                    <a:pt x="180975" y="219456"/>
                  </a:lnTo>
                  <a:lnTo>
                    <a:pt x="145033" y="190754"/>
                  </a:lnTo>
                  <a:lnTo>
                    <a:pt x="113664" y="160655"/>
                  </a:lnTo>
                  <a:lnTo>
                    <a:pt x="87249" y="129667"/>
                  </a:lnTo>
                  <a:lnTo>
                    <a:pt x="66166" y="97790"/>
                  </a:lnTo>
                  <a:lnTo>
                    <a:pt x="45338" y="49784"/>
                  </a:lnTo>
                  <a:lnTo>
                    <a:pt x="38988" y="17780"/>
                  </a:lnTo>
                  <a:lnTo>
                    <a:pt x="38100" y="0"/>
                  </a:lnTo>
                  <a:close/>
                </a:path>
              </a:pathLst>
            </a:custGeom>
            <a:solidFill>
              <a:srgbClr val="636363"/>
            </a:solidFill>
          </p:spPr>
          <p:txBody>
            <a:bodyPr wrap="square" lIns="0" tIns="0" rIns="0" bIns="0" rtlCol="0"/>
            <a:lstStyle/>
            <a:p>
              <a:endParaRPr sz="2400"/>
            </a:p>
          </p:txBody>
        </p:sp>
        <p:sp>
          <p:nvSpPr>
            <p:cNvPr id="89" name="object 11"/>
            <p:cNvSpPr txBox="1"/>
            <p:nvPr/>
          </p:nvSpPr>
          <p:spPr>
            <a:xfrm>
              <a:off x="5703189"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≥9</a:t>
              </a:r>
              <a:endParaRPr sz="3735">
                <a:latin typeface="Trebuchet MS" panose="020B0603020202020204"/>
                <a:cs typeface="Trebuchet MS" panose="020B0603020202020204"/>
              </a:endParaRPr>
            </a:p>
          </p:txBody>
        </p:sp>
        <p:sp>
          <p:nvSpPr>
            <p:cNvPr id="90" name="object 12"/>
            <p:cNvSpPr/>
            <p:nvPr/>
          </p:nvSpPr>
          <p:spPr>
            <a:xfrm>
              <a:off x="3739896" y="2449702"/>
              <a:ext cx="579755" cy="848360"/>
            </a:xfrm>
            <a:custGeom>
              <a:avLst/>
              <a:gdLst/>
              <a:ahLst/>
              <a:cxnLst/>
              <a:rect l="l" t="t" r="r" b="b"/>
              <a:pathLst>
                <a:path w="579754"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579754" h="848360">
                  <a:moveTo>
                    <a:pt x="579247" y="601218"/>
                  </a:moveTo>
                  <a:lnTo>
                    <a:pt x="541147" y="599948"/>
                  </a:lnTo>
                  <a:lnTo>
                    <a:pt x="540766" y="610616"/>
                  </a:lnTo>
                  <a:lnTo>
                    <a:pt x="539750" y="620014"/>
                  </a:lnTo>
                  <a:lnTo>
                    <a:pt x="528955" y="657352"/>
                  </a:lnTo>
                  <a:lnTo>
                    <a:pt x="508762" y="693674"/>
                  </a:lnTo>
                  <a:lnTo>
                    <a:pt x="479806" y="728218"/>
                  </a:lnTo>
                  <a:lnTo>
                    <a:pt x="444119" y="758063"/>
                  </a:lnTo>
                  <a:lnTo>
                    <a:pt x="403225" y="782447"/>
                  </a:lnTo>
                  <a:lnTo>
                    <a:pt x="358648" y="799846"/>
                  </a:lnTo>
                  <a:lnTo>
                    <a:pt x="312547" y="808990"/>
                  </a:lnTo>
                  <a:lnTo>
                    <a:pt x="289179" y="810133"/>
                  </a:lnTo>
                  <a:lnTo>
                    <a:pt x="277368" y="809879"/>
                  </a:lnTo>
                  <a:lnTo>
                    <a:pt x="218821" y="799973"/>
                  </a:lnTo>
                  <a:lnTo>
                    <a:pt x="174244" y="783336"/>
                  </a:lnTo>
                  <a:lnTo>
                    <a:pt x="133477" y="760095"/>
                  </a:lnTo>
                  <a:lnTo>
                    <a:pt x="97917" y="731520"/>
                  </a:lnTo>
                  <a:lnTo>
                    <a:pt x="86753" y="720090"/>
                  </a:lnTo>
                  <a:lnTo>
                    <a:pt x="84429" y="717715"/>
                  </a:lnTo>
                  <a:lnTo>
                    <a:pt x="83388" y="715772"/>
                  </a:lnTo>
                  <a:lnTo>
                    <a:pt x="81153" y="711631"/>
                  </a:lnTo>
                  <a:lnTo>
                    <a:pt x="114427" y="698373"/>
                  </a:lnTo>
                  <a:lnTo>
                    <a:pt x="108153" y="692785"/>
                  </a:lnTo>
                  <a:lnTo>
                    <a:pt x="19050" y="613283"/>
                  </a:lnTo>
                  <a:lnTo>
                    <a:pt x="8255" y="740664"/>
                  </a:lnTo>
                  <a:lnTo>
                    <a:pt x="45516" y="725830"/>
                  </a:lnTo>
                  <a:lnTo>
                    <a:pt x="52197" y="738124"/>
                  </a:lnTo>
                  <a:lnTo>
                    <a:pt x="53086" y="739648"/>
                  </a:lnTo>
                  <a:lnTo>
                    <a:pt x="54102" y="741172"/>
                  </a:lnTo>
                  <a:lnTo>
                    <a:pt x="55372" y="742442"/>
                  </a:lnTo>
                  <a:lnTo>
                    <a:pt x="72898" y="760349"/>
                  </a:lnTo>
                  <a:lnTo>
                    <a:pt x="113411" y="792353"/>
                  </a:lnTo>
                  <a:lnTo>
                    <a:pt x="159639" y="818515"/>
                  </a:lnTo>
                  <a:lnTo>
                    <a:pt x="210185" y="837057"/>
                  </a:lnTo>
                  <a:lnTo>
                    <a:pt x="249428" y="845312"/>
                  </a:lnTo>
                  <a:lnTo>
                    <a:pt x="290068" y="848233"/>
                  </a:lnTo>
                  <a:lnTo>
                    <a:pt x="303911" y="847852"/>
                  </a:lnTo>
                  <a:lnTo>
                    <a:pt x="344297" y="842645"/>
                  </a:lnTo>
                  <a:lnTo>
                    <a:pt x="396748" y="827024"/>
                  </a:lnTo>
                  <a:lnTo>
                    <a:pt x="431927" y="810133"/>
                  </a:lnTo>
                  <a:lnTo>
                    <a:pt x="445135" y="802894"/>
                  </a:lnTo>
                  <a:lnTo>
                    <a:pt x="488442" y="771779"/>
                  </a:lnTo>
                  <a:lnTo>
                    <a:pt x="525399" y="734695"/>
                  </a:lnTo>
                  <a:lnTo>
                    <a:pt x="553847" y="693293"/>
                  </a:lnTo>
                  <a:lnTo>
                    <a:pt x="572516" y="647954"/>
                  </a:lnTo>
                  <a:lnTo>
                    <a:pt x="578866" y="611886"/>
                  </a:lnTo>
                  <a:lnTo>
                    <a:pt x="579247" y="601218"/>
                  </a:lnTo>
                  <a:close/>
                </a:path>
              </a:pathLst>
            </a:custGeom>
            <a:solidFill>
              <a:srgbClr val="636363"/>
            </a:solidFill>
          </p:spPr>
          <p:txBody>
            <a:bodyPr wrap="square" lIns="0" tIns="0" rIns="0" bIns="0" rtlCol="0"/>
            <a:lstStyle/>
            <a:p>
              <a:endParaRPr sz="2400"/>
            </a:p>
          </p:txBody>
        </p:sp>
        <p:sp>
          <p:nvSpPr>
            <p:cNvPr id="91" name="object 13"/>
            <p:cNvSpPr/>
            <p:nvPr/>
          </p:nvSpPr>
          <p:spPr>
            <a:xfrm>
              <a:off x="5659120" y="3049651"/>
              <a:ext cx="571500" cy="248920"/>
            </a:xfrm>
            <a:custGeom>
              <a:avLst/>
              <a:gdLst/>
              <a:ahLst/>
              <a:cxnLst/>
              <a:rect l="l" t="t" r="r" b="b"/>
              <a:pathLst>
                <a:path w="571500" h="248920">
                  <a:moveTo>
                    <a:pt x="73100" y="111720"/>
                  </a:moveTo>
                  <a:lnTo>
                    <a:pt x="37403" y="125879"/>
                  </a:lnTo>
                  <a:lnTo>
                    <a:pt x="44068" y="138175"/>
                  </a:lnTo>
                  <a:lnTo>
                    <a:pt x="44957" y="139700"/>
                  </a:lnTo>
                  <a:lnTo>
                    <a:pt x="84200" y="177165"/>
                  </a:lnTo>
                  <a:lnTo>
                    <a:pt x="127762" y="206375"/>
                  </a:lnTo>
                  <a:lnTo>
                    <a:pt x="176275" y="228854"/>
                  </a:lnTo>
                  <a:lnTo>
                    <a:pt x="227964" y="243205"/>
                  </a:lnTo>
                  <a:lnTo>
                    <a:pt x="268477" y="248031"/>
                  </a:lnTo>
                  <a:lnTo>
                    <a:pt x="282066" y="248412"/>
                  </a:lnTo>
                  <a:lnTo>
                    <a:pt x="295655" y="247904"/>
                  </a:lnTo>
                  <a:lnTo>
                    <a:pt x="336295" y="242697"/>
                  </a:lnTo>
                  <a:lnTo>
                    <a:pt x="388619" y="227075"/>
                  </a:lnTo>
                  <a:lnTo>
                    <a:pt x="423806" y="210312"/>
                  </a:lnTo>
                  <a:lnTo>
                    <a:pt x="280924" y="210312"/>
                  </a:lnTo>
                  <a:lnTo>
                    <a:pt x="269239" y="210057"/>
                  </a:lnTo>
                  <a:lnTo>
                    <a:pt x="210692" y="200151"/>
                  </a:lnTo>
                  <a:lnTo>
                    <a:pt x="166242" y="183387"/>
                  </a:lnTo>
                  <a:lnTo>
                    <a:pt x="125349" y="160147"/>
                  </a:lnTo>
                  <a:lnTo>
                    <a:pt x="89788" y="131699"/>
                  </a:lnTo>
                  <a:lnTo>
                    <a:pt x="78572" y="120015"/>
                  </a:lnTo>
                  <a:lnTo>
                    <a:pt x="77596" y="120015"/>
                  </a:lnTo>
                  <a:lnTo>
                    <a:pt x="74549" y="115824"/>
                  </a:lnTo>
                  <a:lnTo>
                    <a:pt x="75325" y="115824"/>
                  </a:lnTo>
                  <a:lnTo>
                    <a:pt x="73100" y="111720"/>
                  </a:lnTo>
                  <a:close/>
                </a:path>
                <a:path w="571500" h="248920">
                  <a:moveTo>
                    <a:pt x="533018" y="0"/>
                  </a:moveTo>
                  <a:lnTo>
                    <a:pt x="527430" y="38607"/>
                  </a:lnTo>
                  <a:lnTo>
                    <a:pt x="511809" y="75946"/>
                  </a:lnTo>
                  <a:lnTo>
                    <a:pt x="486838" y="111720"/>
                  </a:lnTo>
                  <a:lnTo>
                    <a:pt x="454532" y="143891"/>
                  </a:lnTo>
                  <a:lnTo>
                    <a:pt x="416178" y="171196"/>
                  </a:lnTo>
                  <a:lnTo>
                    <a:pt x="373125" y="192278"/>
                  </a:lnTo>
                  <a:lnTo>
                    <a:pt x="327787" y="205612"/>
                  </a:lnTo>
                  <a:lnTo>
                    <a:pt x="280924" y="210312"/>
                  </a:lnTo>
                  <a:lnTo>
                    <a:pt x="423806" y="210312"/>
                  </a:lnTo>
                  <a:lnTo>
                    <a:pt x="459485" y="188213"/>
                  </a:lnTo>
                  <a:lnTo>
                    <a:pt x="499744" y="153924"/>
                  </a:lnTo>
                  <a:lnTo>
                    <a:pt x="532383" y="114807"/>
                  </a:lnTo>
                  <a:lnTo>
                    <a:pt x="556513" y="70866"/>
                  </a:lnTo>
                  <a:lnTo>
                    <a:pt x="569467" y="24130"/>
                  </a:lnTo>
                  <a:lnTo>
                    <a:pt x="571118" y="1269"/>
                  </a:lnTo>
                  <a:lnTo>
                    <a:pt x="533018" y="0"/>
                  </a:lnTo>
                  <a:close/>
                </a:path>
                <a:path w="571500" h="248920">
                  <a:moveTo>
                    <a:pt x="10921" y="13335"/>
                  </a:moveTo>
                  <a:lnTo>
                    <a:pt x="0" y="140716"/>
                  </a:lnTo>
                  <a:lnTo>
                    <a:pt x="37403" y="125879"/>
                  </a:lnTo>
                  <a:lnTo>
                    <a:pt x="29337" y="110998"/>
                  </a:lnTo>
                  <a:lnTo>
                    <a:pt x="62864" y="92837"/>
                  </a:lnTo>
                  <a:lnTo>
                    <a:pt x="99902" y="92837"/>
                  </a:lnTo>
                  <a:lnTo>
                    <a:pt x="10921" y="13335"/>
                  </a:lnTo>
                  <a:close/>
                </a:path>
                <a:path w="571500" h="248920">
                  <a:moveTo>
                    <a:pt x="62864" y="92837"/>
                  </a:moveTo>
                  <a:lnTo>
                    <a:pt x="29337" y="110998"/>
                  </a:lnTo>
                  <a:lnTo>
                    <a:pt x="37403" y="125879"/>
                  </a:lnTo>
                  <a:lnTo>
                    <a:pt x="73100" y="111720"/>
                  </a:lnTo>
                  <a:lnTo>
                    <a:pt x="62864" y="92837"/>
                  </a:lnTo>
                  <a:close/>
                </a:path>
                <a:path w="571500" h="248920">
                  <a:moveTo>
                    <a:pt x="74549" y="115824"/>
                  </a:moveTo>
                  <a:lnTo>
                    <a:pt x="77596" y="120015"/>
                  </a:lnTo>
                  <a:lnTo>
                    <a:pt x="76331" y="117681"/>
                  </a:lnTo>
                  <a:lnTo>
                    <a:pt x="74549" y="115824"/>
                  </a:lnTo>
                  <a:close/>
                </a:path>
                <a:path w="571500" h="248920">
                  <a:moveTo>
                    <a:pt x="76331" y="117681"/>
                  </a:moveTo>
                  <a:lnTo>
                    <a:pt x="77596" y="120015"/>
                  </a:lnTo>
                  <a:lnTo>
                    <a:pt x="78572" y="120015"/>
                  </a:lnTo>
                  <a:lnTo>
                    <a:pt x="76331" y="117681"/>
                  </a:lnTo>
                  <a:close/>
                </a:path>
                <a:path w="571500" h="248920">
                  <a:moveTo>
                    <a:pt x="75325" y="115824"/>
                  </a:moveTo>
                  <a:lnTo>
                    <a:pt x="74549" y="115824"/>
                  </a:lnTo>
                  <a:lnTo>
                    <a:pt x="76331" y="117681"/>
                  </a:lnTo>
                  <a:lnTo>
                    <a:pt x="75325" y="115824"/>
                  </a:lnTo>
                  <a:close/>
                </a:path>
                <a:path w="571500" h="248920">
                  <a:moveTo>
                    <a:pt x="99902" y="92837"/>
                  </a:moveTo>
                  <a:lnTo>
                    <a:pt x="62864" y="92837"/>
                  </a:lnTo>
                  <a:lnTo>
                    <a:pt x="73100" y="111720"/>
                  </a:lnTo>
                  <a:lnTo>
                    <a:pt x="106299" y="98551"/>
                  </a:lnTo>
                  <a:lnTo>
                    <a:pt x="99902" y="92837"/>
                  </a:lnTo>
                  <a:close/>
                </a:path>
              </a:pathLst>
            </a:custGeom>
            <a:solidFill>
              <a:srgbClr val="636363"/>
            </a:solidFill>
          </p:spPr>
          <p:txBody>
            <a:bodyPr wrap="square" lIns="0" tIns="0" rIns="0" bIns="0" rtlCol="0"/>
            <a:lstStyle/>
            <a:p>
              <a:endParaRPr sz="2400"/>
            </a:p>
          </p:txBody>
        </p:sp>
        <p:sp>
          <p:nvSpPr>
            <p:cNvPr id="92" name="object 14"/>
            <p:cNvSpPr txBox="1"/>
            <p:nvPr/>
          </p:nvSpPr>
          <p:spPr>
            <a:xfrm>
              <a:off x="4338828" y="2690622"/>
              <a:ext cx="365125"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93" name="object 15"/>
            <p:cNvGrpSpPr/>
            <p:nvPr/>
          </p:nvGrpSpPr>
          <p:grpSpPr>
            <a:xfrm>
              <a:off x="4238625" y="2681097"/>
              <a:ext cx="110489" cy="384810"/>
              <a:chOff x="4238625" y="2681097"/>
              <a:chExt cx="110489" cy="384810"/>
            </a:xfrm>
          </p:grpSpPr>
          <p:sp>
            <p:nvSpPr>
              <p:cNvPr id="158" name="object 16"/>
              <p:cNvSpPr/>
              <p:nvPr/>
            </p:nvSpPr>
            <p:spPr>
              <a:xfrm>
                <a:off x="4248150"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9" name="object 17"/>
              <p:cNvSpPr/>
              <p:nvPr/>
            </p:nvSpPr>
            <p:spPr>
              <a:xfrm>
                <a:off x="4248150"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94" name="object 18"/>
            <p:cNvGrpSpPr/>
            <p:nvPr/>
          </p:nvGrpSpPr>
          <p:grpSpPr>
            <a:xfrm>
              <a:off x="4694301" y="2681097"/>
              <a:ext cx="110489" cy="384810"/>
              <a:chOff x="4694301" y="2681097"/>
              <a:chExt cx="110489" cy="384810"/>
            </a:xfrm>
          </p:grpSpPr>
          <p:sp>
            <p:nvSpPr>
              <p:cNvPr id="156" name="object 19"/>
              <p:cNvSpPr/>
              <p:nvPr/>
            </p:nvSpPr>
            <p:spPr>
              <a:xfrm>
                <a:off x="47038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7" name="object 20"/>
              <p:cNvSpPr/>
              <p:nvPr/>
            </p:nvSpPr>
            <p:spPr>
              <a:xfrm>
                <a:off x="47038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5" name="object 21"/>
            <p:cNvSpPr txBox="1"/>
            <p:nvPr/>
          </p:nvSpPr>
          <p:spPr>
            <a:xfrm>
              <a:off x="479526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96" name="object 22"/>
            <p:cNvGrpSpPr/>
            <p:nvPr/>
          </p:nvGrpSpPr>
          <p:grpSpPr>
            <a:xfrm>
              <a:off x="5151501" y="2681097"/>
              <a:ext cx="110489" cy="384810"/>
              <a:chOff x="5151501" y="2681097"/>
              <a:chExt cx="110489" cy="384810"/>
            </a:xfrm>
          </p:grpSpPr>
          <p:sp>
            <p:nvSpPr>
              <p:cNvPr id="154" name="object 23"/>
              <p:cNvSpPr/>
              <p:nvPr/>
            </p:nvSpPr>
            <p:spPr>
              <a:xfrm>
                <a:off x="51610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5" name="object 24"/>
              <p:cNvSpPr/>
              <p:nvPr/>
            </p:nvSpPr>
            <p:spPr>
              <a:xfrm>
                <a:off x="51610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7" name="object 25"/>
            <p:cNvSpPr txBox="1"/>
            <p:nvPr/>
          </p:nvSpPr>
          <p:spPr>
            <a:xfrm>
              <a:off x="525246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8</a:t>
              </a:r>
              <a:endParaRPr sz="2400">
                <a:latin typeface="Trebuchet MS" panose="020B0603020202020204"/>
                <a:cs typeface="Trebuchet MS" panose="020B0603020202020204"/>
              </a:endParaRPr>
            </a:p>
          </p:txBody>
        </p:sp>
        <p:grpSp>
          <p:nvGrpSpPr>
            <p:cNvPr id="98" name="object 26"/>
            <p:cNvGrpSpPr/>
            <p:nvPr/>
          </p:nvGrpSpPr>
          <p:grpSpPr>
            <a:xfrm>
              <a:off x="5608701" y="2681097"/>
              <a:ext cx="110489" cy="384810"/>
              <a:chOff x="5608701" y="2681097"/>
              <a:chExt cx="110489" cy="384810"/>
            </a:xfrm>
          </p:grpSpPr>
          <p:sp>
            <p:nvSpPr>
              <p:cNvPr id="152" name="object 27"/>
              <p:cNvSpPr/>
              <p:nvPr/>
            </p:nvSpPr>
            <p:spPr>
              <a:xfrm>
                <a:off x="56182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3" name="object 28"/>
              <p:cNvSpPr/>
              <p:nvPr/>
            </p:nvSpPr>
            <p:spPr>
              <a:xfrm>
                <a:off x="56182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99" name="object 29"/>
            <p:cNvSpPr txBox="1"/>
            <p:nvPr/>
          </p:nvSpPr>
          <p:spPr>
            <a:xfrm>
              <a:off x="625068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00" name="object 30"/>
            <p:cNvGrpSpPr/>
            <p:nvPr/>
          </p:nvGrpSpPr>
          <p:grpSpPr>
            <a:xfrm>
              <a:off x="6149721" y="2681097"/>
              <a:ext cx="110489" cy="384810"/>
              <a:chOff x="6149721" y="2681097"/>
              <a:chExt cx="110489" cy="384810"/>
            </a:xfrm>
          </p:grpSpPr>
          <p:sp>
            <p:nvSpPr>
              <p:cNvPr id="150" name="object 31"/>
              <p:cNvSpPr/>
              <p:nvPr/>
            </p:nvSpPr>
            <p:spPr>
              <a:xfrm>
                <a:off x="615924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51" name="object 32"/>
              <p:cNvSpPr/>
              <p:nvPr/>
            </p:nvSpPr>
            <p:spPr>
              <a:xfrm>
                <a:off x="615924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01" name="object 33"/>
            <p:cNvGrpSpPr/>
            <p:nvPr/>
          </p:nvGrpSpPr>
          <p:grpSpPr>
            <a:xfrm>
              <a:off x="6606920" y="2681097"/>
              <a:ext cx="110489" cy="384810"/>
              <a:chOff x="6606920" y="2681097"/>
              <a:chExt cx="110489" cy="384810"/>
            </a:xfrm>
          </p:grpSpPr>
          <p:sp>
            <p:nvSpPr>
              <p:cNvPr id="148" name="object 34"/>
              <p:cNvSpPr/>
              <p:nvPr/>
            </p:nvSpPr>
            <p:spPr>
              <a:xfrm>
                <a:off x="6616445"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9" name="object 35"/>
              <p:cNvSpPr/>
              <p:nvPr/>
            </p:nvSpPr>
            <p:spPr>
              <a:xfrm>
                <a:off x="6616445"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2" name="object 36"/>
            <p:cNvSpPr txBox="1"/>
            <p:nvPr/>
          </p:nvSpPr>
          <p:spPr>
            <a:xfrm>
              <a:off x="6707123" y="2690622"/>
              <a:ext cx="365125" cy="314830"/>
            </a:xfrm>
            <a:prstGeom prst="rect">
              <a:avLst/>
            </a:prstGeom>
            <a:solidFill>
              <a:srgbClr val="D9D9D9"/>
            </a:solidFill>
            <a:ln w="19050">
              <a:solidFill>
                <a:srgbClr val="636363"/>
              </a:solidFill>
            </a:ln>
          </p:spPr>
          <p:txBody>
            <a:bodyPr vert="horz" wrap="square" lIns="0" tIns="49953" rIns="0" bIns="0" rtlCol="0">
              <a:spAutoFit/>
            </a:bodyPr>
            <a:lstStyle/>
            <a:p>
              <a:pPr marL="92075">
                <a:spcBef>
                  <a:spcPts val="395"/>
                </a:spcBef>
              </a:pPr>
              <a:r>
                <a:rPr sz="2400" b="1" spc="-207" dirty="0">
                  <a:solidFill>
                    <a:srgbClr val="636363"/>
                  </a:solidFill>
                  <a:latin typeface="Trebuchet MS" panose="020B0603020202020204"/>
                  <a:cs typeface="Trebuchet MS" panose="020B0603020202020204"/>
                </a:rPr>
                <a:t>13</a:t>
              </a:r>
              <a:endParaRPr sz="2400">
                <a:latin typeface="Trebuchet MS" panose="020B0603020202020204"/>
                <a:cs typeface="Trebuchet MS" panose="020B0603020202020204"/>
              </a:endParaRPr>
            </a:p>
          </p:txBody>
        </p:sp>
        <p:grpSp>
          <p:nvGrpSpPr>
            <p:cNvPr id="103" name="object 37"/>
            <p:cNvGrpSpPr/>
            <p:nvPr/>
          </p:nvGrpSpPr>
          <p:grpSpPr>
            <a:xfrm>
              <a:off x="7062596" y="2681097"/>
              <a:ext cx="567690" cy="384810"/>
              <a:chOff x="7062596" y="2681097"/>
              <a:chExt cx="567690" cy="384810"/>
            </a:xfrm>
          </p:grpSpPr>
          <p:sp>
            <p:nvSpPr>
              <p:cNvPr id="142" name="object 38"/>
              <p:cNvSpPr/>
              <p:nvPr/>
            </p:nvSpPr>
            <p:spPr>
              <a:xfrm>
                <a:off x="70721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3" name="object 39"/>
              <p:cNvSpPr/>
              <p:nvPr/>
            </p:nvSpPr>
            <p:spPr>
              <a:xfrm>
                <a:off x="70721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4" name="object 40"/>
              <p:cNvSpPr/>
              <p:nvPr/>
            </p:nvSpPr>
            <p:spPr>
              <a:xfrm>
                <a:off x="7163561" y="2690622"/>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145" name="object 41"/>
              <p:cNvSpPr/>
              <p:nvPr/>
            </p:nvSpPr>
            <p:spPr>
              <a:xfrm>
                <a:off x="7163561" y="2690622"/>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6" name="object 42"/>
              <p:cNvSpPr/>
              <p:nvPr/>
            </p:nvSpPr>
            <p:spPr>
              <a:xfrm>
                <a:off x="75293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47" name="object 43"/>
              <p:cNvSpPr/>
              <p:nvPr/>
            </p:nvSpPr>
            <p:spPr>
              <a:xfrm>
                <a:off x="75293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4" name="object 44"/>
            <p:cNvSpPr txBox="1"/>
            <p:nvPr/>
          </p:nvSpPr>
          <p:spPr>
            <a:xfrm>
              <a:off x="2426970"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1</a:t>
              </a:r>
              <a:endParaRPr sz="2400">
                <a:latin typeface="Trebuchet MS" panose="020B0603020202020204"/>
                <a:cs typeface="Trebuchet MS" panose="020B0603020202020204"/>
              </a:endParaRPr>
            </a:p>
          </p:txBody>
        </p:sp>
        <p:grpSp>
          <p:nvGrpSpPr>
            <p:cNvPr id="105" name="object 45"/>
            <p:cNvGrpSpPr/>
            <p:nvPr/>
          </p:nvGrpSpPr>
          <p:grpSpPr>
            <a:xfrm>
              <a:off x="2326004" y="2681097"/>
              <a:ext cx="923925" cy="384810"/>
              <a:chOff x="2326004" y="2681097"/>
              <a:chExt cx="923925" cy="384810"/>
            </a:xfrm>
          </p:grpSpPr>
          <p:sp>
            <p:nvSpPr>
              <p:cNvPr id="138" name="object 46"/>
              <p:cNvSpPr/>
              <p:nvPr/>
            </p:nvSpPr>
            <p:spPr>
              <a:xfrm>
                <a:off x="27927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39" name="object 47"/>
              <p:cNvSpPr/>
              <p:nvPr/>
            </p:nvSpPr>
            <p:spPr>
              <a:xfrm>
                <a:off x="27927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40" name="object 48"/>
              <p:cNvSpPr/>
              <p:nvPr/>
            </p:nvSpPr>
            <p:spPr>
              <a:xfrm>
                <a:off x="2335530" y="2690621"/>
                <a:ext cx="914400" cy="365760"/>
              </a:xfrm>
              <a:custGeom>
                <a:avLst/>
                <a:gdLst/>
                <a:ahLst/>
                <a:cxnLst/>
                <a:rect l="l" t="t" r="r" b="b"/>
                <a:pathLst>
                  <a:path w="914400" h="365760">
                    <a:moveTo>
                      <a:pt x="91440" y="0"/>
                    </a:moveTo>
                    <a:lnTo>
                      <a:pt x="0" y="0"/>
                    </a:lnTo>
                    <a:lnTo>
                      <a:pt x="0" y="365760"/>
                    </a:lnTo>
                    <a:lnTo>
                      <a:pt x="91440" y="365760"/>
                    </a:lnTo>
                    <a:lnTo>
                      <a:pt x="91440" y="0"/>
                    </a:lnTo>
                    <a:close/>
                  </a:path>
                  <a:path w="914400" h="365760">
                    <a:moveTo>
                      <a:pt x="914400" y="0"/>
                    </a:moveTo>
                    <a:lnTo>
                      <a:pt x="548640" y="0"/>
                    </a:lnTo>
                    <a:lnTo>
                      <a:pt x="548640" y="365760"/>
                    </a:lnTo>
                    <a:lnTo>
                      <a:pt x="914400" y="365760"/>
                    </a:lnTo>
                    <a:lnTo>
                      <a:pt x="914400" y="0"/>
                    </a:lnTo>
                    <a:close/>
                  </a:path>
                </a:pathLst>
              </a:custGeom>
              <a:solidFill>
                <a:srgbClr val="D9D9D9"/>
              </a:solidFill>
            </p:spPr>
            <p:txBody>
              <a:bodyPr wrap="square" lIns="0" tIns="0" rIns="0" bIns="0" rtlCol="0"/>
              <a:lstStyle/>
              <a:p>
                <a:endParaRPr sz="2400"/>
              </a:p>
            </p:txBody>
          </p:sp>
          <p:sp>
            <p:nvSpPr>
              <p:cNvPr id="141" name="object 49"/>
              <p:cNvSpPr/>
              <p:nvPr/>
            </p:nvSpPr>
            <p:spPr>
              <a:xfrm>
                <a:off x="23355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6" name="object 50"/>
            <p:cNvSpPr txBox="1"/>
            <p:nvPr/>
          </p:nvSpPr>
          <p:spPr>
            <a:xfrm>
              <a:off x="2884170" y="2690622"/>
              <a:ext cx="365760" cy="314830"/>
            </a:xfrm>
            <a:prstGeom prst="rect">
              <a:avLst/>
            </a:prstGeom>
            <a:ln w="19049">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3</a:t>
              </a:r>
              <a:endParaRPr sz="2400">
                <a:latin typeface="Trebuchet MS" panose="020B0603020202020204"/>
                <a:cs typeface="Trebuchet MS" panose="020B0603020202020204"/>
              </a:endParaRPr>
            </a:p>
          </p:txBody>
        </p:sp>
        <p:grpSp>
          <p:nvGrpSpPr>
            <p:cNvPr id="107" name="object 51"/>
            <p:cNvGrpSpPr/>
            <p:nvPr/>
          </p:nvGrpSpPr>
          <p:grpSpPr>
            <a:xfrm>
              <a:off x="3240404" y="2681097"/>
              <a:ext cx="566420" cy="384810"/>
              <a:chOff x="3240404" y="2681097"/>
              <a:chExt cx="566420" cy="384810"/>
            </a:xfrm>
          </p:grpSpPr>
          <p:sp>
            <p:nvSpPr>
              <p:cNvPr id="132" name="object 52"/>
              <p:cNvSpPr/>
              <p:nvPr/>
            </p:nvSpPr>
            <p:spPr>
              <a:xfrm>
                <a:off x="3249929" y="2690622"/>
                <a:ext cx="91440" cy="365760"/>
              </a:xfrm>
              <a:custGeom>
                <a:avLst/>
                <a:gdLst/>
                <a:ahLst/>
                <a:cxnLst/>
                <a:rect l="l" t="t" r="r" b="b"/>
                <a:pathLst>
                  <a:path w="91439"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133" name="object 53"/>
              <p:cNvSpPr/>
              <p:nvPr/>
            </p:nvSpPr>
            <p:spPr>
              <a:xfrm>
                <a:off x="3249929" y="2690622"/>
                <a:ext cx="91440" cy="365760"/>
              </a:xfrm>
              <a:custGeom>
                <a:avLst/>
                <a:gdLst/>
                <a:ahLst/>
                <a:cxnLst/>
                <a:rect l="l" t="t" r="r" b="b"/>
                <a:pathLst>
                  <a:path w="91439"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34" name="object 54"/>
              <p:cNvSpPr/>
              <p:nvPr/>
            </p:nvSpPr>
            <p:spPr>
              <a:xfrm>
                <a:off x="3341369"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135" name="object 55"/>
              <p:cNvSpPr/>
              <p:nvPr/>
            </p:nvSpPr>
            <p:spPr>
              <a:xfrm>
                <a:off x="3341369"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136" name="object 56"/>
              <p:cNvSpPr/>
              <p:nvPr/>
            </p:nvSpPr>
            <p:spPr>
              <a:xfrm>
                <a:off x="3705605"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137" name="object 57"/>
              <p:cNvSpPr/>
              <p:nvPr/>
            </p:nvSpPr>
            <p:spPr>
              <a:xfrm>
                <a:off x="3705605"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08" name="object 58"/>
            <p:cNvSpPr txBox="1"/>
            <p:nvPr/>
          </p:nvSpPr>
          <p:spPr>
            <a:xfrm>
              <a:off x="4338828" y="1564386"/>
              <a:ext cx="365125"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5</a:t>
              </a:r>
              <a:endParaRPr sz="2400">
                <a:latin typeface="Trebuchet MS" panose="020B0603020202020204"/>
                <a:cs typeface="Trebuchet MS" panose="020B0603020202020204"/>
              </a:endParaRPr>
            </a:p>
          </p:txBody>
        </p:sp>
        <p:grpSp>
          <p:nvGrpSpPr>
            <p:cNvPr id="109" name="object 59"/>
            <p:cNvGrpSpPr/>
            <p:nvPr/>
          </p:nvGrpSpPr>
          <p:grpSpPr>
            <a:xfrm>
              <a:off x="4694301" y="1554861"/>
              <a:ext cx="110489" cy="384810"/>
              <a:chOff x="4694301" y="1554861"/>
              <a:chExt cx="110489" cy="384810"/>
            </a:xfrm>
          </p:grpSpPr>
          <p:sp>
            <p:nvSpPr>
              <p:cNvPr id="130" name="object 60"/>
              <p:cNvSpPr/>
              <p:nvPr/>
            </p:nvSpPr>
            <p:spPr>
              <a:xfrm>
                <a:off x="47038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31" name="object 61"/>
              <p:cNvSpPr/>
              <p:nvPr/>
            </p:nvSpPr>
            <p:spPr>
              <a:xfrm>
                <a:off x="47038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grpSp>
          <p:nvGrpSpPr>
            <p:cNvPr id="110" name="object 62"/>
            <p:cNvGrpSpPr/>
            <p:nvPr/>
          </p:nvGrpSpPr>
          <p:grpSpPr>
            <a:xfrm>
              <a:off x="292861" y="1554861"/>
              <a:ext cx="4056379" cy="2538730"/>
              <a:chOff x="292861" y="1554861"/>
              <a:chExt cx="4056379" cy="2538730"/>
            </a:xfrm>
          </p:grpSpPr>
          <p:sp>
            <p:nvSpPr>
              <p:cNvPr id="122" name="object 63"/>
              <p:cNvSpPr/>
              <p:nvPr/>
            </p:nvSpPr>
            <p:spPr>
              <a:xfrm>
                <a:off x="4248150"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23" name="object 64"/>
              <p:cNvSpPr/>
              <p:nvPr/>
            </p:nvSpPr>
            <p:spPr>
              <a:xfrm>
                <a:off x="4248150"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24" name="object 65"/>
              <p:cNvSpPr/>
              <p:nvPr/>
            </p:nvSpPr>
            <p:spPr>
              <a:xfrm>
                <a:off x="2792729" y="2873502"/>
                <a:ext cx="429895" cy="922019"/>
              </a:xfrm>
              <a:custGeom>
                <a:avLst/>
                <a:gdLst/>
                <a:ahLst/>
                <a:cxnLst/>
                <a:rect l="l" t="t" r="r" b="b"/>
                <a:pathLst>
                  <a:path w="429894" h="922020">
                    <a:moveTo>
                      <a:pt x="429640" y="921639"/>
                    </a:moveTo>
                    <a:lnTo>
                      <a:pt x="0" y="0"/>
                    </a:lnTo>
                  </a:path>
                </a:pathLst>
              </a:custGeom>
              <a:ln w="28575">
                <a:solidFill>
                  <a:srgbClr val="7E7E7E"/>
                </a:solidFill>
                <a:prstDash val="dash"/>
              </a:ln>
            </p:spPr>
            <p:txBody>
              <a:bodyPr wrap="square" lIns="0" tIns="0" rIns="0" bIns="0" rtlCol="0"/>
              <a:lstStyle/>
              <a:p>
                <a:endParaRPr sz="2400"/>
              </a:p>
            </p:txBody>
          </p:sp>
          <p:sp>
            <p:nvSpPr>
              <p:cNvPr id="125" name="object 66"/>
              <p:cNvSpPr/>
              <p:nvPr/>
            </p:nvSpPr>
            <p:spPr>
              <a:xfrm>
                <a:off x="323799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126" name="object 67"/>
              <p:cNvSpPr/>
              <p:nvPr/>
            </p:nvSpPr>
            <p:spPr>
              <a:xfrm>
                <a:off x="314705" y="2873502"/>
                <a:ext cx="2112645" cy="922019"/>
              </a:xfrm>
              <a:custGeom>
                <a:avLst/>
                <a:gdLst/>
                <a:ahLst/>
                <a:cxnLst/>
                <a:rect l="l" t="t" r="r" b="b"/>
                <a:pathLst>
                  <a:path w="2112645" h="922020">
                    <a:moveTo>
                      <a:pt x="0" y="921639"/>
                    </a:moveTo>
                    <a:lnTo>
                      <a:pt x="2112391" y="0"/>
                    </a:lnTo>
                  </a:path>
                </a:pathLst>
              </a:custGeom>
              <a:ln w="28575">
                <a:solidFill>
                  <a:srgbClr val="7E7E7E"/>
                </a:solidFill>
                <a:prstDash val="dash"/>
              </a:ln>
            </p:spPr>
            <p:txBody>
              <a:bodyPr wrap="square" lIns="0" tIns="0" rIns="0" bIns="0" rtlCol="0"/>
              <a:lstStyle/>
              <a:p>
                <a:endParaRPr sz="2400"/>
              </a:p>
            </p:txBody>
          </p:sp>
          <p:sp>
            <p:nvSpPr>
              <p:cNvPr id="127" name="object 68"/>
              <p:cNvSpPr/>
              <p:nvPr/>
            </p:nvSpPr>
            <p:spPr>
              <a:xfrm>
                <a:off x="29921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128" name="object 69"/>
              <p:cNvSpPr/>
              <p:nvPr/>
            </p:nvSpPr>
            <p:spPr>
              <a:xfrm>
                <a:off x="305561" y="3550158"/>
                <a:ext cx="2926080" cy="530860"/>
              </a:xfrm>
              <a:custGeom>
                <a:avLst/>
                <a:gdLst/>
                <a:ahLst/>
                <a:cxnLst/>
                <a:rect l="l" t="t" r="r" b="b"/>
                <a:pathLst>
                  <a:path w="2926080" h="530860">
                    <a:moveTo>
                      <a:pt x="2926080" y="0"/>
                    </a:moveTo>
                    <a:lnTo>
                      <a:pt x="0" y="0"/>
                    </a:lnTo>
                    <a:lnTo>
                      <a:pt x="0" y="530352"/>
                    </a:lnTo>
                    <a:lnTo>
                      <a:pt x="2926080" y="530352"/>
                    </a:lnTo>
                    <a:lnTo>
                      <a:pt x="2926080" y="0"/>
                    </a:lnTo>
                    <a:close/>
                  </a:path>
                </a:pathLst>
              </a:custGeom>
              <a:solidFill>
                <a:srgbClr val="FFFFFF"/>
              </a:solidFill>
            </p:spPr>
            <p:txBody>
              <a:bodyPr wrap="square" lIns="0" tIns="0" rIns="0" bIns="0" rtlCol="0"/>
              <a:lstStyle/>
              <a:p>
                <a:endParaRPr sz="2400"/>
              </a:p>
            </p:txBody>
          </p:sp>
          <p:sp>
            <p:nvSpPr>
              <p:cNvPr id="129" name="object 70"/>
              <p:cNvSpPr/>
              <p:nvPr/>
            </p:nvSpPr>
            <p:spPr>
              <a:xfrm>
                <a:off x="305561" y="3550158"/>
                <a:ext cx="2926080" cy="530860"/>
              </a:xfrm>
              <a:custGeom>
                <a:avLst/>
                <a:gdLst/>
                <a:ahLst/>
                <a:cxnLst/>
                <a:rect l="l" t="t" r="r" b="b"/>
                <a:pathLst>
                  <a:path w="2926080" h="530860">
                    <a:moveTo>
                      <a:pt x="0" y="530352"/>
                    </a:moveTo>
                    <a:lnTo>
                      <a:pt x="2926080" y="530352"/>
                    </a:lnTo>
                    <a:lnTo>
                      <a:pt x="2926080" y="0"/>
                    </a:lnTo>
                    <a:lnTo>
                      <a:pt x="0" y="0"/>
                    </a:lnTo>
                    <a:lnTo>
                      <a:pt x="0" y="530352"/>
                    </a:lnTo>
                    <a:close/>
                  </a:path>
                </a:pathLst>
              </a:custGeom>
              <a:ln w="25400">
                <a:solidFill>
                  <a:srgbClr val="636363"/>
                </a:solidFill>
              </a:ln>
            </p:spPr>
            <p:txBody>
              <a:bodyPr wrap="square" lIns="0" tIns="0" rIns="0" bIns="0" rtlCol="0"/>
              <a:lstStyle/>
              <a:p>
                <a:endParaRPr sz="2400"/>
              </a:p>
            </p:txBody>
          </p:sp>
        </p:grpSp>
        <p:sp>
          <p:nvSpPr>
            <p:cNvPr id="111" name="object 71"/>
            <p:cNvSpPr txBox="1"/>
            <p:nvPr/>
          </p:nvSpPr>
          <p:spPr>
            <a:xfrm>
              <a:off x="4795265" y="1564386"/>
              <a:ext cx="365760"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12" name="object 72"/>
            <p:cNvGrpSpPr/>
            <p:nvPr/>
          </p:nvGrpSpPr>
          <p:grpSpPr>
            <a:xfrm>
              <a:off x="5151501" y="1554861"/>
              <a:ext cx="1070610" cy="1143635"/>
              <a:chOff x="5151501" y="1554861"/>
              <a:chExt cx="1070610" cy="1143635"/>
            </a:xfrm>
          </p:grpSpPr>
          <p:sp>
            <p:nvSpPr>
              <p:cNvPr id="115" name="object 73"/>
              <p:cNvSpPr/>
              <p:nvPr/>
            </p:nvSpPr>
            <p:spPr>
              <a:xfrm>
                <a:off x="51610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16" name="object 74"/>
              <p:cNvSpPr/>
              <p:nvPr/>
            </p:nvSpPr>
            <p:spPr>
              <a:xfrm>
                <a:off x="51610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17" name="object 75"/>
              <p:cNvSpPr/>
              <p:nvPr/>
            </p:nvSpPr>
            <p:spPr>
              <a:xfrm>
                <a:off x="5252466" y="1564386"/>
                <a:ext cx="365760" cy="365760"/>
              </a:xfrm>
              <a:custGeom>
                <a:avLst/>
                <a:gdLst/>
                <a:ahLst/>
                <a:cxnLst/>
                <a:rect l="l" t="t" r="r" b="b"/>
                <a:pathLst>
                  <a:path w="365760" h="365760">
                    <a:moveTo>
                      <a:pt x="365760" y="0"/>
                    </a:moveTo>
                    <a:lnTo>
                      <a:pt x="0" y="0"/>
                    </a:lnTo>
                    <a:lnTo>
                      <a:pt x="0" y="365759"/>
                    </a:lnTo>
                    <a:lnTo>
                      <a:pt x="365760" y="365759"/>
                    </a:lnTo>
                    <a:lnTo>
                      <a:pt x="365760" y="0"/>
                    </a:lnTo>
                    <a:close/>
                  </a:path>
                </a:pathLst>
              </a:custGeom>
              <a:solidFill>
                <a:srgbClr val="D9D9D9"/>
              </a:solidFill>
            </p:spPr>
            <p:txBody>
              <a:bodyPr wrap="square" lIns="0" tIns="0" rIns="0" bIns="0" rtlCol="0"/>
              <a:lstStyle/>
              <a:p>
                <a:endParaRPr sz="2400"/>
              </a:p>
            </p:txBody>
          </p:sp>
          <p:sp>
            <p:nvSpPr>
              <p:cNvPr id="118" name="object 76"/>
              <p:cNvSpPr/>
              <p:nvPr/>
            </p:nvSpPr>
            <p:spPr>
              <a:xfrm>
                <a:off x="5252466" y="1564386"/>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19" name="object 77"/>
              <p:cNvSpPr/>
              <p:nvPr/>
            </p:nvSpPr>
            <p:spPr>
              <a:xfrm>
                <a:off x="56182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120" name="object 78"/>
              <p:cNvSpPr/>
              <p:nvPr/>
            </p:nvSpPr>
            <p:spPr>
              <a:xfrm>
                <a:off x="56182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121" name="object 79"/>
              <p:cNvSpPr/>
              <p:nvPr/>
            </p:nvSpPr>
            <p:spPr>
              <a:xfrm>
                <a:off x="5650992" y="2449702"/>
                <a:ext cx="571500" cy="248285"/>
              </a:xfrm>
              <a:custGeom>
                <a:avLst/>
                <a:gdLst/>
                <a:ahLst/>
                <a:cxnLst/>
                <a:rect l="l" t="t" r="r" b="b"/>
                <a:pathLst>
                  <a:path w="571500" h="248285">
                    <a:moveTo>
                      <a:pt x="289179" y="0"/>
                    </a:moveTo>
                    <a:lnTo>
                      <a:pt x="248412" y="3175"/>
                    </a:lnTo>
                    <a:lnTo>
                      <a:pt x="208280" y="12319"/>
                    </a:lnTo>
                    <a:lnTo>
                      <a:pt x="157861" y="32258"/>
                    </a:lnTo>
                    <a:lnTo>
                      <a:pt x="111760" y="60071"/>
                    </a:lnTo>
                    <a:lnTo>
                      <a:pt x="71374" y="94234"/>
                    </a:lnTo>
                    <a:lnTo>
                      <a:pt x="38608" y="133477"/>
                    </a:lnTo>
                    <a:lnTo>
                      <a:pt x="14605" y="177292"/>
                    </a:lnTo>
                    <a:lnTo>
                      <a:pt x="1650" y="224155"/>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5" y="48387"/>
                    </a:lnTo>
                    <a:lnTo>
                      <a:pt x="266700" y="39243"/>
                    </a:lnTo>
                    <a:lnTo>
                      <a:pt x="290068" y="37973"/>
                    </a:lnTo>
                    <a:lnTo>
                      <a:pt x="435774" y="37973"/>
                    </a:lnTo>
                    <a:lnTo>
                      <a:pt x="419608" y="29718"/>
                    </a:lnTo>
                    <a:lnTo>
                      <a:pt x="369188" y="11049"/>
                    </a:lnTo>
                    <a:lnTo>
                      <a:pt x="329819" y="2794"/>
                    </a:lnTo>
                    <a:lnTo>
                      <a:pt x="302768" y="254"/>
                    </a:lnTo>
                    <a:lnTo>
                      <a:pt x="289179" y="0"/>
                    </a:lnTo>
                    <a:close/>
                  </a:path>
                  <a:path w="571500" h="248285">
                    <a:moveTo>
                      <a:pt x="498050" y="136496"/>
                    </a:moveTo>
                    <a:lnTo>
                      <a:pt x="464820" y="149733"/>
                    </a:lnTo>
                    <a:lnTo>
                      <a:pt x="560197" y="234823"/>
                    </a:lnTo>
                    <a:lnTo>
                      <a:pt x="566934" y="155321"/>
                    </a:lnTo>
                    <a:lnTo>
                      <a:pt x="508254" y="155321"/>
                    </a:lnTo>
                    <a:lnTo>
                      <a:pt x="498050" y="136496"/>
                    </a:lnTo>
                    <a:close/>
                  </a:path>
                  <a:path w="571500" h="248285">
                    <a:moveTo>
                      <a:pt x="533695" y="122298"/>
                    </a:moveTo>
                    <a:lnTo>
                      <a:pt x="498050" y="136496"/>
                    </a:lnTo>
                    <a:lnTo>
                      <a:pt x="508254" y="155321"/>
                    </a:lnTo>
                    <a:lnTo>
                      <a:pt x="541782" y="137287"/>
                    </a:lnTo>
                    <a:lnTo>
                      <a:pt x="533695" y="122298"/>
                    </a:lnTo>
                    <a:close/>
                  </a:path>
                  <a:path w="571500" h="248285">
                    <a:moveTo>
                      <a:pt x="570992" y="107442"/>
                    </a:moveTo>
                    <a:lnTo>
                      <a:pt x="533695" y="122298"/>
                    </a:lnTo>
                    <a:lnTo>
                      <a:pt x="541782" y="137287"/>
                    </a:lnTo>
                    <a:lnTo>
                      <a:pt x="508254" y="155321"/>
                    </a:lnTo>
                    <a:lnTo>
                      <a:pt x="566934" y="155321"/>
                    </a:lnTo>
                    <a:lnTo>
                      <a:pt x="570992" y="107442"/>
                    </a:lnTo>
                    <a:close/>
                  </a:path>
                  <a:path w="571500" h="248285">
                    <a:moveTo>
                      <a:pt x="494805" y="130510"/>
                    </a:moveTo>
                    <a:lnTo>
                      <a:pt x="498050" y="136496"/>
                    </a:lnTo>
                    <a:lnTo>
                      <a:pt x="508500" y="132334"/>
                    </a:lnTo>
                    <a:lnTo>
                      <a:pt x="496570" y="132334"/>
                    </a:lnTo>
                    <a:lnTo>
                      <a:pt x="494805" y="130510"/>
                    </a:lnTo>
                    <a:close/>
                  </a:path>
                  <a:path w="571500" h="248285">
                    <a:moveTo>
                      <a:pt x="493522" y="128143"/>
                    </a:moveTo>
                    <a:lnTo>
                      <a:pt x="494805" y="130510"/>
                    </a:lnTo>
                    <a:lnTo>
                      <a:pt x="496570" y="132334"/>
                    </a:lnTo>
                    <a:lnTo>
                      <a:pt x="493522" y="128143"/>
                    </a:lnTo>
                    <a:close/>
                  </a:path>
                  <a:path w="571500" h="248285">
                    <a:moveTo>
                      <a:pt x="519021" y="128143"/>
                    </a:moveTo>
                    <a:lnTo>
                      <a:pt x="493522" y="128143"/>
                    </a:lnTo>
                    <a:lnTo>
                      <a:pt x="496570" y="132334"/>
                    </a:lnTo>
                    <a:lnTo>
                      <a:pt x="508500" y="132334"/>
                    </a:lnTo>
                    <a:lnTo>
                      <a:pt x="519021" y="128143"/>
                    </a:lnTo>
                    <a:close/>
                  </a:path>
                  <a:path w="571500" h="248285">
                    <a:moveTo>
                      <a:pt x="435774" y="37973"/>
                    </a:moveTo>
                    <a:lnTo>
                      <a:pt x="290068" y="37973"/>
                    </a:lnTo>
                    <a:lnTo>
                      <a:pt x="301879" y="38354"/>
                    </a:lnTo>
                    <a:lnTo>
                      <a:pt x="313563" y="39243"/>
                    </a:lnTo>
                    <a:lnTo>
                      <a:pt x="360425" y="48260"/>
                    </a:lnTo>
                    <a:lnTo>
                      <a:pt x="405003" y="64897"/>
                    </a:lnTo>
                    <a:lnTo>
                      <a:pt x="445770" y="88138"/>
                    </a:lnTo>
                    <a:lnTo>
                      <a:pt x="481330" y="116586"/>
                    </a:lnTo>
                    <a:lnTo>
                      <a:pt x="494805" y="130510"/>
                    </a:lnTo>
                    <a:lnTo>
                      <a:pt x="493522" y="128143"/>
                    </a:lnTo>
                    <a:lnTo>
                      <a:pt x="519021" y="128143"/>
                    </a:lnTo>
                    <a:lnTo>
                      <a:pt x="533695" y="122298"/>
                    </a:lnTo>
                    <a:lnTo>
                      <a:pt x="527050" y="109982"/>
                    </a:lnTo>
                    <a:lnTo>
                      <a:pt x="526161" y="108458"/>
                    </a:lnTo>
                    <a:lnTo>
                      <a:pt x="525145" y="107061"/>
                    </a:lnTo>
                    <a:lnTo>
                      <a:pt x="523875" y="105791"/>
                    </a:lnTo>
                    <a:lnTo>
                      <a:pt x="506349" y="87884"/>
                    </a:lnTo>
                    <a:lnTo>
                      <a:pt x="486918" y="70993"/>
                    </a:lnTo>
                    <a:lnTo>
                      <a:pt x="465963" y="55753"/>
                    </a:lnTo>
                    <a:lnTo>
                      <a:pt x="443484" y="41910"/>
                    </a:lnTo>
                    <a:lnTo>
                      <a:pt x="435774" y="37973"/>
                    </a:lnTo>
                    <a:close/>
                  </a:path>
                </a:pathLst>
              </a:custGeom>
              <a:solidFill>
                <a:srgbClr val="636363"/>
              </a:solidFill>
            </p:spPr>
            <p:txBody>
              <a:bodyPr wrap="square" lIns="0" tIns="0" rIns="0" bIns="0" rtlCol="0"/>
              <a:lstStyle/>
              <a:p>
                <a:endParaRPr sz="2400"/>
              </a:p>
            </p:txBody>
          </p:sp>
        </p:grpSp>
        <p:sp>
          <p:nvSpPr>
            <p:cNvPr id="113" name="object 80"/>
            <p:cNvSpPr txBox="1"/>
            <p:nvPr/>
          </p:nvSpPr>
          <p:spPr>
            <a:xfrm>
              <a:off x="228701" y="1259585"/>
              <a:ext cx="3378835" cy="382156"/>
            </a:xfrm>
            <a:prstGeom prst="rect">
              <a:avLst/>
            </a:prstGeom>
          </p:spPr>
          <p:txBody>
            <a:bodyPr vert="horz" wrap="square" lIns="0" tIns="16933" rIns="0" bIns="0" rtlCol="0">
              <a:spAutoFit/>
            </a:bodyPr>
            <a:lstStyle/>
            <a:p>
              <a:pPr marL="17145">
                <a:spcBef>
                  <a:spcPts val="135"/>
                </a:spcBef>
              </a:pPr>
              <a:r>
                <a:rPr sz="3200" b="1" spc="160" dirty="0">
                  <a:solidFill>
                    <a:srgbClr val="636363"/>
                  </a:solidFill>
                  <a:latin typeface="Trebuchet MS" panose="020B0603020202020204"/>
                  <a:cs typeface="Trebuchet MS" panose="020B0603020202020204"/>
                </a:rPr>
                <a:t>Insert</a:t>
              </a:r>
              <a:r>
                <a:rPr sz="3200" b="1" spc="593" dirty="0">
                  <a:solidFill>
                    <a:srgbClr val="636363"/>
                  </a:solidFill>
                  <a:latin typeface="Trebuchet MS" panose="020B0603020202020204"/>
                  <a:cs typeface="Trebuchet MS" panose="020B0603020202020204"/>
                </a:rPr>
                <a:t> </a:t>
              </a:r>
              <a:r>
                <a:rPr sz="3200" b="1" spc="60" dirty="0">
                  <a:solidFill>
                    <a:srgbClr val="636363"/>
                  </a:solidFill>
                  <a:latin typeface="Trebuchet MS" panose="020B0603020202020204"/>
                  <a:cs typeface="Trebuchet MS" panose="020B0603020202020204"/>
                </a:rPr>
                <a:t>&lt;6,</a:t>
              </a:r>
              <a:r>
                <a:rPr sz="3200" b="1" spc="60" dirty="0">
                  <a:solidFill>
                    <a:srgbClr val="EE3D42"/>
                  </a:solidFill>
                  <a:latin typeface="Trebuchet MS" panose="020B0603020202020204"/>
                  <a:cs typeface="Trebuchet MS" panose="020B0603020202020204"/>
                </a:rPr>
                <a:t>(Page,Slot)</a:t>
              </a:r>
              <a:r>
                <a:rPr sz="3200" b="1" spc="60" dirty="0">
                  <a:solidFill>
                    <a:srgbClr val="636363"/>
                  </a:solidFill>
                  <a:latin typeface="Trebuchet MS" panose="020B0603020202020204"/>
                  <a:cs typeface="Trebuchet MS" panose="020B0603020202020204"/>
                </a:rPr>
                <a:t>&gt;</a:t>
              </a:r>
              <a:endParaRPr sz="3200" dirty="0">
                <a:latin typeface="Trebuchet MS" panose="020B0603020202020204"/>
                <a:cs typeface="Trebuchet MS" panose="020B0603020202020204"/>
              </a:endParaRPr>
            </a:p>
          </p:txBody>
        </p:sp>
        <p:sp>
          <p:nvSpPr>
            <p:cNvPr id="114" name="object 81"/>
            <p:cNvSpPr txBox="1"/>
            <p:nvPr/>
          </p:nvSpPr>
          <p:spPr>
            <a:xfrm>
              <a:off x="333552" y="3607875"/>
              <a:ext cx="2870835" cy="452047"/>
            </a:xfrm>
            <a:prstGeom prst="rect">
              <a:avLst/>
            </a:prstGeom>
          </p:spPr>
          <p:txBody>
            <a:bodyPr vert="horz" wrap="square" lIns="0" tIns="0" rIns="0" bIns="0" rtlCol="0">
              <a:spAutoFit/>
            </a:bodyPr>
            <a:lstStyle/>
            <a:p>
              <a:pPr marL="17145">
                <a:lnSpc>
                  <a:spcPts val="4660"/>
                </a:lnSpc>
              </a:pPr>
              <a:r>
                <a:rPr sz="4265" b="1" spc="-127" dirty="0">
                  <a:solidFill>
                    <a:srgbClr val="EE3D42"/>
                  </a:solidFill>
                  <a:latin typeface="Trebuchet MS" panose="020B0603020202020204"/>
                  <a:cs typeface="Trebuchet MS" panose="020B0603020202020204"/>
                </a:rPr>
                <a:t>&lt;Key,RecordId&gt;</a:t>
              </a:r>
              <a:endParaRPr sz="4265" dirty="0">
                <a:latin typeface="Trebuchet MS" panose="020B0603020202020204"/>
                <a:cs typeface="Trebuchet MS" panose="020B0603020202020204"/>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78415"/>
          </a:xfrm>
        </p:spPr>
        <p:txBody>
          <a:bodyPr/>
          <a:lstStyle/>
          <a:p>
            <a:r>
              <a:rPr kumimoji="1" lang="en-US" altLang="zh-CN" dirty="0"/>
              <a:t>B+</a:t>
            </a:r>
            <a:r>
              <a:rPr kumimoji="1" lang="zh-CN" altLang="en-US" dirty="0"/>
              <a:t>树</a:t>
            </a:r>
            <a:r>
              <a:rPr kumimoji="1" lang="en-US" altLang="zh-CN" dirty="0"/>
              <a:t>-</a:t>
            </a:r>
            <a:r>
              <a:rPr kumimoji="1" lang="zh-CN" altLang="en-US" dirty="0"/>
              <a:t>附加记录</a:t>
            </a:r>
            <a:r>
              <a:rPr kumimoji="1" lang="en-US" altLang="zh-CN" dirty="0"/>
              <a:t>ID</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178" name="组 177"/>
          <p:cNvGrpSpPr/>
          <p:nvPr/>
        </p:nvGrpSpPr>
        <p:grpSpPr>
          <a:xfrm>
            <a:off x="304935" y="1679447"/>
            <a:ext cx="11862512" cy="3778675"/>
            <a:chOff x="228701" y="1259585"/>
            <a:chExt cx="8896884" cy="2834006"/>
          </a:xfrm>
        </p:grpSpPr>
        <p:sp>
          <p:nvSpPr>
            <p:cNvPr id="179" name="object 5"/>
            <p:cNvSpPr/>
            <p:nvPr/>
          </p:nvSpPr>
          <p:spPr>
            <a:xfrm>
              <a:off x="2598801" y="1929510"/>
              <a:ext cx="2169795" cy="762000"/>
            </a:xfrm>
            <a:custGeom>
              <a:avLst/>
              <a:gdLst/>
              <a:ahLst/>
              <a:cxnLst/>
              <a:rect l="l" t="t" r="r" b="b"/>
              <a:pathLst>
                <a:path w="2169795" h="762000">
                  <a:moveTo>
                    <a:pt x="1713230" y="1270"/>
                  </a:moveTo>
                  <a:lnTo>
                    <a:pt x="1675130" y="0"/>
                  </a:lnTo>
                  <a:lnTo>
                    <a:pt x="1674876" y="9017"/>
                  </a:lnTo>
                  <a:lnTo>
                    <a:pt x="1673987" y="16383"/>
                  </a:lnTo>
                  <a:lnTo>
                    <a:pt x="1657985" y="63627"/>
                  </a:lnTo>
                  <a:lnTo>
                    <a:pt x="1623568" y="111252"/>
                  </a:lnTo>
                  <a:lnTo>
                    <a:pt x="1590929" y="142875"/>
                  </a:lnTo>
                  <a:lnTo>
                    <a:pt x="1550797" y="173863"/>
                  </a:lnTo>
                  <a:lnTo>
                    <a:pt x="1504188" y="203454"/>
                  </a:lnTo>
                  <a:lnTo>
                    <a:pt x="1451483" y="231648"/>
                  </a:lnTo>
                  <a:lnTo>
                    <a:pt x="1393317" y="257810"/>
                  </a:lnTo>
                  <a:lnTo>
                    <a:pt x="1330579" y="281813"/>
                  </a:lnTo>
                  <a:lnTo>
                    <a:pt x="1263777" y="303276"/>
                  </a:lnTo>
                  <a:lnTo>
                    <a:pt x="1193546" y="321691"/>
                  </a:lnTo>
                  <a:lnTo>
                    <a:pt x="1120521" y="337185"/>
                  </a:lnTo>
                  <a:lnTo>
                    <a:pt x="1045337" y="349123"/>
                  </a:lnTo>
                  <a:lnTo>
                    <a:pt x="1007237" y="353695"/>
                  </a:lnTo>
                  <a:lnTo>
                    <a:pt x="968629" y="357251"/>
                  </a:lnTo>
                  <a:lnTo>
                    <a:pt x="930021" y="359918"/>
                  </a:lnTo>
                  <a:lnTo>
                    <a:pt x="891032" y="361442"/>
                  </a:lnTo>
                  <a:lnTo>
                    <a:pt x="812927" y="362712"/>
                  </a:lnTo>
                  <a:lnTo>
                    <a:pt x="773176" y="364363"/>
                  </a:lnTo>
                  <a:lnTo>
                    <a:pt x="733425" y="367030"/>
                  </a:lnTo>
                  <a:lnTo>
                    <a:pt x="693915" y="370713"/>
                  </a:lnTo>
                  <a:lnTo>
                    <a:pt x="654812" y="375539"/>
                  </a:lnTo>
                  <a:lnTo>
                    <a:pt x="616077" y="381127"/>
                  </a:lnTo>
                  <a:lnTo>
                    <a:pt x="577723" y="387731"/>
                  </a:lnTo>
                  <a:lnTo>
                    <a:pt x="540004" y="395097"/>
                  </a:lnTo>
                  <a:lnTo>
                    <a:pt x="466344" y="412623"/>
                  </a:lnTo>
                  <a:lnTo>
                    <a:pt x="395859" y="433197"/>
                  </a:lnTo>
                  <a:lnTo>
                    <a:pt x="329057" y="456565"/>
                  </a:lnTo>
                  <a:lnTo>
                    <a:pt x="266446" y="482600"/>
                  </a:lnTo>
                  <a:lnTo>
                    <a:pt x="208788" y="510921"/>
                  </a:lnTo>
                  <a:lnTo>
                    <a:pt x="156464" y="541401"/>
                  </a:lnTo>
                  <a:lnTo>
                    <a:pt x="110236" y="573786"/>
                  </a:lnTo>
                  <a:lnTo>
                    <a:pt x="70485" y="607822"/>
                  </a:lnTo>
                  <a:lnTo>
                    <a:pt x="53340" y="625475"/>
                  </a:lnTo>
                  <a:lnTo>
                    <a:pt x="52324" y="626491"/>
                  </a:lnTo>
                  <a:lnTo>
                    <a:pt x="50800" y="628777"/>
                  </a:lnTo>
                  <a:lnTo>
                    <a:pt x="38201" y="649401"/>
                  </a:lnTo>
                  <a:lnTo>
                    <a:pt x="0" y="634238"/>
                  </a:lnTo>
                  <a:lnTo>
                    <a:pt x="11049" y="761619"/>
                  </a:lnTo>
                  <a:lnTo>
                    <a:pt x="98907" y="683006"/>
                  </a:lnTo>
                  <a:lnTo>
                    <a:pt x="106299" y="676402"/>
                  </a:lnTo>
                  <a:lnTo>
                    <a:pt x="74142" y="663651"/>
                  </a:lnTo>
                  <a:lnTo>
                    <a:pt x="81292" y="651891"/>
                  </a:lnTo>
                  <a:lnTo>
                    <a:pt x="82207" y="650392"/>
                  </a:lnTo>
                  <a:lnTo>
                    <a:pt x="113538" y="620141"/>
                  </a:lnTo>
                  <a:lnTo>
                    <a:pt x="153797" y="589026"/>
                  </a:lnTo>
                  <a:lnTo>
                    <a:pt x="200406" y="559181"/>
                  </a:lnTo>
                  <a:lnTo>
                    <a:pt x="253238" y="530860"/>
                  </a:lnTo>
                  <a:lnTo>
                    <a:pt x="311277" y="504698"/>
                  </a:lnTo>
                  <a:lnTo>
                    <a:pt x="374142" y="480695"/>
                  </a:lnTo>
                  <a:lnTo>
                    <a:pt x="440817" y="459232"/>
                  </a:lnTo>
                  <a:lnTo>
                    <a:pt x="511175" y="440563"/>
                  </a:lnTo>
                  <a:lnTo>
                    <a:pt x="584200" y="425323"/>
                  </a:lnTo>
                  <a:lnTo>
                    <a:pt x="659257" y="413258"/>
                  </a:lnTo>
                  <a:lnTo>
                    <a:pt x="697484" y="408686"/>
                  </a:lnTo>
                  <a:lnTo>
                    <a:pt x="735965" y="405003"/>
                  </a:lnTo>
                  <a:lnTo>
                    <a:pt x="774700" y="402336"/>
                  </a:lnTo>
                  <a:lnTo>
                    <a:pt x="813562" y="400812"/>
                  </a:lnTo>
                  <a:lnTo>
                    <a:pt x="892556" y="399542"/>
                  </a:lnTo>
                  <a:lnTo>
                    <a:pt x="932561" y="397891"/>
                  </a:lnTo>
                  <a:lnTo>
                    <a:pt x="972185" y="395224"/>
                  </a:lnTo>
                  <a:lnTo>
                    <a:pt x="1011682" y="391541"/>
                  </a:lnTo>
                  <a:lnTo>
                    <a:pt x="1050925" y="386715"/>
                  </a:lnTo>
                  <a:lnTo>
                    <a:pt x="1089660" y="381127"/>
                  </a:lnTo>
                  <a:lnTo>
                    <a:pt x="1128014" y="374523"/>
                  </a:lnTo>
                  <a:lnTo>
                    <a:pt x="1165733" y="367030"/>
                  </a:lnTo>
                  <a:lnTo>
                    <a:pt x="1202944" y="358648"/>
                  </a:lnTo>
                  <a:lnTo>
                    <a:pt x="1274953" y="339598"/>
                  </a:lnTo>
                  <a:lnTo>
                    <a:pt x="1343787" y="317627"/>
                  </a:lnTo>
                  <a:lnTo>
                    <a:pt x="1408557" y="292862"/>
                  </a:lnTo>
                  <a:lnTo>
                    <a:pt x="1468882" y="265557"/>
                  </a:lnTo>
                  <a:lnTo>
                    <a:pt x="1524000" y="235966"/>
                  </a:lnTo>
                  <a:lnTo>
                    <a:pt x="1573403" y="204470"/>
                  </a:lnTo>
                  <a:lnTo>
                    <a:pt x="1616583" y="171069"/>
                  </a:lnTo>
                  <a:lnTo>
                    <a:pt x="1652778" y="135763"/>
                  </a:lnTo>
                  <a:lnTo>
                    <a:pt x="1681353" y="98806"/>
                  </a:lnTo>
                  <a:lnTo>
                    <a:pt x="1701292" y="60579"/>
                  </a:lnTo>
                  <a:lnTo>
                    <a:pt x="1711960" y="20447"/>
                  </a:lnTo>
                  <a:lnTo>
                    <a:pt x="1712976" y="10160"/>
                  </a:lnTo>
                  <a:lnTo>
                    <a:pt x="1713230" y="1270"/>
                  </a:lnTo>
                  <a:close/>
                </a:path>
                <a:path w="2169795" h="762000">
                  <a:moveTo>
                    <a:pt x="2039620" y="361569"/>
                  </a:moveTo>
                  <a:lnTo>
                    <a:pt x="2038946" y="361645"/>
                  </a:lnTo>
                  <a:lnTo>
                    <a:pt x="2038692" y="361746"/>
                  </a:lnTo>
                  <a:lnTo>
                    <a:pt x="2039620" y="361569"/>
                  </a:lnTo>
                  <a:close/>
                </a:path>
                <a:path w="2169795" h="762000">
                  <a:moveTo>
                    <a:pt x="2169541" y="1016"/>
                  </a:moveTo>
                  <a:lnTo>
                    <a:pt x="2131568" y="254"/>
                  </a:lnTo>
                  <a:lnTo>
                    <a:pt x="2130806" y="35941"/>
                  </a:lnTo>
                  <a:lnTo>
                    <a:pt x="2128901" y="70612"/>
                  </a:lnTo>
                  <a:lnTo>
                    <a:pt x="2121789" y="138049"/>
                  </a:lnTo>
                  <a:lnTo>
                    <a:pt x="2110740" y="200914"/>
                  </a:lnTo>
                  <a:lnTo>
                    <a:pt x="2096516" y="257048"/>
                  </a:lnTo>
                  <a:lnTo>
                    <a:pt x="2080006" y="303657"/>
                  </a:lnTo>
                  <a:lnTo>
                    <a:pt x="2062099" y="338455"/>
                  </a:lnTo>
                  <a:lnTo>
                    <a:pt x="2039620" y="361238"/>
                  </a:lnTo>
                  <a:lnTo>
                    <a:pt x="2039620" y="361569"/>
                  </a:lnTo>
                  <a:lnTo>
                    <a:pt x="2038654" y="361759"/>
                  </a:lnTo>
                  <a:lnTo>
                    <a:pt x="2038946" y="361645"/>
                  </a:lnTo>
                  <a:lnTo>
                    <a:pt x="2039620" y="361569"/>
                  </a:lnTo>
                  <a:lnTo>
                    <a:pt x="2039620" y="361238"/>
                  </a:lnTo>
                  <a:lnTo>
                    <a:pt x="2037803" y="361746"/>
                  </a:lnTo>
                  <a:lnTo>
                    <a:pt x="2038832" y="361645"/>
                  </a:lnTo>
                  <a:lnTo>
                    <a:pt x="2037753" y="361759"/>
                  </a:lnTo>
                  <a:lnTo>
                    <a:pt x="2036572" y="361873"/>
                  </a:lnTo>
                  <a:lnTo>
                    <a:pt x="2036572" y="399923"/>
                  </a:lnTo>
                  <a:lnTo>
                    <a:pt x="2033968" y="400405"/>
                  </a:lnTo>
                  <a:lnTo>
                    <a:pt x="2033689" y="400494"/>
                  </a:lnTo>
                  <a:lnTo>
                    <a:pt x="2033917" y="400405"/>
                  </a:lnTo>
                  <a:lnTo>
                    <a:pt x="2034159" y="400304"/>
                  </a:lnTo>
                  <a:lnTo>
                    <a:pt x="2033993" y="400392"/>
                  </a:lnTo>
                  <a:lnTo>
                    <a:pt x="2034438" y="400304"/>
                  </a:lnTo>
                  <a:lnTo>
                    <a:pt x="2036572" y="399923"/>
                  </a:lnTo>
                  <a:lnTo>
                    <a:pt x="2036572" y="361873"/>
                  </a:lnTo>
                  <a:lnTo>
                    <a:pt x="2034286" y="362077"/>
                  </a:lnTo>
                  <a:lnTo>
                    <a:pt x="2033663" y="362153"/>
                  </a:lnTo>
                  <a:lnTo>
                    <a:pt x="2033663" y="400507"/>
                  </a:lnTo>
                  <a:lnTo>
                    <a:pt x="2031238" y="401447"/>
                  </a:lnTo>
                  <a:lnTo>
                    <a:pt x="2033498" y="400558"/>
                  </a:lnTo>
                  <a:lnTo>
                    <a:pt x="2033663" y="400507"/>
                  </a:lnTo>
                  <a:lnTo>
                    <a:pt x="2033663" y="362153"/>
                  </a:lnTo>
                  <a:lnTo>
                    <a:pt x="2011807" y="368935"/>
                  </a:lnTo>
                  <a:lnTo>
                    <a:pt x="2010918" y="369316"/>
                  </a:lnTo>
                  <a:lnTo>
                    <a:pt x="2010156" y="369824"/>
                  </a:lnTo>
                  <a:lnTo>
                    <a:pt x="2009267" y="370332"/>
                  </a:lnTo>
                  <a:lnTo>
                    <a:pt x="2004060" y="374142"/>
                  </a:lnTo>
                  <a:lnTo>
                    <a:pt x="1978787" y="402971"/>
                  </a:lnTo>
                  <a:lnTo>
                    <a:pt x="1957705" y="443484"/>
                  </a:lnTo>
                  <a:lnTo>
                    <a:pt x="1943900" y="480949"/>
                  </a:lnTo>
                  <a:lnTo>
                    <a:pt x="1931797" y="522732"/>
                  </a:lnTo>
                  <a:lnTo>
                    <a:pt x="1918462" y="585343"/>
                  </a:lnTo>
                  <a:lnTo>
                    <a:pt x="1910448" y="646391"/>
                  </a:lnTo>
                  <a:lnTo>
                    <a:pt x="1871726" y="644144"/>
                  </a:lnTo>
                  <a:lnTo>
                    <a:pt x="1922145" y="761619"/>
                  </a:lnTo>
                  <a:lnTo>
                    <a:pt x="1975815" y="668274"/>
                  </a:lnTo>
                  <a:lnTo>
                    <a:pt x="1985899" y="650748"/>
                  </a:lnTo>
                  <a:lnTo>
                    <a:pt x="1948497" y="648589"/>
                  </a:lnTo>
                  <a:lnTo>
                    <a:pt x="1950720" y="624840"/>
                  </a:lnTo>
                  <a:lnTo>
                    <a:pt x="1955800" y="592582"/>
                  </a:lnTo>
                  <a:lnTo>
                    <a:pt x="1968500" y="532892"/>
                  </a:lnTo>
                  <a:lnTo>
                    <a:pt x="1979930" y="493014"/>
                  </a:lnTo>
                  <a:lnTo>
                    <a:pt x="1996948" y="449072"/>
                  </a:lnTo>
                  <a:lnTo>
                    <a:pt x="2018665" y="412750"/>
                  </a:lnTo>
                  <a:lnTo>
                    <a:pt x="2035009" y="400367"/>
                  </a:lnTo>
                  <a:lnTo>
                    <a:pt x="2033765" y="400507"/>
                  </a:lnTo>
                  <a:lnTo>
                    <a:pt x="2035009" y="400367"/>
                  </a:lnTo>
                  <a:lnTo>
                    <a:pt x="2038350" y="400050"/>
                  </a:lnTo>
                  <a:lnTo>
                    <a:pt x="2039416" y="399923"/>
                  </a:lnTo>
                  <a:lnTo>
                    <a:pt x="2043684" y="399415"/>
                  </a:lnTo>
                  <a:lnTo>
                    <a:pt x="2044954" y="399288"/>
                  </a:lnTo>
                  <a:lnTo>
                    <a:pt x="2047240" y="398780"/>
                  </a:lnTo>
                  <a:lnTo>
                    <a:pt x="2052574" y="397129"/>
                  </a:lnTo>
                  <a:lnTo>
                    <a:pt x="2054606" y="396367"/>
                  </a:lnTo>
                  <a:lnTo>
                    <a:pt x="2055495" y="395859"/>
                  </a:lnTo>
                  <a:lnTo>
                    <a:pt x="2060829" y="393192"/>
                  </a:lnTo>
                  <a:lnTo>
                    <a:pt x="2088896" y="366522"/>
                  </a:lnTo>
                  <a:lnTo>
                    <a:pt x="2091855" y="362204"/>
                  </a:lnTo>
                  <a:lnTo>
                    <a:pt x="2092121" y="361823"/>
                  </a:lnTo>
                  <a:lnTo>
                    <a:pt x="2092299" y="361569"/>
                  </a:lnTo>
                  <a:lnTo>
                    <a:pt x="2092909" y="360680"/>
                  </a:lnTo>
                  <a:lnTo>
                    <a:pt x="2092998" y="360553"/>
                  </a:lnTo>
                  <a:lnTo>
                    <a:pt x="2093950" y="359156"/>
                  </a:lnTo>
                  <a:lnTo>
                    <a:pt x="2094560" y="358267"/>
                  </a:lnTo>
                  <a:lnTo>
                    <a:pt x="2100072" y="349250"/>
                  </a:lnTo>
                  <a:lnTo>
                    <a:pt x="2120011" y="306197"/>
                  </a:lnTo>
                  <a:lnTo>
                    <a:pt x="2133219" y="267335"/>
                  </a:lnTo>
                  <a:lnTo>
                    <a:pt x="2148205" y="208153"/>
                  </a:lnTo>
                  <a:lnTo>
                    <a:pt x="2159635" y="142748"/>
                  </a:lnTo>
                  <a:lnTo>
                    <a:pt x="2167001" y="72644"/>
                  </a:lnTo>
                  <a:lnTo>
                    <a:pt x="2168906" y="36576"/>
                  </a:lnTo>
                  <a:lnTo>
                    <a:pt x="2169541" y="1016"/>
                  </a:lnTo>
                  <a:close/>
                </a:path>
              </a:pathLst>
            </a:custGeom>
            <a:solidFill>
              <a:srgbClr val="636363"/>
            </a:solidFill>
          </p:spPr>
          <p:txBody>
            <a:bodyPr wrap="square" lIns="0" tIns="0" rIns="0" bIns="0" rtlCol="0"/>
            <a:lstStyle/>
            <a:p>
              <a:endParaRPr sz="2400"/>
            </a:p>
          </p:txBody>
        </p:sp>
        <p:sp>
          <p:nvSpPr>
            <p:cNvPr id="180" name="object 7"/>
            <p:cNvSpPr txBox="1"/>
            <p:nvPr/>
          </p:nvSpPr>
          <p:spPr>
            <a:xfrm>
              <a:off x="3024885"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&lt;5</a:t>
              </a:r>
              <a:endParaRPr sz="3735">
                <a:latin typeface="Trebuchet MS" panose="020B0603020202020204"/>
                <a:cs typeface="Trebuchet MS" panose="020B0603020202020204"/>
              </a:endParaRPr>
            </a:p>
          </p:txBody>
        </p:sp>
        <p:grpSp>
          <p:nvGrpSpPr>
            <p:cNvPr id="181" name="object 8"/>
            <p:cNvGrpSpPr/>
            <p:nvPr/>
          </p:nvGrpSpPr>
          <p:grpSpPr>
            <a:xfrm>
              <a:off x="3739896" y="2449702"/>
              <a:ext cx="973455" cy="848360"/>
              <a:chOff x="3739896" y="2449702"/>
              <a:chExt cx="973455" cy="848360"/>
            </a:xfrm>
          </p:grpSpPr>
          <p:sp>
            <p:nvSpPr>
              <p:cNvPr id="271" name="object 9"/>
              <p:cNvSpPr/>
              <p:nvPr/>
            </p:nvSpPr>
            <p:spPr>
              <a:xfrm>
                <a:off x="3739896" y="2449702"/>
                <a:ext cx="579755" cy="848360"/>
              </a:xfrm>
              <a:custGeom>
                <a:avLst/>
                <a:gdLst/>
                <a:ahLst/>
                <a:cxnLst/>
                <a:rect l="l" t="t" r="r" b="b"/>
                <a:pathLst>
                  <a:path w="579754"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579754" h="848360">
                    <a:moveTo>
                      <a:pt x="579247" y="601218"/>
                    </a:moveTo>
                    <a:lnTo>
                      <a:pt x="541147" y="599948"/>
                    </a:lnTo>
                    <a:lnTo>
                      <a:pt x="540766" y="610616"/>
                    </a:lnTo>
                    <a:lnTo>
                      <a:pt x="539750" y="620014"/>
                    </a:lnTo>
                    <a:lnTo>
                      <a:pt x="528955" y="657352"/>
                    </a:lnTo>
                    <a:lnTo>
                      <a:pt x="508762" y="693674"/>
                    </a:lnTo>
                    <a:lnTo>
                      <a:pt x="479806" y="728218"/>
                    </a:lnTo>
                    <a:lnTo>
                      <a:pt x="444119" y="758063"/>
                    </a:lnTo>
                    <a:lnTo>
                      <a:pt x="403225" y="782447"/>
                    </a:lnTo>
                    <a:lnTo>
                      <a:pt x="358648" y="799846"/>
                    </a:lnTo>
                    <a:lnTo>
                      <a:pt x="312547" y="808990"/>
                    </a:lnTo>
                    <a:lnTo>
                      <a:pt x="289179" y="810133"/>
                    </a:lnTo>
                    <a:lnTo>
                      <a:pt x="277368" y="809879"/>
                    </a:lnTo>
                    <a:lnTo>
                      <a:pt x="218821" y="799973"/>
                    </a:lnTo>
                    <a:lnTo>
                      <a:pt x="174244" y="783336"/>
                    </a:lnTo>
                    <a:lnTo>
                      <a:pt x="133477" y="760095"/>
                    </a:lnTo>
                    <a:lnTo>
                      <a:pt x="97917" y="731520"/>
                    </a:lnTo>
                    <a:lnTo>
                      <a:pt x="86753" y="720090"/>
                    </a:lnTo>
                    <a:lnTo>
                      <a:pt x="84429" y="717715"/>
                    </a:lnTo>
                    <a:lnTo>
                      <a:pt x="83388" y="715772"/>
                    </a:lnTo>
                    <a:lnTo>
                      <a:pt x="81153" y="711631"/>
                    </a:lnTo>
                    <a:lnTo>
                      <a:pt x="114427" y="698373"/>
                    </a:lnTo>
                    <a:lnTo>
                      <a:pt x="108153" y="692785"/>
                    </a:lnTo>
                    <a:lnTo>
                      <a:pt x="19050" y="613283"/>
                    </a:lnTo>
                    <a:lnTo>
                      <a:pt x="8255" y="740664"/>
                    </a:lnTo>
                    <a:lnTo>
                      <a:pt x="45516" y="725830"/>
                    </a:lnTo>
                    <a:lnTo>
                      <a:pt x="52197" y="738124"/>
                    </a:lnTo>
                    <a:lnTo>
                      <a:pt x="53086" y="739648"/>
                    </a:lnTo>
                    <a:lnTo>
                      <a:pt x="54102" y="741172"/>
                    </a:lnTo>
                    <a:lnTo>
                      <a:pt x="55372" y="742442"/>
                    </a:lnTo>
                    <a:lnTo>
                      <a:pt x="72898" y="760349"/>
                    </a:lnTo>
                    <a:lnTo>
                      <a:pt x="113411" y="792353"/>
                    </a:lnTo>
                    <a:lnTo>
                      <a:pt x="159639" y="818515"/>
                    </a:lnTo>
                    <a:lnTo>
                      <a:pt x="210185" y="837057"/>
                    </a:lnTo>
                    <a:lnTo>
                      <a:pt x="249428" y="845312"/>
                    </a:lnTo>
                    <a:lnTo>
                      <a:pt x="290068" y="848233"/>
                    </a:lnTo>
                    <a:lnTo>
                      <a:pt x="303911" y="847852"/>
                    </a:lnTo>
                    <a:lnTo>
                      <a:pt x="344297" y="842645"/>
                    </a:lnTo>
                    <a:lnTo>
                      <a:pt x="396748" y="827024"/>
                    </a:lnTo>
                    <a:lnTo>
                      <a:pt x="431927" y="810133"/>
                    </a:lnTo>
                    <a:lnTo>
                      <a:pt x="445135" y="802894"/>
                    </a:lnTo>
                    <a:lnTo>
                      <a:pt x="488442" y="771779"/>
                    </a:lnTo>
                    <a:lnTo>
                      <a:pt x="525399" y="734695"/>
                    </a:lnTo>
                    <a:lnTo>
                      <a:pt x="553847" y="693293"/>
                    </a:lnTo>
                    <a:lnTo>
                      <a:pt x="572516" y="647954"/>
                    </a:lnTo>
                    <a:lnTo>
                      <a:pt x="578866" y="611886"/>
                    </a:lnTo>
                    <a:lnTo>
                      <a:pt x="579247" y="601218"/>
                    </a:lnTo>
                    <a:close/>
                  </a:path>
                </a:pathLst>
              </a:custGeom>
              <a:solidFill>
                <a:srgbClr val="636363"/>
              </a:solidFill>
            </p:spPr>
            <p:txBody>
              <a:bodyPr wrap="square" lIns="0" tIns="0" rIns="0" bIns="0" rtlCol="0"/>
              <a:lstStyle/>
              <a:p>
                <a:endParaRPr sz="2400"/>
              </a:p>
            </p:txBody>
          </p:sp>
          <p:sp>
            <p:nvSpPr>
              <p:cNvPr id="272" name="object 10"/>
              <p:cNvSpPr/>
              <p:nvPr/>
            </p:nvSpPr>
            <p:spPr>
              <a:xfrm>
                <a:off x="4338066" y="2690621"/>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82" name="object 11"/>
            <p:cNvSpPr txBox="1"/>
            <p:nvPr/>
          </p:nvSpPr>
          <p:spPr>
            <a:xfrm>
              <a:off x="4349115" y="2712751"/>
              <a:ext cx="345440" cy="292387"/>
            </a:xfrm>
            <a:prstGeom prst="rect">
              <a:avLst/>
            </a:prstGeom>
            <a:solidFill>
              <a:srgbClr val="D9D9D9"/>
            </a:solidFill>
          </p:spPr>
          <p:txBody>
            <a:bodyPr vert="horz" wrap="square" lIns="0" tIns="20320" rIns="0" bIns="0" rtlCol="0">
              <a:spAutoFit/>
            </a:bodyPr>
            <a:lstStyle/>
            <a:p>
              <a:pPr marL="152400">
                <a:spcBef>
                  <a:spcPts val="160"/>
                </a:spcBef>
              </a:pPr>
              <a:r>
                <a:rPr sz="2400" b="1" spc="-207" dirty="0">
                  <a:solidFill>
                    <a:srgbClr val="636363"/>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183" name="object 12"/>
            <p:cNvGrpSpPr/>
            <p:nvPr/>
          </p:nvGrpSpPr>
          <p:grpSpPr>
            <a:xfrm>
              <a:off x="4238625" y="2681097"/>
              <a:ext cx="932180" cy="384810"/>
              <a:chOff x="4238625" y="2681097"/>
              <a:chExt cx="932180" cy="384810"/>
            </a:xfrm>
          </p:grpSpPr>
          <p:sp>
            <p:nvSpPr>
              <p:cNvPr id="267" name="object 13"/>
              <p:cNvSpPr/>
              <p:nvPr/>
            </p:nvSpPr>
            <p:spPr>
              <a:xfrm>
                <a:off x="4248150"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68" name="object 14"/>
              <p:cNvSpPr/>
              <p:nvPr/>
            </p:nvSpPr>
            <p:spPr>
              <a:xfrm>
                <a:off x="4248150"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69" name="object 15"/>
              <p:cNvSpPr/>
              <p:nvPr/>
            </p:nvSpPr>
            <p:spPr>
              <a:xfrm>
                <a:off x="47038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70" name="object 16"/>
              <p:cNvSpPr/>
              <p:nvPr/>
            </p:nvSpPr>
            <p:spPr>
              <a:xfrm>
                <a:off x="4703826" y="2690622"/>
                <a:ext cx="457200" cy="365760"/>
              </a:xfrm>
              <a:custGeom>
                <a:avLst/>
                <a:gdLst/>
                <a:ahLst/>
                <a:cxnLst/>
                <a:rect l="l" t="t" r="r" b="b"/>
                <a:pathLst>
                  <a:path w="457200" h="365760">
                    <a:moveTo>
                      <a:pt x="0" y="365760"/>
                    </a:moveTo>
                    <a:lnTo>
                      <a:pt x="91439" y="365760"/>
                    </a:lnTo>
                    <a:lnTo>
                      <a:pt x="91439" y="0"/>
                    </a:lnTo>
                    <a:lnTo>
                      <a:pt x="0" y="0"/>
                    </a:lnTo>
                    <a:lnTo>
                      <a:pt x="0" y="365760"/>
                    </a:lnTo>
                    <a:close/>
                  </a:path>
                  <a:path w="457200" h="365760">
                    <a:moveTo>
                      <a:pt x="91439" y="365760"/>
                    </a:moveTo>
                    <a:lnTo>
                      <a:pt x="457200" y="365760"/>
                    </a:lnTo>
                    <a:lnTo>
                      <a:pt x="457200" y="0"/>
                    </a:lnTo>
                    <a:lnTo>
                      <a:pt x="91439" y="0"/>
                    </a:lnTo>
                    <a:lnTo>
                      <a:pt x="91439" y="365760"/>
                    </a:lnTo>
                    <a:close/>
                  </a:path>
                </a:pathLst>
              </a:custGeom>
              <a:ln w="19050">
                <a:solidFill>
                  <a:srgbClr val="636363"/>
                </a:solidFill>
              </a:ln>
            </p:spPr>
            <p:txBody>
              <a:bodyPr wrap="square" lIns="0" tIns="0" rIns="0" bIns="0" rtlCol="0"/>
              <a:lstStyle/>
              <a:p>
                <a:endParaRPr sz="2400"/>
              </a:p>
            </p:txBody>
          </p:sp>
        </p:grpSp>
        <p:sp>
          <p:nvSpPr>
            <p:cNvPr id="184" name="object 17"/>
            <p:cNvSpPr txBox="1"/>
            <p:nvPr/>
          </p:nvSpPr>
          <p:spPr>
            <a:xfrm>
              <a:off x="4920741" y="2760218"/>
              <a:ext cx="114300" cy="240451"/>
            </a:xfrm>
            <a:prstGeom prst="rect">
              <a:avLst/>
            </a:prstGeom>
          </p:spPr>
          <p:txBody>
            <a:bodyPr vert="horz" wrap="square" lIns="0" tIns="0" rIns="0" bIns="0" rtlCol="0">
              <a:spAutoFit/>
            </a:bodyPr>
            <a:lstStyle/>
            <a:p>
              <a:pPr>
                <a:lnSpc>
                  <a:spcPts val="2520"/>
                </a:lnSpc>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185" name="object 18"/>
            <p:cNvGrpSpPr/>
            <p:nvPr/>
          </p:nvGrpSpPr>
          <p:grpSpPr>
            <a:xfrm>
              <a:off x="5151501" y="2681097"/>
              <a:ext cx="476250" cy="384810"/>
              <a:chOff x="5151501" y="2681097"/>
              <a:chExt cx="476250" cy="384810"/>
            </a:xfrm>
          </p:grpSpPr>
          <p:sp>
            <p:nvSpPr>
              <p:cNvPr id="265" name="object 19"/>
              <p:cNvSpPr/>
              <p:nvPr/>
            </p:nvSpPr>
            <p:spPr>
              <a:xfrm>
                <a:off x="51610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66" name="object 20"/>
              <p:cNvSpPr/>
              <p:nvPr/>
            </p:nvSpPr>
            <p:spPr>
              <a:xfrm>
                <a:off x="5161026" y="2690622"/>
                <a:ext cx="457200" cy="365760"/>
              </a:xfrm>
              <a:custGeom>
                <a:avLst/>
                <a:gdLst/>
                <a:ahLst/>
                <a:cxnLst/>
                <a:rect l="l" t="t" r="r" b="b"/>
                <a:pathLst>
                  <a:path w="457200" h="365760">
                    <a:moveTo>
                      <a:pt x="0" y="365760"/>
                    </a:moveTo>
                    <a:lnTo>
                      <a:pt x="91439" y="365760"/>
                    </a:lnTo>
                    <a:lnTo>
                      <a:pt x="91439" y="0"/>
                    </a:lnTo>
                    <a:lnTo>
                      <a:pt x="0" y="0"/>
                    </a:lnTo>
                    <a:lnTo>
                      <a:pt x="0" y="365760"/>
                    </a:lnTo>
                    <a:close/>
                  </a:path>
                  <a:path w="457200" h="365760">
                    <a:moveTo>
                      <a:pt x="91439" y="365760"/>
                    </a:moveTo>
                    <a:lnTo>
                      <a:pt x="457200" y="365760"/>
                    </a:lnTo>
                    <a:lnTo>
                      <a:pt x="457200" y="0"/>
                    </a:lnTo>
                    <a:lnTo>
                      <a:pt x="91439" y="0"/>
                    </a:lnTo>
                    <a:lnTo>
                      <a:pt x="91439" y="365760"/>
                    </a:lnTo>
                    <a:close/>
                  </a:path>
                </a:pathLst>
              </a:custGeom>
              <a:ln w="19050">
                <a:solidFill>
                  <a:srgbClr val="636363"/>
                </a:solidFill>
              </a:ln>
            </p:spPr>
            <p:txBody>
              <a:bodyPr wrap="square" lIns="0" tIns="0" rIns="0" bIns="0" rtlCol="0"/>
              <a:lstStyle/>
              <a:p>
                <a:endParaRPr sz="2400"/>
              </a:p>
            </p:txBody>
          </p:sp>
        </p:grpSp>
        <p:sp>
          <p:nvSpPr>
            <p:cNvPr id="186" name="object 21"/>
            <p:cNvSpPr txBox="1"/>
            <p:nvPr/>
          </p:nvSpPr>
          <p:spPr>
            <a:xfrm>
              <a:off x="5377560" y="2760218"/>
              <a:ext cx="114300" cy="240451"/>
            </a:xfrm>
            <a:prstGeom prst="rect">
              <a:avLst/>
            </a:prstGeom>
          </p:spPr>
          <p:txBody>
            <a:bodyPr vert="horz" wrap="square" lIns="0" tIns="0" rIns="0" bIns="0" rtlCol="0">
              <a:spAutoFit/>
            </a:bodyPr>
            <a:lstStyle/>
            <a:p>
              <a:pPr>
                <a:lnSpc>
                  <a:spcPts val="2520"/>
                </a:lnSpc>
              </a:pPr>
              <a:r>
                <a:rPr sz="2400" b="1" spc="-207" dirty="0">
                  <a:solidFill>
                    <a:srgbClr val="636363"/>
                  </a:solidFill>
                  <a:latin typeface="Trebuchet MS" panose="020B0603020202020204"/>
                  <a:cs typeface="Trebuchet MS" panose="020B0603020202020204"/>
                </a:rPr>
                <a:t>8</a:t>
              </a:r>
              <a:endParaRPr sz="2400">
                <a:latin typeface="Trebuchet MS" panose="020B0603020202020204"/>
                <a:cs typeface="Trebuchet MS" panose="020B0603020202020204"/>
              </a:endParaRPr>
            </a:p>
          </p:txBody>
        </p:sp>
        <p:grpSp>
          <p:nvGrpSpPr>
            <p:cNvPr id="187" name="object 22"/>
            <p:cNvGrpSpPr/>
            <p:nvPr/>
          </p:nvGrpSpPr>
          <p:grpSpPr>
            <a:xfrm>
              <a:off x="5608701" y="2681097"/>
              <a:ext cx="110489" cy="384810"/>
              <a:chOff x="5608701" y="2681097"/>
              <a:chExt cx="110489" cy="384810"/>
            </a:xfrm>
          </p:grpSpPr>
          <p:sp>
            <p:nvSpPr>
              <p:cNvPr id="263" name="object 23"/>
              <p:cNvSpPr/>
              <p:nvPr/>
            </p:nvSpPr>
            <p:spPr>
              <a:xfrm>
                <a:off x="56182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64" name="object 24"/>
              <p:cNvSpPr/>
              <p:nvPr/>
            </p:nvSpPr>
            <p:spPr>
              <a:xfrm>
                <a:off x="56182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88" name="object 25"/>
            <p:cNvSpPr txBox="1"/>
            <p:nvPr/>
          </p:nvSpPr>
          <p:spPr>
            <a:xfrm>
              <a:off x="7745730" y="2689098"/>
              <a:ext cx="365760" cy="314188"/>
            </a:xfrm>
            <a:prstGeom prst="rect">
              <a:avLst/>
            </a:prstGeom>
            <a:solidFill>
              <a:srgbClr val="D9D9D9"/>
            </a:solidFill>
            <a:ln w="19050">
              <a:solidFill>
                <a:srgbClr val="636363"/>
              </a:solidFill>
            </a:ln>
          </p:spPr>
          <p:txBody>
            <a:bodyPr vert="horz" wrap="square" lIns="0" tIns="49107" rIns="0" bIns="0" rtlCol="0">
              <a:spAutoFit/>
            </a:bodyPr>
            <a:lstStyle/>
            <a:p>
              <a:pPr algn="ctr">
                <a:spcBef>
                  <a:spcPts val="385"/>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89" name="object 26"/>
            <p:cNvGrpSpPr/>
            <p:nvPr/>
          </p:nvGrpSpPr>
          <p:grpSpPr>
            <a:xfrm>
              <a:off x="7644765" y="2679573"/>
              <a:ext cx="110489" cy="384810"/>
              <a:chOff x="7644765" y="2679573"/>
              <a:chExt cx="110489" cy="384810"/>
            </a:xfrm>
          </p:grpSpPr>
          <p:sp>
            <p:nvSpPr>
              <p:cNvPr id="261" name="object 27"/>
              <p:cNvSpPr/>
              <p:nvPr/>
            </p:nvSpPr>
            <p:spPr>
              <a:xfrm>
                <a:off x="7654290" y="2689098"/>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62" name="object 28"/>
              <p:cNvSpPr/>
              <p:nvPr/>
            </p:nvSpPr>
            <p:spPr>
              <a:xfrm>
                <a:off x="7654290" y="2689098"/>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90" name="object 29"/>
            <p:cNvGrpSpPr/>
            <p:nvPr/>
          </p:nvGrpSpPr>
          <p:grpSpPr>
            <a:xfrm>
              <a:off x="8101965" y="2679573"/>
              <a:ext cx="110489" cy="384810"/>
              <a:chOff x="8101965" y="2679573"/>
              <a:chExt cx="110489" cy="384810"/>
            </a:xfrm>
          </p:grpSpPr>
          <p:sp>
            <p:nvSpPr>
              <p:cNvPr id="259" name="object 30"/>
              <p:cNvSpPr/>
              <p:nvPr/>
            </p:nvSpPr>
            <p:spPr>
              <a:xfrm>
                <a:off x="8111490" y="2689098"/>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60" name="object 31"/>
              <p:cNvSpPr/>
              <p:nvPr/>
            </p:nvSpPr>
            <p:spPr>
              <a:xfrm>
                <a:off x="8111490" y="2689098"/>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1" name="object 32"/>
            <p:cNvSpPr txBox="1"/>
            <p:nvPr/>
          </p:nvSpPr>
          <p:spPr>
            <a:xfrm>
              <a:off x="8202930" y="2689098"/>
              <a:ext cx="365760" cy="314188"/>
            </a:xfrm>
            <a:prstGeom prst="rect">
              <a:avLst/>
            </a:prstGeom>
            <a:solidFill>
              <a:srgbClr val="D9D9D9"/>
            </a:solidFill>
            <a:ln w="19050">
              <a:solidFill>
                <a:srgbClr val="636363"/>
              </a:solidFill>
            </a:ln>
          </p:spPr>
          <p:txBody>
            <a:bodyPr vert="horz" wrap="square" lIns="0" tIns="49107" rIns="0" bIns="0" rtlCol="0">
              <a:spAutoFit/>
            </a:bodyPr>
            <a:lstStyle/>
            <a:p>
              <a:pPr marL="91440">
                <a:spcBef>
                  <a:spcPts val="385"/>
                </a:spcBef>
              </a:pPr>
              <a:r>
                <a:rPr sz="2400" b="1" spc="-207" dirty="0">
                  <a:solidFill>
                    <a:srgbClr val="636363"/>
                  </a:solidFill>
                  <a:latin typeface="Trebuchet MS" panose="020B0603020202020204"/>
                  <a:cs typeface="Trebuchet MS" panose="020B0603020202020204"/>
                </a:rPr>
                <a:t>13</a:t>
              </a:r>
              <a:endParaRPr sz="2400">
                <a:latin typeface="Trebuchet MS" panose="020B0603020202020204"/>
                <a:cs typeface="Trebuchet MS" panose="020B0603020202020204"/>
              </a:endParaRPr>
            </a:p>
          </p:txBody>
        </p:sp>
        <p:grpSp>
          <p:nvGrpSpPr>
            <p:cNvPr id="192" name="object 33"/>
            <p:cNvGrpSpPr/>
            <p:nvPr/>
          </p:nvGrpSpPr>
          <p:grpSpPr>
            <a:xfrm>
              <a:off x="8559165" y="2679573"/>
              <a:ext cx="566420" cy="384810"/>
              <a:chOff x="8559165" y="2679573"/>
              <a:chExt cx="566420" cy="384810"/>
            </a:xfrm>
          </p:grpSpPr>
          <p:sp>
            <p:nvSpPr>
              <p:cNvPr id="253" name="object 34"/>
              <p:cNvSpPr/>
              <p:nvPr/>
            </p:nvSpPr>
            <p:spPr>
              <a:xfrm>
                <a:off x="8568690" y="2689098"/>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54" name="object 35"/>
              <p:cNvSpPr/>
              <p:nvPr/>
            </p:nvSpPr>
            <p:spPr>
              <a:xfrm>
                <a:off x="8568690" y="2689098"/>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5" name="object 36"/>
              <p:cNvSpPr/>
              <p:nvPr/>
            </p:nvSpPr>
            <p:spPr>
              <a:xfrm>
                <a:off x="8658606" y="2689098"/>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256" name="object 37"/>
              <p:cNvSpPr/>
              <p:nvPr/>
            </p:nvSpPr>
            <p:spPr>
              <a:xfrm>
                <a:off x="8658606" y="2689098"/>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7" name="object 38"/>
              <p:cNvSpPr/>
              <p:nvPr/>
            </p:nvSpPr>
            <p:spPr>
              <a:xfrm>
                <a:off x="9024366" y="2689098"/>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58" name="object 39"/>
              <p:cNvSpPr/>
              <p:nvPr/>
            </p:nvSpPr>
            <p:spPr>
              <a:xfrm>
                <a:off x="9024366" y="2689098"/>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3" name="object 40"/>
            <p:cNvSpPr txBox="1"/>
            <p:nvPr/>
          </p:nvSpPr>
          <p:spPr>
            <a:xfrm>
              <a:off x="2426970"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1</a:t>
              </a:r>
              <a:endParaRPr sz="2400">
                <a:latin typeface="Trebuchet MS" panose="020B0603020202020204"/>
                <a:cs typeface="Trebuchet MS" panose="020B0603020202020204"/>
              </a:endParaRPr>
            </a:p>
          </p:txBody>
        </p:sp>
        <p:grpSp>
          <p:nvGrpSpPr>
            <p:cNvPr id="194" name="object 41"/>
            <p:cNvGrpSpPr/>
            <p:nvPr/>
          </p:nvGrpSpPr>
          <p:grpSpPr>
            <a:xfrm>
              <a:off x="2326004" y="2681097"/>
              <a:ext cx="923925" cy="384810"/>
              <a:chOff x="2326004" y="2681097"/>
              <a:chExt cx="923925" cy="384810"/>
            </a:xfrm>
          </p:grpSpPr>
          <p:sp>
            <p:nvSpPr>
              <p:cNvPr id="249" name="object 42"/>
              <p:cNvSpPr/>
              <p:nvPr/>
            </p:nvSpPr>
            <p:spPr>
              <a:xfrm>
                <a:off x="27927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0" name="object 43"/>
              <p:cNvSpPr/>
              <p:nvPr/>
            </p:nvSpPr>
            <p:spPr>
              <a:xfrm>
                <a:off x="27927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1" name="object 44"/>
              <p:cNvSpPr/>
              <p:nvPr/>
            </p:nvSpPr>
            <p:spPr>
              <a:xfrm>
                <a:off x="2335530" y="2690621"/>
                <a:ext cx="914400" cy="365760"/>
              </a:xfrm>
              <a:custGeom>
                <a:avLst/>
                <a:gdLst/>
                <a:ahLst/>
                <a:cxnLst/>
                <a:rect l="l" t="t" r="r" b="b"/>
                <a:pathLst>
                  <a:path w="914400" h="365760">
                    <a:moveTo>
                      <a:pt x="91440" y="0"/>
                    </a:moveTo>
                    <a:lnTo>
                      <a:pt x="0" y="0"/>
                    </a:lnTo>
                    <a:lnTo>
                      <a:pt x="0" y="365760"/>
                    </a:lnTo>
                    <a:lnTo>
                      <a:pt x="91440" y="365760"/>
                    </a:lnTo>
                    <a:lnTo>
                      <a:pt x="91440" y="0"/>
                    </a:lnTo>
                    <a:close/>
                  </a:path>
                  <a:path w="914400" h="365760">
                    <a:moveTo>
                      <a:pt x="914400" y="0"/>
                    </a:moveTo>
                    <a:lnTo>
                      <a:pt x="548640" y="0"/>
                    </a:lnTo>
                    <a:lnTo>
                      <a:pt x="548640" y="365760"/>
                    </a:lnTo>
                    <a:lnTo>
                      <a:pt x="914400" y="365760"/>
                    </a:lnTo>
                    <a:lnTo>
                      <a:pt x="914400" y="0"/>
                    </a:lnTo>
                    <a:close/>
                  </a:path>
                </a:pathLst>
              </a:custGeom>
              <a:solidFill>
                <a:srgbClr val="D9D9D9"/>
              </a:solidFill>
            </p:spPr>
            <p:txBody>
              <a:bodyPr wrap="square" lIns="0" tIns="0" rIns="0" bIns="0" rtlCol="0"/>
              <a:lstStyle/>
              <a:p>
                <a:endParaRPr sz="2400"/>
              </a:p>
            </p:txBody>
          </p:sp>
          <p:sp>
            <p:nvSpPr>
              <p:cNvPr id="252" name="object 45"/>
              <p:cNvSpPr/>
              <p:nvPr/>
            </p:nvSpPr>
            <p:spPr>
              <a:xfrm>
                <a:off x="23355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5" name="object 46"/>
            <p:cNvSpPr txBox="1"/>
            <p:nvPr/>
          </p:nvSpPr>
          <p:spPr>
            <a:xfrm>
              <a:off x="2884170" y="2690622"/>
              <a:ext cx="365760" cy="314830"/>
            </a:xfrm>
            <a:prstGeom prst="rect">
              <a:avLst/>
            </a:prstGeom>
            <a:ln w="19049">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3</a:t>
              </a:r>
              <a:endParaRPr sz="2400">
                <a:latin typeface="Trebuchet MS" panose="020B0603020202020204"/>
                <a:cs typeface="Trebuchet MS" panose="020B0603020202020204"/>
              </a:endParaRPr>
            </a:p>
          </p:txBody>
        </p:sp>
        <p:grpSp>
          <p:nvGrpSpPr>
            <p:cNvPr id="196" name="object 47"/>
            <p:cNvGrpSpPr/>
            <p:nvPr/>
          </p:nvGrpSpPr>
          <p:grpSpPr>
            <a:xfrm>
              <a:off x="3240404" y="2681097"/>
              <a:ext cx="566420" cy="384810"/>
              <a:chOff x="3240404" y="2681097"/>
              <a:chExt cx="566420" cy="384810"/>
            </a:xfrm>
          </p:grpSpPr>
          <p:sp>
            <p:nvSpPr>
              <p:cNvPr id="243" name="object 48"/>
              <p:cNvSpPr/>
              <p:nvPr/>
            </p:nvSpPr>
            <p:spPr>
              <a:xfrm>
                <a:off x="3249929" y="2690622"/>
                <a:ext cx="91440" cy="365760"/>
              </a:xfrm>
              <a:custGeom>
                <a:avLst/>
                <a:gdLst/>
                <a:ahLst/>
                <a:cxnLst/>
                <a:rect l="l" t="t" r="r" b="b"/>
                <a:pathLst>
                  <a:path w="91439"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44" name="object 49"/>
              <p:cNvSpPr/>
              <p:nvPr/>
            </p:nvSpPr>
            <p:spPr>
              <a:xfrm>
                <a:off x="3249929" y="2690622"/>
                <a:ext cx="91440" cy="365760"/>
              </a:xfrm>
              <a:custGeom>
                <a:avLst/>
                <a:gdLst/>
                <a:ahLst/>
                <a:cxnLst/>
                <a:rect l="l" t="t" r="r" b="b"/>
                <a:pathLst>
                  <a:path w="91439"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45" name="object 50"/>
              <p:cNvSpPr/>
              <p:nvPr/>
            </p:nvSpPr>
            <p:spPr>
              <a:xfrm>
                <a:off x="3341369"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46" name="object 51"/>
              <p:cNvSpPr/>
              <p:nvPr/>
            </p:nvSpPr>
            <p:spPr>
              <a:xfrm>
                <a:off x="3341369"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47" name="object 52"/>
              <p:cNvSpPr/>
              <p:nvPr/>
            </p:nvSpPr>
            <p:spPr>
              <a:xfrm>
                <a:off x="3705605"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48" name="object 53"/>
              <p:cNvSpPr/>
              <p:nvPr/>
            </p:nvSpPr>
            <p:spPr>
              <a:xfrm>
                <a:off x="3705605"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7" name="object 54"/>
            <p:cNvSpPr txBox="1"/>
            <p:nvPr/>
          </p:nvSpPr>
          <p:spPr>
            <a:xfrm>
              <a:off x="4338828" y="1564386"/>
              <a:ext cx="365125"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5</a:t>
              </a:r>
              <a:endParaRPr sz="2400">
                <a:latin typeface="Trebuchet MS" panose="020B0603020202020204"/>
                <a:cs typeface="Trebuchet MS" panose="020B0603020202020204"/>
              </a:endParaRPr>
            </a:p>
          </p:txBody>
        </p:sp>
        <p:sp>
          <p:nvSpPr>
            <p:cNvPr id="198" name="object 55"/>
            <p:cNvSpPr txBox="1"/>
            <p:nvPr/>
          </p:nvSpPr>
          <p:spPr>
            <a:xfrm>
              <a:off x="4920741" y="1633093"/>
              <a:ext cx="114300" cy="240451"/>
            </a:xfrm>
            <a:prstGeom prst="rect">
              <a:avLst/>
            </a:prstGeom>
          </p:spPr>
          <p:txBody>
            <a:bodyPr vert="horz" wrap="square" lIns="0" tIns="0" rIns="0" bIns="0" rtlCol="0">
              <a:spAutoFit/>
            </a:bodyPr>
            <a:lstStyle/>
            <a:p>
              <a:pPr>
                <a:lnSpc>
                  <a:spcPts val="2520"/>
                </a:lnSpc>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99" name="object 56"/>
            <p:cNvGrpSpPr/>
            <p:nvPr/>
          </p:nvGrpSpPr>
          <p:grpSpPr>
            <a:xfrm>
              <a:off x="292861" y="1554861"/>
              <a:ext cx="5426710" cy="2538730"/>
              <a:chOff x="292861" y="1554861"/>
              <a:chExt cx="5426710" cy="2538730"/>
            </a:xfrm>
          </p:grpSpPr>
          <p:sp>
            <p:nvSpPr>
              <p:cNvPr id="229" name="object 57"/>
              <p:cNvSpPr/>
              <p:nvPr/>
            </p:nvSpPr>
            <p:spPr>
              <a:xfrm>
                <a:off x="4248150"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30" name="object 58"/>
              <p:cNvSpPr/>
              <p:nvPr/>
            </p:nvSpPr>
            <p:spPr>
              <a:xfrm>
                <a:off x="4248150"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31" name="object 59"/>
              <p:cNvSpPr/>
              <p:nvPr/>
            </p:nvSpPr>
            <p:spPr>
              <a:xfrm>
                <a:off x="47038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32" name="object 60"/>
              <p:cNvSpPr/>
              <p:nvPr/>
            </p:nvSpPr>
            <p:spPr>
              <a:xfrm>
                <a:off x="47038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33" name="object 61"/>
              <p:cNvSpPr/>
              <p:nvPr/>
            </p:nvSpPr>
            <p:spPr>
              <a:xfrm>
                <a:off x="51610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34" name="object 62"/>
              <p:cNvSpPr/>
              <p:nvPr/>
            </p:nvSpPr>
            <p:spPr>
              <a:xfrm>
                <a:off x="51610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35" name="object 63"/>
              <p:cNvSpPr/>
              <p:nvPr/>
            </p:nvSpPr>
            <p:spPr>
              <a:xfrm>
                <a:off x="56182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36" name="object 64"/>
              <p:cNvSpPr/>
              <p:nvPr/>
            </p:nvSpPr>
            <p:spPr>
              <a:xfrm>
                <a:off x="56182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37" name="object 65"/>
              <p:cNvSpPr/>
              <p:nvPr/>
            </p:nvSpPr>
            <p:spPr>
              <a:xfrm>
                <a:off x="2792729" y="2873502"/>
                <a:ext cx="429895" cy="922019"/>
              </a:xfrm>
              <a:custGeom>
                <a:avLst/>
                <a:gdLst/>
                <a:ahLst/>
                <a:cxnLst/>
                <a:rect l="l" t="t" r="r" b="b"/>
                <a:pathLst>
                  <a:path w="429894" h="922020">
                    <a:moveTo>
                      <a:pt x="429640" y="921639"/>
                    </a:moveTo>
                    <a:lnTo>
                      <a:pt x="0" y="0"/>
                    </a:lnTo>
                  </a:path>
                </a:pathLst>
              </a:custGeom>
              <a:ln w="28575">
                <a:solidFill>
                  <a:srgbClr val="7E7E7E"/>
                </a:solidFill>
                <a:prstDash val="dash"/>
              </a:ln>
            </p:spPr>
            <p:txBody>
              <a:bodyPr wrap="square" lIns="0" tIns="0" rIns="0" bIns="0" rtlCol="0"/>
              <a:lstStyle/>
              <a:p>
                <a:endParaRPr sz="2400"/>
              </a:p>
            </p:txBody>
          </p:sp>
          <p:sp>
            <p:nvSpPr>
              <p:cNvPr id="238" name="object 66"/>
              <p:cNvSpPr/>
              <p:nvPr/>
            </p:nvSpPr>
            <p:spPr>
              <a:xfrm>
                <a:off x="323799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239" name="object 67"/>
              <p:cNvSpPr/>
              <p:nvPr/>
            </p:nvSpPr>
            <p:spPr>
              <a:xfrm>
                <a:off x="314705" y="2873502"/>
                <a:ext cx="2112645" cy="922019"/>
              </a:xfrm>
              <a:custGeom>
                <a:avLst/>
                <a:gdLst/>
                <a:ahLst/>
                <a:cxnLst/>
                <a:rect l="l" t="t" r="r" b="b"/>
                <a:pathLst>
                  <a:path w="2112645" h="922020">
                    <a:moveTo>
                      <a:pt x="0" y="921639"/>
                    </a:moveTo>
                    <a:lnTo>
                      <a:pt x="2112391" y="0"/>
                    </a:lnTo>
                  </a:path>
                </a:pathLst>
              </a:custGeom>
              <a:ln w="28575">
                <a:solidFill>
                  <a:srgbClr val="7E7E7E"/>
                </a:solidFill>
                <a:prstDash val="dash"/>
              </a:ln>
            </p:spPr>
            <p:txBody>
              <a:bodyPr wrap="square" lIns="0" tIns="0" rIns="0" bIns="0" rtlCol="0"/>
              <a:lstStyle/>
              <a:p>
                <a:endParaRPr sz="2400"/>
              </a:p>
            </p:txBody>
          </p:sp>
          <p:sp>
            <p:nvSpPr>
              <p:cNvPr id="240" name="object 68"/>
              <p:cNvSpPr/>
              <p:nvPr/>
            </p:nvSpPr>
            <p:spPr>
              <a:xfrm>
                <a:off x="299211" y="3782821"/>
                <a:ext cx="0" cy="203835"/>
              </a:xfrm>
              <a:custGeom>
                <a:avLst/>
                <a:gdLst/>
                <a:ahLst/>
                <a:cxnLst/>
                <a:rect l="l" t="t" r="r" b="b"/>
                <a:pathLst>
                  <a:path h="203835">
                    <a:moveTo>
                      <a:pt x="0" y="0"/>
                    </a:moveTo>
                    <a:lnTo>
                      <a:pt x="0" y="203707"/>
                    </a:lnTo>
                  </a:path>
                </a:pathLst>
              </a:custGeom>
              <a:ln w="12700">
                <a:solidFill>
                  <a:srgbClr val="636363"/>
                </a:solidFill>
              </a:ln>
            </p:spPr>
            <p:txBody>
              <a:bodyPr wrap="square" lIns="0" tIns="0" rIns="0" bIns="0" rtlCol="0"/>
              <a:lstStyle/>
              <a:p>
                <a:endParaRPr sz="2400"/>
              </a:p>
            </p:txBody>
          </p:sp>
          <p:sp>
            <p:nvSpPr>
              <p:cNvPr id="241" name="object 69"/>
              <p:cNvSpPr/>
              <p:nvPr/>
            </p:nvSpPr>
            <p:spPr>
              <a:xfrm>
                <a:off x="305561" y="3550158"/>
                <a:ext cx="2926080" cy="530860"/>
              </a:xfrm>
              <a:custGeom>
                <a:avLst/>
                <a:gdLst/>
                <a:ahLst/>
                <a:cxnLst/>
                <a:rect l="l" t="t" r="r" b="b"/>
                <a:pathLst>
                  <a:path w="2926080" h="530860">
                    <a:moveTo>
                      <a:pt x="2926080" y="0"/>
                    </a:moveTo>
                    <a:lnTo>
                      <a:pt x="0" y="0"/>
                    </a:lnTo>
                    <a:lnTo>
                      <a:pt x="0" y="530352"/>
                    </a:lnTo>
                    <a:lnTo>
                      <a:pt x="2926080" y="530352"/>
                    </a:lnTo>
                    <a:lnTo>
                      <a:pt x="2926080" y="0"/>
                    </a:lnTo>
                    <a:close/>
                  </a:path>
                </a:pathLst>
              </a:custGeom>
              <a:solidFill>
                <a:srgbClr val="FFFFFF"/>
              </a:solidFill>
            </p:spPr>
            <p:txBody>
              <a:bodyPr wrap="square" lIns="0" tIns="0" rIns="0" bIns="0" rtlCol="0"/>
              <a:lstStyle/>
              <a:p>
                <a:endParaRPr sz="2400"/>
              </a:p>
            </p:txBody>
          </p:sp>
          <p:sp>
            <p:nvSpPr>
              <p:cNvPr id="242" name="object 70"/>
              <p:cNvSpPr/>
              <p:nvPr/>
            </p:nvSpPr>
            <p:spPr>
              <a:xfrm>
                <a:off x="305561" y="3550158"/>
                <a:ext cx="2926080" cy="530860"/>
              </a:xfrm>
              <a:custGeom>
                <a:avLst/>
                <a:gdLst/>
                <a:ahLst/>
                <a:cxnLst/>
                <a:rect l="l" t="t" r="r" b="b"/>
                <a:pathLst>
                  <a:path w="2926080" h="530860">
                    <a:moveTo>
                      <a:pt x="0" y="530352"/>
                    </a:moveTo>
                    <a:lnTo>
                      <a:pt x="2926080" y="530352"/>
                    </a:lnTo>
                    <a:lnTo>
                      <a:pt x="2926080" y="0"/>
                    </a:lnTo>
                    <a:lnTo>
                      <a:pt x="0" y="0"/>
                    </a:lnTo>
                    <a:lnTo>
                      <a:pt x="0" y="530352"/>
                    </a:lnTo>
                    <a:close/>
                  </a:path>
                </a:pathLst>
              </a:custGeom>
              <a:ln w="25400">
                <a:solidFill>
                  <a:srgbClr val="636363"/>
                </a:solidFill>
              </a:ln>
            </p:spPr>
            <p:txBody>
              <a:bodyPr wrap="square" lIns="0" tIns="0" rIns="0" bIns="0" rtlCol="0"/>
              <a:lstStyle/>
              <a:p>
                <a:endParaRPr sz="2400"/>
              </a:p>
            </p:txBody>
          </p:sp>
        </p:grpSp>
        <p:sp>
          <p:nvSpPr>
            <p:cNvPr id="200" name="object 71"/>
            <p:cNvSpPr txBox="1"/>
            <p:nvPr/>
          </p:nvSpPr>
          <p:spPr>
            <a:xfrm>
              <a:off x="228701" y="1259585"/>
              <a:ext cx="3378835" cy="382156"/>
            </a:xfrm>
            <a:prstGeom prst="rect">
              <a:avLst/>
            </a:prstGeom>
          </p:spPr>
          <p:txBody>
            <a:bodyPr vert="horz" wrap="square" lIns="0" tIns="16933" rIns="0" bIns="0" rtlCol="0">
              <a:spAutoFit/>
            </a:bodyPr>
            <a:lstStyle/>
            <a:p>
              <a:pPr marL="17145">
                <a:spcBef>
                  <a:spcPts val="135"/>
                </a:spcBef>
              </a:pPr>
              <a:r>
                <a:rPr sz="3200" b="1" spc="160" dirty="0">
                  <a:solidFill>
                    <a:srgbClr val="636363"/>
                  </a:solidFill>
                  <a:latin typeface="Trebuchet MS" panose="020B0603020202020204"/>
                  <a:cs typeface="Trebuchet MS" panose="020B0603020202020204"/>
                </a:rPr>
                <a:t>Insert</a:t>
              </a:r>
              <a:r>
                <a:rPr sz="3200" b="1" spc="593" dirty="0">
                  <a:solidFill>
                    <a:srgbClr val="636363"/>
                  </a:solidFill>
                  <a:latin typeface="Trebuchet MS" panose="020B0603020202020204"/>
                  <a:cs typeface="Trebuchet MS" panose="020B0603020202020204"/>
                </a:rPr>
                <a:t> </a:t>
              </a:r>
              <a:r>
                <a:rPr sz="3200" b="1" spc="60" dirty="0">
                  <a:solidFill>
                    <a:srgbClr val="636363"/>
                  </a:solidFill>
                  <a:latin typeface="Trebuchet MS" panose="020B0603020202020204"/>
                  <a:cs typeface="Trebuchet MS" panose="020B0603020202020204"/>
                </a:rPr>
                <a:t>&lt;6,</a:t>
              </a:r>
              <a:r>
                <a:rPr sz="3200" b="1" spc="60" dirty="0">
                  <a:solidFill>
                    <a:srgbClr val="EE3D42"/>
                  </a:solidFill>
                  <a:latin typeface="Trebuchet MS" panose="020B0603020202020204"/>
                  <a:cs typeface="Trebuchet MS" panose="020B0603020202020204"/>
                </a:rPr>
                <a:t>(Page,Slot)</a:t>
              </a:r>
              <a:r>
                <a:rPr sz="3200" b="1" spc="60" dirty="0">
                  <a:solidFill>
                    <a:srgbClr val="636363"/>
                  </a:solidFill>
                  <a:latin typeface="Trebuchet MS" panose="020B0603020202020204"/>
                  <a:cs typeface="Trebuchet MS" panose="020B0603020202020204"/>
                </a:rPr>
                <a:t>&gt;</a:t>
              </a:r>
              <a:endParaRPr sz="3200" dirty="0">
                <a:latin typeface="Trebuchet MS" panose="020B0603020202020204"/>
                <a:cs typeface="Trebuchet MS" panose="020B0603020202020204"/>
              </a:endParaRPr>
            </a:p>
          </p:txBody>
        </p:sp>
        <p:sp>
          <p:nvSpPr>
            <p:cNvPr id="201" name="object 72"/>
            <p:cNvSpPr txBox="1"/>
            <p:nvPr/>
          </p:nvSpPr>
          <p:spPr>
            <a:xfrm>
              <a:off x="6028182"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202" name="object 73"/>
            <p:cNvGrpSpPr/>
            <p:nvPr/>
          </p:nvGrpSpPr>
          <p:grpSpPr>
            <a:xfrm>
              <a:off x="5927216" y="2681097"/>
              <a:ext cx="567690" cy="384810"/>
              <a:chOff x="5927216" y="2681097"/>
              <a:chExt cx="567690" cy="384810"/>
            </a:xfrm>
          </p:grpSpPr>
          <p:sp>
            <p:nvSpPr>
              <p:cNvPr id="225" name="object 74"/>
              <p:cNvSpPr/>
              <p:nvPr/>
            </p:nvSpPr>
            <p:spPr>
              <a:xfrm>
                <a:off x="5936741"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26" name="object 75"/>
              <p:cNvSpPr/>
              <p:nvPr/>
            </p:nvSpPr>
            <p:spPr>
              <a:xfrm>
                <a:off x="5936741"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27" name="object 76"/>
              <p:cNvSpPr/>
              <p:nvPr/>
            </p:nvSpPr>
            <p:spPr>
              <a:xfrm>
                <a:off x="6393941"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28" name="object 77"/>
              <p:cNvSpPr/>
              <p:nvPr/>
            </p:nvSpPr>
            <p:spPr>
              <a:xfrm>
                <a:off x="6393941"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03" name="object 78"/>
            <p:cNvSpPr txBox="1"/>
            <p:nvPr/>
          </p:nvSpPr>
          <p:spPr>
            <a:xfrm>
              <a:off x="6485382" y="2690622"/>
              <a:ext cx="365125" cy="314830"/>
            </a:xfrm>
            <a:prstGeom prst="rect">
              <a:avLst/>
            </a:prstGeom>
            <a:solidFill>
              <a:srgbClr val="D9D9D9"/>
            </a:solidFill>
            <a:ln w="20574">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8</a:t>
              </a:r>
              <a:endParaRPr sz="2400">
                <a:latin typeface="Trebuchet MS" panose="020B0603020202020204"/>
                <a:cs typeface="Trebuchet MS" panose="020B0603020202020204"/>
              </a:endParaRPr>
            </a:p>
          </p:txBody>
        </p:sp>
        <p:grpSp>
          <p:nvGrpSpPr>
            <p:cNvPr id="204" name="object 79"/>
            <p:cNvGrpSpPr/>
            <p:nvPr/>
          </p:nvGrpSpPr>
          <p:grpSpPr>
            <a:xfrm>
              <a:off x="6840093" y="2681097"/>
              <a:ext cx="567690" cy="384810"/>
              <a:chOff x="6840093" y="2681097"/>
              <a:chExt cx="567690" cy="384810"/>
            </a:xfrm>
          </p:grpSpPr>
          <p:sp>
            <p:nvSpPr>
              <p:cNvPr id="219" name="object 80"/>
              <p:cNvSpPr/>
              <p:nvPr/>
            </p:nvSpPr>
            <p:spPr>
              <a:xfrm>
                <a:off x="6849618"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20" name="object 81"/>
              <p:cNvSpPr/>
              <p:nvPr/>
            </p:nvSpPr>
            <p:spPr>
              <a:xfrm>
                <a:off x="6849618"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21" name="object 82"/>
              <p:cNvSpPr/>
              <p:nvPr/>
            </p:nvSpPr>
            <p:spPr>
              <a:xfrm>
                <a:off x="6941058" y="2690622"/>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222" name="object 83"/>
              <p:cNvSpPr/>
              <p:nvPr/>
            </p:nvSpPr>
            <p:spPr>
              <a:xfrm>
                <a:off x="6941058" y="2690622"/>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23" name="object 84"/>
              <p:cNvSpPr/>
              <p:nvPr/>
            </p:nvSpPr>
            <p:spPr>
              <a:xfrm>
                <a:off x="7306818"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24" name="object 85"/>
              <p:cNvSpPr/>
              <p:nvPr/>
            </p:nvSpPr>
            <p:spPr>
              <a:xfrm>
                <a:off x="7306818"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05" name="object 86"/>
            <p:cNvSpPr txBox="1"/>
            <p:nvPr/>
          </p:nvSpPr>
          <p:spPr>
            <a:xfrm>
              <a:off x="4795265" y="1564386"/>
              <a:ext cx="365760"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EE3D42"/>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sp>
          <p:nvSpPr>
            <p:cNvPr id="206" name="object 87"/>
            <p:cNvSpPr txBox="1"/>
            <p:nvPr/>
          </p:nvSpPr>
          <p:spPr>
            <a:xfrm>
              <a:off x="5252465" y="1564386"/>
              <a:ext cx="365760"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EE3D42"/>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207" name="object 88"/>
            <p:cNvGrpSpPr/>
            <p:nvPr/>
          </p:nvGrpSpPr>
          <p:grpSpPr>
            <a:xfrm>
              <a:off x="4785740" y="1929383"/>
              <a:ext cx="2922905" cy="1136650"/>
              <a:chOff x="4785740" y="1929383"/>
              <a:chExt cx="2922905" cy="1136650"/>
            </a:xfrm>
          </p:grpSpPr>
          <p:sp>
            <p:nvSpPr>
              <p:cNvPr id="214" name="object 89"/>
              <p:cNvSpPr/>
              <p:nvPr/>
            </p:nvSpPr>
            <p:spPr>
              <a:xfrm>
                <a:off x="4795265" y="2690621"/>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5" name="object 90"/>
              <p:cNvSpPr/>
              <p:nvPr/>
            </p:nvSpPr>
            <p:spPr>
              <a:xfrm>
                <a:off x="5252465" y="2690621"/>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16" name="object 91"/>
              <p:cNvSpPr/>
              <p:nvPr/>
            </p:nvSpPr>
            <p:spPr>
              <a:xfrm>
                <a:off x="5252465" y="2690621"/>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7" name="object 92"/>
              <p:cNvSpPr/>
              <p:nvPr/>
            </p:nvSpPr>
            <p:spPr>
              <a:xfrm>
                <a:off x="5187696" y="1929383"/>
                <a:ext cx="2520950" cy="762000"/>
              </a:xfrm>
              <a:custGeom>
                <a:avLst/>
                <a:gdLst/>
                <a:ahLst/>
                <a:cxnLst/>
                <a:rect l="l" t="t" r="r" b="b"/>
                <a:pathLst>
                  <a:path w="2520950" h="762000">
                    <a:moveTo>
                      <a:pt x="790600" y="646112"/>
                    </a:moveTo>
                    <a:lnTo>
                      <a:pt x="789978" y="643763"/>
                    </a:lnTo>
                    <a:lnTo>
                      <a:pt x="787146" y="632968"/>
                    </a:lnTo>
                    <a:lnTo>
                      <a:pt x="786765" y="631952"/>
                    </a:lnTo>
                    <a:lnTo>
                      <a:pt x="769620" y="596138"/>
                    </a:lnTo>
                    <a:lnTo>
                      <a:pt x="749554" y="562356"/>
                    </a:lnTo>
                    <a:lnTo>
                      <a:pt x="726440" y="530479"/>
                    </a:lnTo>
                    <a:lnTo>
                      <a:pt x="700532" y="500380"/>
                    </a:lnTo>
                    <a:lnTo>
                      <a:pt x="672084" y="472567"/>
                    </a:lnTo>
                    <a:lnTo>
                      <a:pt x="641477" y="447294"/>
                    </a:lnTo>
                    <a:lnTo>
                      <a:pt x="608838" y="424561"/>
                    </a:lnTo>
                    <a:lnTo>
                      <a:pt x="574675" y="405003"/>
                    </a:lnTo>
                    <a:lnTo>
                      <a:pt x="538734" y="388620"/>
                    </a:lnTo>
                    <a:lnTo>
                      <a:pt x="501904" y="376047"/>
                    </a:lnTo>
                    <a:lnTo>
                      <a:pt x="464058" y="367157"/>
                    </a:lnTo>
                    <a:lnTo>
                      <a:pt x="425704" y="362712"/>
                    </a:lnTo>
                    <a:lnTo>
                      <a:pt x="390398" y="361696"/>
                    </a:lnTo>
                    <a:lnTo>
                      <a:pt x="373380" y="360172"/>
                    </a:lnTo>
                    <a:lnTo>
                      <a:pt x="322453" y="349758"/>
                    </a:lnTo>
                    <a:lnTo>
                      <a:pt x="272923" y="331343"/>
                    </a:lnTo>
                    <a:lnTo>
                      <a:pt x="225298" y="305562"/>
                    </a:lnTo>
                    <a:lnTo>
                      <a:pt x="181102" y="273431"/>
                    </a:lnTo>
                    <a:lnTo>
                      <a:pt x="141097" y="235966"/>
                    </a:lnTo>
                    <a:lnTo>
                      <a:pt x="106299" y="193802"/>
                    </a:lnTo>
                    <a:lnTo>
                      <a:pt x="77724" y="148463"/>
                    </a:lnTo>
                    <a:lnTo>
                      <a:pt x="56261" y="100584"/>
                    </a:lnTo>
                    <a:lnTo>
                      <a:pt x="42799" y="51181"/>
                    </a:lnTo>
                    <a:lnTo>
                      <a:pt x="38100" y="127"/>
                    </a:lnTo>
                    <a:lnTo>
                      <a:pt x="0" y="1397"/>
                    </a:lnTo>
                    <a:lnTo>
                      <a:pt x="5207" y="57023"/>
                    </a:lnTo>
                    <a:lnTo>
                      <a:pt x="14097" y="94234"/>
                    </a:lnTo>
                    <a:lnTo>
                      <a:pt x="27051" y="130556"/>
                    </a:lnTo>
                    <a:lnTo>
                      <a:pt x="43815" y="165608"/>
                    </a:lnTo>
                    <a:lnTo>
                      <a:pt x="63754" y="199263"/>
                    </a:lnTo>
                    <a:lnTo>
                      <a:pt x="86868" y="231267"/>
                    </a:lnTo>
                    <a:lnTo>
                      <a:pt x="112763" y="261493"/>
                    </a:lnTo>
                    <a:lnTo>
                      <a:pt x="141224" y="289306"/>
                    </a:lnTo>
                    <a:lnTo>
                      <a:pt x="171704" y="314706"/>
                    </a:lnTo>
                    <a:lnTo>
                      <a:pt x="204216" y="337312"/>
                    </a:lnTo>
                    <a:lnTo>
                      <a:pt x="238506" y="356997"/>
                    </a:lnTo>
                    <a:lnTo>
                      <a:pt x="274193" y="373380"/>
                    </a:lnTo>
                    <a:lnTo>
                      <a:pt x="310896" y="386080"/>
                    </a:lnTo>
                    <a:lnTo>
                      <a:pt x="348615" y="394970"/>
                    </a:lnTo>
                    <a:lnTo>
                      <a:pt x="386969" y="399542"/>
                    </a:lnTo>
                    <a:lnTo>
                      <a:pt x="424561" y="400812"/>
                    </a:lnTo>
                    <a:lnTo>
                      <a:pt x="441452" y="402336"/>
                    </a:lnTo>
                    <a:lnTo>
                      <a:pt x="492252" y="412877"/>
                    </a:lnTo>
                    <a:lnTo>
                      <a:pt x="541782" y="431419"/>
                    </a:lnTo>
                    <a:lnTo>
                      <a:pt x="589153" y="457200"/>
                    </a:lnTo>
                    <a:lnTo>
                      <a:pt x="633349" y="489458"/>
                    </a:lnTo>
                    <a:lnTo>
                      <a:pt x="673354" y="527177"/>
                    </a:lnTo>
                    <a:lnTo>
                      <a:pt x="708025" y="569214"/>
                    </a:lnTo>
                    <a:lnTo>
                      <a:pt x="736473" y="614680"/>
                    </a:lnTo>
                    <a:lnTo>
                      <a:pt x="753084" y="653338"/>
                    </a:lnTo>
                    <a:lnTo>
                      <a:pt x="788276" y="646557"/>
                    </a:lnTo>
                    <a:lnTo>
                      <a:pt x="790600" y="646112"/>
                    </a:lnTo>
                    <a:close/>
                  </a:path>
                  <a:path w="2520950" h="762000">
                    <a:moveTo>
                      <a:pt x="829183" y="638683"/>
                    </a:moveTo>
                    <a:lnTo>
                      <a:pt x="790600" y="646112"/>
                    </a:lnTo>
                    <a:lnTo>
                      <a:pt x="753084" y="653338"/>
                    </a:lnTo>
                    <a:lnTo>
                      <a:pt x="717042" y="660273"/>
                    </a:lnTo>
                    <a:lnTo>
                      <a:pt x="794766" y="761746"/>
                    </a:lnTo>
                    <a:lnTo>
                      <a:pt x="819556" y="673100"/>
                    </a:lnTo>
                    <a:lnTo>
                      <a:pt x="829183" y="638683"/>
                    </a:lnTo>
                    <a:close/>
                  </a:path>
                  <a:path w="2520950" h="762000">
                    <a:moveTo>
                      <a:pt x="2520442" y="632587"/>
                    </a:moveTo>
                    <a:lnTo>
                      <a:pt x="2485326" y="649109"/>
                    </a:lnTo>
                    <a:lnTo>
                      <a:pt x="2483739" y="646049"/>
                    </a:lnTo>
                    <a:lnTo>
                      <a:pt x="2482977" y="644398"/>
                    </a:lnTo>
                    <a:lnTo>
                      <a:pt x="2481834" y="642874"/>
                    </a:lnTo>
                    <a:lnTo>
                      <a:pt x="2471547" y="632460"/>
                    </a:lnTo>
                    <a:lnTo>
                      <a:pt x="2462022" y="623316"/>
                    </a:lnTo>
                    <a:lnTo>
                      <a:pt x="2451989" y="614553"/>
                    </a:lnTo>
                    <a:lnTo>
                      <a:pt x="2450858" y="613638"/>
                    </a:lnTo>
                    <a:lnTo>
                      <a:pt x="2450858" y="665327"/>
                    </a:lnTo>
                    <a:lnTo>
                      <a:pt x="2450858" y="613638"/>
                    </a:lnTo>
                    <a:lnTo>
                      <a:pt x="2418207" y="588518"/>
                    </a:lnTo>
                    <a:lnTo>
                      <a:pt x="2366391" y="555625"/>
                    </a:lnTo>
                    <a:lnTo>
                      <a:pt x="2306955" y="524383"/>
                    </a:lnTo>
                    <a:lnTo>
                      <a:pt x="2240407" y="495173"/>
                    </a:lnTo>
                    <a:lnTo>
                      <a:pt x="2204847" y="481330"/>
                    </a:lnTo>
                    <a:lnTo>
                      <a:pt x="2167763" y="468122"/>
                    </a:lnTo>
                    <a:lnTo>
                      <a:pt x="2129282" y="455549"/>
                    </a:lnTo>
                    <a:lnTo>
                      <a:pt x="2089531" y="443484"/>
                    </a:lnTo>
                    <a:lnTo>
                      <a:pt x="2048637" y="432308"/>
                    </a:lnTo>
                    <a:lnTo>
                      <a:pt x="2006600" y="421640"/>
                    </a:lnTo>
                    <a:lnTo>
                      <a:pt x="1963547" y="411734"/>
                    </a:lnTo>
                    <a:lnTo>
                      <a:pt x="1919478" y="402717"/>
                    </a:lnTo>
                    <a:lnTo>
                      <a:pt x="1874647" y="394462"/>
                    </a:lnTo>
                    <a:lnTo>
                      <a:pt x="1828927" y="386969"/>
                    </a:lnTo>
                    <a:lnTo>
                      <a:pt x="1782826" y="380492"/>
                    </a:lnTo>
                    <a:lnTo>
                      <a:pt x="1735963" y="374777"/>
                    </a:lnTo>
                    <a:lnTo>
                      <a:pt x="1688719" y="370205"/>
                    </a:lnTo>
                    <a:lnTo>
                      <a:pt x="1640967" y="366395"/>
                    </a:lnTo>
                    <a:lnTo>
                      <a:pt x="1593088" y="363728"/>
                    </a:lnTo>
                    <a:lnTo>
                      <a:pt x="1544955" y="362204"/>
                    </a:lnTo>
                    <a:lnTo>
                      <a:pt x="1449578" y="361061"/>
                    </a:lnTo>
                    <a:lnTo>
                      <a:pt x="1402334" y="359410"/>
                    </a:lnTo>
                    <a:lnTo>
                      <a:pt x="1355217" y="356743"/>
                    </a:lnTo>
                    <a:lnTo>
                      <a:pt x="1308354" y="353060"/>
                    </a:lnTo>
                    <a:lnTo>
                      <a:pt x="1261872" y="348488"/>
                    </a:lnTo>
                    <a:lnTo>
                      <a:pt x="1215771" y="342900"/>
                    </a:lnTo>
                    <a:lnTo>
                      <a:pt x="1170305" y="336423"/>
                    </a:lnTo>
                    <a:lnTo>
                      <a:pt x="1125474" y="329184"/>
                    </a:lnTo>
                    <a:lnTo>
                      <a:pt x="1081532" y="321056"/>
                    </a:lnTo>
                    <a:lnTo>
                      <a:pt x="1038225" y="312166"/>
                    </a:lnTo>
                    <a:lnTo>
                      <a:pt x="996061" y="302514"/>
                    </a:lnTo>
                    <a:lnTo>
                      <a:pt x="954786" y="292100"/>
                    </a:lnTo>
                    <a:lnTo>
                      <a:pt x="914654" y="281051"/>
                    </a:lnTo>
                    <a:lnTo>
                      <a:pt x="875792" y="269367"/>
                    </a:lnTo>
                    <a:lnTo>
                      <a:pt x="838200" y="257048"/>
                    </a:lnTo>
                    <a:lnTo>
                      <a:pt x="802005" y="244221"/>
                    </a:lnTo>
                    <a:lnTo>
                      <a:pt x="734568" y="216789"/>
                    </a:lnTo>
                    <a:lnTo>
                      <a:pt x="673862" y="187706"/>
                    </a:lnTo>
                    <a:lnTo>
                      <a:pt x="620776" y="157099"/>
                    </a:lnTo>
                    <a:lnTo>
                      <a:pt x="576072" y="125476"/>
                    </a:lnTo>
                    <a:lnTo>
                      <a:pt x="540766" y="93472"/>
                    </a:lnTo>
                    <a:lnTo>
                      <a:pt x="515493" y="61722"/>
                    </a:lnTo>
                    <a:lnTo>
                      <a:pt x="498221" y="23622"/>
                    </a:lnTo>
                    <a:lnTo>
                      <a:pt x="495300" y="0"/>
                    </a:lnTo>
                    <a:lnTo>
                      <a:pt x="457200" y="1524"/>
                    </a:lnTo>
                    <a:lnTo>
                      <a:pt x="463677" y="41402"/>
                    </a:lnTo>
                    <a:lnTo>
                      <a:pt x="482981" y="81534"/>
                    </a:lnTo>
                    <a:lnTo>
                      <a:pt x="512699" y="119126"/>
                    </a:lnTo>
                    <a:lnTo>
                      <a:pt x="541274" y="146177"/>
                    </a:lnTo>
                    <a:lnTo>
                      <a:pt x="574548" y="171958"/>
                    </a:lnTo>
                    <a:lnTo>
                      <a:pt x="626618" y="205232"/>
                    </a:lnTo>
                    <a:lnTo>
                      <a:pt x="686054" y="236474"/>
                    </a:lnTo>
                    <a:lnTo>
                      <a:pt x="752729" y="265811"/>
                    </a:lnTo>
                    <a:lnTo>
                      <a:pt x="788289" y="279654"/>
                    </a:lnTo>
                    <a:lnTo>
                      <a:pt x="825373" y="292989"/>
                    </a:lnTo>
                    <a:lnTo>
                      <a:pt x="863854" y="305562"/>
                    </a:lnTo>
                    <a:lnTo>
                      <a:pt x="903732" y="317500"/>
                    </a:lnTo>
                    <a:lnTo>
                      <a:pt x="944499" y="328930"/>
                    </a:lnTo>
                    <a:lnTo>
                      <a:pt x="986663" y="339471"/>
                    </a:lnTo>
                    <a:lnTo>
                      <a:pt x="1029843" y="349250"/>
                    </a:lnTo>
                    <a:lnTo>
                      <a:pt x="1073785" y="358394"/>
                    </a:lnTo>
                    <a:lnTo>
                      <a:pt x="1118616" y="366649"/>
                    </a:lnTo>
                    <a:lnTo>
                      <a:pt x="1164209" y="374142"/>
                    </a:lnTo>
                    <a:lnTo>
                      <a:pt x="1210437" y="380619"/>
                    </a:lnTo>
                    <a:lnTo>
                      <a:pt x="1257300" y="386334"/>
                    </a:lnTo>
                    <a:lnTo>
                      <a:pt x="1304544" y="391033"/>
                    </a:lnTo>
                    <a:lnTo>
                      <a:pt x="1352169" y="394716"/>
                    </a:lnTo>
                    <a:lnTo>
                      <a:pt x="1400175" y="397510"/>
                    </a:lnTo>
                    <a:lnTo>
                      <a:pt x="1448308" y="399034"/>
                    </a:lnTo>
                    <a:lnTo>
                      <a:pt x="1544447" y="400177"/>
                    </a:lnTo>
                    <a:lnTo>
                      <a:pt x="1591691" y="401828"/>
                    </a:lnTo>
                    <a:lnTo>
                      <a:pt x="1638808" y="404495"/>
                    </a:lnTo>
                    <a:lnTo>
                      <a:pt x="1685671" y="408178"/>
                    </a:lnTo>
                    <a:lnTo>
                      <a:pt x="1732280" y="412750"/>
                    </a:lnTo>
                    <a:lnTo>
                      <a:pt x="1778254" y="418338"/>
                    </a:lnTo>
                    <a:lnTo>
                      <a:pt x="1823720" y="424688"/>
                    </a:lnTo>
                    <a:lnTo>
                      <a:pt x="1868424" y="432054"/>
                    </a:lnTo>
                    <a:lnTo>
                      <a:pt x="1912620" y="440182"/>
                    </a:lnTo>
                    <a:lnTo>
                      <a:pt x="1955800" y="449072"/>
                    </a:lnTo>
                    <a:lnTo>
                      <a:pt x="1998091" y="458851"/>
                    </a:lnTo>
                    <a:lnTo>
                      <a:pt x="2039366" y="469138"/>
                    </a:lnTo>
                    <a:lnTo>
                      <a:pt x="2079498" y="480187"/>
                    </a:lnTo>
                    <a:lnTo>
                      <a:pt x="2118233" y="491998"/>
                    </a:lnTo>
                    <a:lnTo>
                      <a:pt x="2155825" y="504317"/>
                    </a:lnTo>
                    <a:lnTo>
                      <a:pt x="2192020" y="517271"/>
                    </a:lnTo>
                    <a:lnTo>
                      <a:pt x="2259711" y="544576"/>
                    </a:lnTo>
                    <a:lnTo>
                      <a:pt x="2320417" y="573786"/>
                    </a:lnTo>
                    <a:lnTo>
                      <a:pt x="2373630" y="604520"/>
                    </a:lnTo>
                    <a:lnTo>
                      <a:pt x="2418207" y="636143"/>
                    </a:lnTo>
                    <a:lnTo>
                      <a:pt x="2450592" y="665454"/>
                    </a:lnTo>
                    <a:lnTo>
                      <a:pt x="2417064" y="681228"/>
                    </a:lnTo>
                    <a:lnTo>
                      <a:pt x="2517394" y="760349"/>
                    </a:lnTo>
                    <a:lnTo>
                      <a:pt x="2519235" y="682879"/>
                    </a:lnTo>
                    <a:lnTo>
                      <a:pt x="2520442" y="632587"/>
                    </a:lnTo>
                    <a:close/>
                  </a:path>
                </a:pathLst>
              </a:custGeom>
              <a:solidFill>
                <a:srgbClr val="EE3D42"/>
              </a:solidFill>
            </p:spPr>
            <p:txBody>
              <a:bodyPr wrap="square" lIns="0" tIns="0" rIns="0" bIns="0" rtlCol="0"/>
              <a:lstStyle/>
              <a:p>
                <a:endParaRPr sz="2400"/>
              </a:p>
            </p:txBody>
          </p:sp>
          <p:sp>
            <p:nvSpPr>
              <p:cNvPr id="218" name="object 93"/>
              <p:cNvSpPr/>
              <p:nvPr/>
            </p:nvSpPr>
            <p:spPr>
              <a:xfrm>
                <a:off x="4795265" y="2690621"/>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08" name="object 94"/>
            <p:cNvSpPr txBox="1"/>
            <p:nvPr/>
          </p:nvSpPr>
          <p:spPr>
            <a:xfrm>
              <a:off x="4804790" y="2712751"/>
              <a:ext cx="346710" cy="292387"/>
            </a:xfrm>
            <a:prstGeom prst="rect">
              <a:avLst/>
            </a:prstGeom>
            <a:solidFill>
              <a:srgbClr val="D9D9D9"/>
            </a:solidFill>
          </p:spPr>
          <p:txBody>
            <a:bodyPr vert="horz" wrap="square" lIns="0" tIns="20320" rIns="0" bIns="0" rtlCol="0">
              <a:spAutoFit/>
            </a:bodyPr>
            <a:lstStyle/>
            <a:p>
              <a:pPr algn="ctr">
                <a:spcBef>
                  <a:spcPts val="160"/>
                </a:spcBef>
              </a:pPr>
              <a:r>
                <a:rPr sz="2400" b="1" spc="-207" dirty="0">
                  <a:solidFill>
                    <a:srgbClr val="EE3D42"/>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sp>
          <p:nvSpPr>
            <p:cNvPr id="209" name="object 95"/>
            <p:cNvSpPr txBox="1"/>
            <p:nvPr/>
          </p:nvSpPr>
          <p:spPr>
            <a:xfrm>
              <a:off x="6487414" y="1894077"/>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≥9</a:t>
              </a:r>
              <a:endParaRPr sz="3735">
                <a:latin typeface="Trebuchet MS" panose="020B0603020202020204"/>
                <a:cs typeface="Trebuchet MS" panose="020B0603020202020204"/>
              </a:endParaRPr>
            </a:p>
          </p:txBody>
        </p:sp>
        <p:sp>
          <p:nvSpPr>
            <p:cNvPr id="210" name="object 96"/>
            <p:cNvSpPr txBox="1"/>
            <p:nvPr/>
          </p:nvSpPr>
          <p:spPr>
            <a:xfrm>
              <a:off x="5315839" y="1861565"/>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&lt;9</a:t>
              </a:r>
              <a:endParaRPr sz="3735">
                <a:latin typeface="Trebuchet MS" panose="020B0603020202020204"/>
                <a:cs typeface="Trebuchet MS" panose="020B0603020202020204"/>
              </a:endParaRPr>
            </a:p>
          </p:txBody>
        </p:sp>
        <p:sp>
          <p:nvSpPr>
            <p:cNvPr id="211" name="object 97"/>
            <p:cNvSpPr/>
            <p:nvPr/>
          </p:nvSpPr>
          <p:spPr>
            <a:xfrm>
              <a:off x="4243578" y="2696717"/>
              <a:ext cx="1463040" cy="365760"/>
            </a:xfrm>
            <a:custGeom>
              <a:avLst/>
              <a:gdLst/>
              <a:ahLst/>
              <a:cxnLst/>
              <a:rect l="l" t="t" r="r" b="b"/>
              <a:pathLst>
                <a:path w="1463039" h="365760">
                  <a:moveTo>
                    <a:pt x="0" y="17780"/>
                  </a:moveTo>
                  <a:lnTo>
                    <a:pt x="0" y="8000"/>
                  </a:lnTo>
                  <a:lnTo>
                    <a:pt x="8000" y="0"/>
                  </a:lnTo>
                  <a:lnTo>
                    <a:pt x="17780" y="0"/>
                  </a:lnTo>
                  <a:lnTo>
                    <a:pt x="1445260" y="0"/>
                  </a:lnTo>
                  <a:lnTo>
                    <a:pt x="1455039" y="0"/>
                  </a:lnTo>
                  <a:lnTo>
                    <a:pt x="1463039" y="8000"/>
                  </a:lnTo>
                  <a:lnTo>
                    <a:pt x="1463039" y="17780"/>
                  </a:lnTo>
                  <a:lnTo>
                    <a:pt x="1463039" y="347980"/>
                  </a:lnTo>
                  <a:lnTo>
                    <a:pt x="1463039" y="357758"/>
                  </a:lnTo>
                  <a:lnTo>
                    <a:pt x="1455039" y="365759"/>
                  </a:lnTo>
                  <a:lnTo>
                    <a:pt x="1445260" y="365759"/>
                  </a:lnTo>
                  <a:lnTo>
                    <a:pt x="17780" y="365759"/>
                  </a:lnTo>
                  <a:lnTo>
                    <a:pt x="8000" y="365759"/>
                  </a:lnTo>
                  <a:lnTo>
                    <a:pt x="0" y="357758"/>
                  </a:lnTo>
                  <a:lnTo>
                    <a:pt x="0" y="347980"/>
                  </a:lnTo>
                  <a:lnTo>
                    <a:pt x="0" y="17780"/>
                  </a:lnTo>
                  <a:close/>
                </a:path>
              </a:pathLst>
            </a:custGeom>
            <a:ln w="28575">
              <a:solidFill>
                <a:srgbClr val="EE3D42"/>
              </a:solidFill>
            </a:ln>
          </p:spPr>
          <p:txBody>
            <a:bodyPr wrap="square" lIns="0" tIns="0" rIns="0" bIns="0" rtlCol="0"/>
            <a:lstStyle/>
            <a:p>
              <a:endParaRPr sz="2400"/>
            </a:p>
          </p:txBody>
        </p:sp>
        <p:sp>
          <p:nvSpPr>
            <p:cNvPr id="212" name="object 98"/>
            <p:cNvSpPr txBox="1"/>
            <p:nvPr/>
          </p:nvSpPr>
          <p:spPr>
            <a:xfrm>
              <a:off x="4250816"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&lt;7</a:t>
              </a:r>
              <a:endParaRPr sz="3735">
                <a:latin typeface="Trebuchet MS" panose="020B0603020202020204"/>
                <a:cs typeface="Trebuchet MS" panose="020B0603020202020204"/>
              </a:endParaRPr>
            </a:p>
          </p:txBody>
        </p:sp>
        <p:sp>
          <p:nvSpPr>
            <p:cNvPr id="213" name="object 99"/>
            <p:cNvSpPr txBox="1"/>
            <p:nvPr/>
          </p:nvSpPr>
          <p:spPr>
            <a:xfrm>
              <a:off x="333552" y="3607875"/>
              <a:ext cx="2870835" cy="452047"/>
            </a:xfrm>
            <a:prstGeom prst="rect">
              <a:avLst/>
            </a:prstGeom>
          </p:spPr>
          <p:txBody>
            <a:bodyPr vert="horz" wrap="square" lIns="0" tIns="0" rIns="0" bIns="0" rtlCol="0">
              <a:spAutoFit/>
            </a:bodyPr>
            <a:lstStyle/>
            <a:p>
              <a:pPr marL="17145">
                <a:lnSpc>
                  <a:spcPts val="4660"/>
                </a:lnSpc>
              </a:pPr>
              <a:r>
                <a:rPr sz="4265" b="1" spc="-127" dirty="0">
                  <a:solidFill>
                    <a:srgbClr val="EE3D42"/>
                  </a:solidFill>
                  <a:latin typeface="Trebuchet MS" panose="020B0603020202020204"/>
                  <a:cs typeface="Trebuchet MS" panose="020B0603020202020204"/>
                </a:rPr>
                <a:t>&lt;Key,RecordId&gt;</a:t>
              </a:r>
              <a:endParaRPr sz="4265">
                <a:latin typeface="Trebuchet MS" panose="020B0603020202020204"/>
                <a:cs typeface="Trebuchet MS" panose="020B0603020202020204"/>
              </a:endParaRP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2"/>
            <a:ext cx="10972800" cy="903137"/>
          </a:xfrm>
        </p:spPr>
        <p:txBody>
          <a:bodyPr/>
          <a:lstStyle/>
          <a:p>
            <a:r>
              <a:rPr kumimoji="1" lang="en-US" altLang="zh-CN" dirty="0"/>
              <a:t>B+</a:t>
            </a:r>
            <a:r>
              <a:rPr kumimoji="1" lang="zh-CN" altLang="en-US" dirty="0"/>
              <a:t>树</a:t>
            </a:r>
            <a:r>
              <a:rPr kumimoji="1" lang="en-US" altLang="zh-CN" dirty="0"/>
              <a:t>-</a:t>
            </a:r>
            <a:r>
              <a:rPr kumimoji="1" lang="zh-CN" altLang="en-US" dirty="0"/>
              <a:t>叶结点溢出</a:t>
            </a:r>
            <a:endParaRPr kumimoji="1" lang="zh-CN" altLang="en-US"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178" name="组 177"/>
          <p:cNvGrpSpPr/>
          <p:nvPr/>
        </p:nvGrpSpPr>
        <p:grpSpPr>
          <a:xfrm>
            <a:off x="609600" y="1678962"/>
            <a:ext cx="9564115" cy="3390708"/>
            <a:chOff x="457200" y="1259221"/>
            <a:chExt cx="7173086" cy="2543031"/>
          </a:xfrm>
        </p:grpSpPr>
        <p:sp>
          <p:nvSpPr>
            <p:cNvPr id="179" name="object 5"/>
            <p:cNvSpPr/>
            <p:nvPr/>
          </p:nvSpPr>
          <p:spPr>
            <a:xfrm>
              <a:off x="2598801" y="1929256"/>
              <a:ext cx="3856990" cy="762000"/>
            </a:xfrm>
            <a:custGeom>
              <a:avLst/>
              <a:gdLst/>
              <a:ahLst/>
              <a:cxnLst/>
              <a:rect l="l" t="t" r="r" b="b"/>
              <a:pathLst>
                <a:path w="3856990" h="762000">
                  <a:moveTo>
                    <a:pt x="1713230" y="1524"/>
                  </a:moveTo>
                  <a:lnTo>
                    <a:pt x="1675130" y="254"/>
                  </a:lnTo>
                  <a:lnTo>
                    <a:pt x="1674876" y="9271"/>
                  </a:lnTo>
                  <a:lnTo>
                    <a:pt x="1673987" y="16637"/>
                  </a:lnTo>
                  <a:lnTo>
                    <a:pt x="1657985" y="63881"/>
                  </a:lnTo>
                  <a:lnTo>
                    <a:pt x="1623568" y="111506"/>
                  </a:lnTo>
                  <a:lnTo>
                    <a:pt x="1590929" y="143129"/>
                  </a:lnTo>
                  <a:lnTo>
                    <a:pt x="1550797" y="174117"/>
                  </a:lnTo>
                  <a:lnTo>
                    <a:pt x="1504188" y="203708"/>
                  </a:lnTo>
                  <a:lnTo>
                    <a:pt x="1451483" y="231902"/>
                  </a:lnTo>
                  <a:lnTo>
                    <a:pt x="1393317" y="258064"/>
                  </a:lnTo>
                  <a:lnTo>
                    <a:pt x="1330579" y="282067"/>
                  </a:lnTo>
                  <a:lnTo>
                    <a:pt x="1263777" y="303530"/>
                  </a:lnTo>
                  <a:lnTo>
                    <a:pt x="1193546" y="321945"/>
                  </a:lnTo>
                  <a:lnTo>
                    <a:pt x="1120521" y="337439"/>
                  </a:lnTo>
                  <a:lnTo>
                    <a:pt x="1045337" y="349377"/>
                  </a:lnTo>
                  <a:lnTo>
                    <a:pt x="1007237" y="353949"/>
                  </a:lnTo>
                  <a:lnTo>
                    <a:pt x="968629" y="357505"/>
                  </a:lnTo>
                  <a:lnTo>
                    <a:pt x="930021" y="360172"/>
                  </a:lnTo>
                  <a:lnTo>
                    <a:pt x="891032" y="361696"/>
                  </a:lnTo>
                  <a:lnTo>
                    <a:pt x="812927" y="362966"/>
                  </a:lnTo>
                  <a:lnTo>
                    <a:pt x="773176" y="364617"/>
                  </a:lnTo>
                  <a:lnTo>
                    <a:pt x="733425" y="367284"/>
                  </a:lnTo>
                  <a:lnTo>
                    <a:pt x="693915" y="370967"/>
                  </a:lnTo>
                  <a:lnTo>
                    <a:pt x="654812" y="375793"/>
                  </a:lnTo>
                  <a:lnTo>
                    <a:pt x="616077" y="381381"/>
                  </a:lnTo>
                  <a:lnTo>
                    <a:pt x="577723" y="387985"/>
                  </a:lnTo>
                  <a:lnTo>
                    <a:pt x="540004" y="395351"/>
                  </a:lnTo>
                  <a:lnTo>
                    <a:pt x="466344" y="412877"/>
                  </a:lnTo>
                  <a:lnTo>
                    <a:pt x="395859" y="433451"/>
                  </a:lnTo>
                  <a:lnTo>
                    <a:pt x="329057" y="456819"/>
                  </a:lnTo>
                  <a:lnTo>
                    <a:pt x="266446" y="482854"/>
                  </a:lnTo>
                  <a:lnTo>
                    <a:pt x="208788" y="511175"/>
                  </a:lnTo>
                  <a:lnTo>
                    <a:pt x="156464" y="541655"/>
                  </a:lnTo>
                  <a:lnTo>
                    <a:pt x="110236" y="574040"/>
                  </a:lnTo>
                  <a:lnTo>
                    <a:pt x="70485" y="608076"/>
                  </a:lnTo>
                  <a:lnTo>
                    <a:pt x="53340" y="625729"/>
                  </a:lnTo>
                  <a:lnTo>
                    <a:pt x="52324" y="626745"/>
                  </a:lnTo>
                  <a:lnTo>
                    <a:pt x="50800" y="629031"/>
                  </a:lnTo>
                  <a:lnTo>
                    <a:pt x="38201" y="649655"/>
                  </a:lnTo>
                  <a:lnTo>
                    <a:pt x="0" y="634492"/>
                  </a:lnTo>
                  <a:lnTo>
                    <a:pt x="11049" y="761873"/>
                  </a:lnTo>
                  <a:lnTo>
                    <a:pt x="98907" y="683260"/>
                  </a:lnTo>
                  <a:lnTo>
                    <a:pt x="106299" y="676656"/>
                  </a:lnTo>
                  <a:lnTo>
                    <a:pt x="74142" y="663905"/>
                  </a:lnTo>
                  <a:lnTo>
                    <a:pt x="81292" y="652145"/>
                  </a:lnTo>
                  <a:lnTo>
                    <a:pt x="82207" y="650646"/>
                  </a:lnTo>
                  <a:lnTo>
                    <a:pt x="113538" y="620395"/>
                  </a:lnTo>
                  <a:lnTo>
                    <a:pt x="153797" y="589280"/>
                  </a:lnTo>
                  <a:lnTo>
                    <a:pt x="200406" y="559435"/>
                  </a:lnTo>
                  <a:lnTo>
                    <a:pt x="253238" y="531114"/>
                  </a:lnTo>
                  <a:lnTo>
                    <a:pt x="311277" y="504952"/>
                  </a:lnTo>
                  <a:lnTo>
                    <a:pt x="374142" y="480949"/>
                  </a:lnTo>
                  <a:lnTo>
                    <a:pt x="440817" y="459486"/>
                  </a:lnTo>
                  <a:lnTo>
                    <a:pt x="511175" y="440817"/>
                  </a:lnTo>
                  <a:lnTo>
                    <a:pt x="584200" y="425577"/>
                  </a:lnTo>
                  <a:lnTo>
                    <a:pt x="659257" y="413512"/>
                  </a:lnTo>
                  <a:lnTo>
                    <a:pt x="697484" y="408940"/>
                  </a:lnTo>
                  <a:lnTo>
                    <a:pt x="735965" y="405257"/>
                  </a:lnTo>
                  <a:lnTo>
                    <a:pt x="774700" y="402590"/>
                  </a:lnTo>
                  <a:lnTo>
                    <a:pt x="813562" y="401066"/>
                  </a:lnTo>
                  <a:lnTo>
                    <a:pt x="892556" y="399796"/>
                  </a:lnTo>
                  <a:lnTo>
                    <a:pt x="932561" y="398145"/>
                  </a:lnTo>
                  <a:lnTo>
                    <a:pt x="972185" y="395478"/>
                  </a:lnTo>
                  <a:lnTo>
                    <a:pt x="1011682" y="391795"/>
                  </a:lnTo>
                  <a:lnTo>
                    <a:pt x="1050925" y="386969"/>
                  </a:lnTo>
                  <a:lnTo>
                    <a:pt x="1089660" y="381381"/>
                  </a:lnTo>
                  <a:lnTo>
                    <a:pt x="1128014" y="374777"/>
                  </a:lnTo>
                  <a:lnTo>
                    <a:pt x="1165733" y="367284"/>
                  </a:lnTo>
                  <a:lnTo>
                    <a:pt x="1202944" y="358902"/>
                  </a:lnTo>
                  <a:lnTo>
                    <a:pt x="1274953" y="339852"/>
                  </a:lnTo>
                  <a:lnTo>
                    <a:pt x="1343787" y="317881"/>
                  </a:lnTo>
                  <a:lnTo>
                    <a:pt x="1408557" y="293116"/>
                  </a:lnTo>
                  <a:lnTo>
                    <a:pt x="1468882" y="265811"/>
                  </a:lnTo>
                  <a:lnTo>
                    <a:pt x="1524000" y="236220"/>
                  </a:lnTo>
                  <a:lnTo>
                    <a:pt x="1573403" y="204724"/>
                  </a:lnTo>
                  <a:lnTo>
                    <a:pt x="1616583" y="171323"/>
                  </a:lnTo>
                  <a:lnTo>
                    <a:pt x="1652778" y="136017"/>
                  </a:lnTo>
                  <a:lnTo>
                    <a:pt x="1681353" y="99060"/>
                  </a:lnTo>
                  <a:lnTo>
                    <a:pt x="1701292" y="60833"/>
                  </a:lnTo>
                  <a:lnTo>
                    <a:pt x="1711960" y="20701"/>
                  </a:lnTo>
                  <a:lnTo>
                    <a:pt x="1712976" y="10414"/>
                  </a:lnTo>
                  <a:lnTo>
                    <a:pt x="1713230" y="1524"/>
                  </a:lnTo>
                  <a:close/>
                </a:path>
                <a:path w="3856990" h="762000">
                  <a:moveTo>
                    <a:pt x="2039620" y="361823"/>
                  </a:moveTo>
                  <a:lnTo>
                    <a:pt x="2038946" y="361899"/>
                  </a:lnTo>
                  <a:lnTo>
                    <a:pt x="2038692" y="362000"/>
                  </a:lnTo>
                  <a:lnTo>
                    <a:pt x="2039620" y="361823"/>
                  </a:lnTo>
                  <a:close/>
                </a:path>
                <a:path w="3856990" h="762000">
                  <a:moveTo>
                    <a:pt x="2169541" y="1270"/>
                  </a:moveTo>
                  <a:lnTo>
                    <a:pt x="2131568" y="508"/>
                  </a:lnTo>
                  <a:lnTo>
                    <a:pt x="2130806" y="36195"/>
                  </a:lnTo>
                  <a:lnTo>
                    <a:pt x="2128901" y="70866"/>
                  </a:lnTo>
                  <a:lnTo>
                    <a:pt x="2121789" y="138303"/>
                  </a:lnTo>
                  <a:lnTo>
                    <a:pt x="2110740" y="201168"/>
                  </a:lnTo>
                  <a:lnTo>
                    <a:pt x="2096516" y="257302"/>
                  </a:lnTo>
                  <a:lnTo>
                    <a:pt x="2080006" y="303911"/>
                  </a:lnTo>
                  <a:lnTo>
                    <a:pt x="2062099" y="338709"/>
                  </a:lnTo>
                  <a:lnTo>
                    <a:pt x="2039620" y="361492"/>
                  </a:lnTo>
                  <a:lnTo>
                    <a:pt x="2039620" y="361823"/>
                  </a:lnTo>
                  <a:lnTo>
                    <a:pt x="2038654" y="362013"/>
                  </a:lnTo>
                  <a:lnTo>
                    <a:pt x="2038946" y="361899"/>
                  </a:lnTo>
                  <a:lnTo>
                    <a:pt x="2039620" y="361823"/>
                  </a:lnTo>
                  <a:lnTo>
                    <a:pt x="2039620" y="361492"/>
                  </a:lnTo>
                  <a:lnTo>
                    <a:pt x="2037803" y="362000"/>
                  </a:lnTo>
                  <a:lnTo>
                    <a:pt x="2038832" y="361899"/>
                  </a:lnTo>
                  <a:lnTo>
                    <a:pt x="2037753" y="362013"/>
                  </a:lnTo>
                  <a:lnTo>
                    <a:pt x="2036572" y="362127"/>
                  </a:lnTo>
                  <a:lnTo>
                    <a:pt x="2036572" y="400177"/>
                  </a:lnTo>
                  <a:lnTo>
                    <a:pt x="2033968" y="400659"/>
                  </a:lnTo>
                  <a:lnTo>
                    <a:pt x="2033689" y="400748"/>
                  </a:lnTo>
                  <a:lnTo>
                    <a:pt x="2033917" y="400659"/>
                  </a:lnTo>
                  <a:lnTo>
                    <a:pt x="2034159" y="400558"/>
                  </a:lnTo>
                  <a:lnTo>
                    <a:pt x="2033993" y="400646"/>
                  </a:lnTo>
                  <a:lnTo>
                    <a:pt x="2034438" y="400558"/>
                  </a:lnTo>
                  <a:lnTo>
                    <a:pt x="2036572" y="400177"/>
                  </a:lnTo>
                  <a:lnTo>
                    <a:pt x="2036572" y="362127"/>
                  </a:lnTo>
                  <a:lnTo>
                    <a:pt x="2034286" y="362331"/>
                  </a:lnTo>
                  <a:lnTo>
                    <a:pt x="2033663" y="362407"/>
                  </a:lnTo>
                  <a:lnTo>
                    <a:pt x="2033663" y="400761"/>
                  </a:lnTo>
                  <a:lnTo>
                    <a:pt x="2031238" y="401701"/>
                  </a:lnTo>
                  <a:lnTo>
                    <a:pt x="2033498" y="400812"/>
                  </a:lnTo>
                  <a:lnTo>
                    <a:pt x="2033663" y="400761"/>
                  </a:lnTo>
                  <a:lnTo>
                    <a:pt x="2033663" y="362407"/>
                  </a:lnTo>
                  <a:lnTo>
                    <a:pt x="2011807" y="369189"/>
                  </a:lnTo>
                  <a:lnTo>
                    <a:pt x="2010918" y="369570"/>
                  </a:lnTo>
                  <a:lnTo>
                    <a:pt x="2010156" y="370078"/>
                  </a:lnTo>
                  <a:lnTo>
                    <a:pt x="2009267" y="370586"/>
                  </a:lnTo>
                  <a:lnTo>
                    <a:pt x="2004060" y="374396"/>
                  </a:lnTo>
                  <a:lnTo>
                    <a:pt x="1978787" y="403225"/>
                  </a:lnTo>
                  <a:lnTo>
                    <a:pt x="1957705" y="443738"/>
                  </a:lnTo>
                  <a:lnTo>
                    <a:pt x="1943900" y="481203"/>
                  </a:lnTo>
                  <a:lnTo>
                    <a:pt x="1931797" y="522986"/>
                  </a:lnTo>
                  <a:lnTo>
                    <a:pt x="1918462" y="585597"/>
                  </a:lnTo>
                  <a:lnTo>
                    <a:pt x="1910448" y="646645"/>
                  </a:lnTo>
                  <a:lnTo>
                    <a:pt x="1871726" y="644398"/>
                  </a:lnTo>
                  <a:lnTo>
                    <a:pt x="1922145" y="761873"/>
                  </a:lnTo>
                  <a:lnTo>
                    <a:pt x="1975815" y="668528"/>
                  </a:lnTo>
                  <a:lnTo>
                    <a:pt x="1985899" y="651002"/>
                  </a:lnTo>
                  <a:lnTo>
                    <a:pt x="1948497" y="648843"/>
                  </a:lnTo>
                  <a:lnTo>
                    <a:pt x="1950720" y="625094"/>
                  </a:lnTo>
                  <a:lnTo>
                    <a:pt x="1955800" y="592836"/>
                  </a:lnTo>
                  <a:lnTo>
                    <a:pt x="1968500" y="533146"/>
                  </a:lnTo>
                  <a:lnTo>
                    <a:pt x="1979930" y="493268"/>
                  </a:lnTo>
                  <a:lnTo>
                    <a:pt x="1996948" y="449326"/>
                  </a:lnTo>
                  <a:lnTo>
                    <a:pt x="2018665" y="413004"/>
                  </a:lnTo>
                  <a:lnTo>
                    <a:pt x="2035009" y="400621"/>
                  </a:lnTo>
                  <a:lnTo>
                    <a:pt x="2033765" y="400761"/>
                  </a:lnTo>
                  <a:lnTo>
                    <a:pt x="2035009" y="400621"/>
                  </a:lnTo>
                  <a:lnTo>
                    <a:pt x="2038350" y="400304"/>
                  </a:lnTo>
                  <a:lnTo>
                    <a:pt x="2039416" y="400177"/>
                  </a:lnTo>
                  <a:lnTo>
                    <a:pt x="2043684" y="399669"/>
                  </a:lnTo>
                  <a:lnTo>
                    <a:pt x="2044954" y="399542"/>
                  </a:lnTo>
                  <a:lnTo>
                    <a:pt x="2047240" y="399034"/>
                  </a:lnTo>
                  <a:lnTo>
                    <a:pt x="2052574" y="397383"/>
                  </a:lnTo>
                  <a:lnTo>
                    <a:pt x="2054606" y="396621"/>
                  </a:lnTo>
                  <a:lnTo>
                    <a:pt x="2055495" y="396113"/>
                  </a:lnTo>
                  <a:lnTo>
                    <a:pt x="2060829" y="393446"/>
                  </a:lnTo>
                  <a:lnTo>
                    <a:pt x="2088896" y="366776"/>
                  </a:lnTo>
                  <a:lnTo>
                    <a:pt x="2091855" y="362458"/>
                  </a:lnTo>
                  <a:lnTo>
                    <a:pt x="2092121" y="362077"/>
                  </a:lnTo>
                  <a:lnTo>
                    <a:pt x="2092299" y="361823"/>
                  </a:lnTo>
                  <a:lnTo>
                    <a:pt x="2092909" y="360934"/>
                  </a:lnTo>
                  <a:lnTo>
                    <a:pt x="2092998" y="360807"/>
                  </a:lnTo>
                  <a:lnTo>
                    <a:pt x="2093950" y="359410"/>
                  </a:lnTo>
                  <a:lnTo>
                    <a:pt x="2094560" y="358521"/>
                  </a:lnTo>
                  <a:lnTo>
                    <a:pt x="2100072" y="349504"/>
                  </a:lnTo>
                  <a:lnTo>
                    <a:pt x="2120011" y="306451"/>
                  </a:lnTo>
                  <a:lnTo>
                    <a:pt x="2133219" y="267589"/>
                  </a:lnTo>
                  <a:lnTo>
                    <a:pt x="2148205" y="208407"/>
                  </a:lnTo>
                  <a:lnTo>
                    <a:pt x="2159635" y="143002"/>
                  </a:lnTo>
                  <a:lnTo>
                    <a:pt x="2167001" y="72898"/>
                  </a:lnTo>
                  <a:lnTo>
                    <a:pt x="2168906" y="36830"/>
                  </a:lnTo>
                  <a:lnTo>
                    <a:pt x="2169541" y="1270"/>
                  </a:lnTo>
                  <a:close/>
                </a:path>
                <a:path w="3856990" h="762000">
                  <a:moveTo>
                    <a:pt x="3817912" y="647509"/>
                  </a:moveTo>
                  <a:lnTo>
                    <a:pt x="3817505" y="646557"/>
                  </a:lnTo>
                  <a:lnTo>
                    <a:pt x="3811016" y="631444"/>
                  </a:lnTo>
                  <a:lnTo>
                    <a:pt x="3810508" y="630174"/>
                  </a:lnTo>
                  <a:lnTo>
                    <a:pt x="3809873" y="629031"/>
                  </a:lnTo>
                  <a:lnTo>
                    <a:pt x="3809111" y="628015"/>
                  </a:lnTo>
                  <a:lnTo>
                    <a:pt x="3796538" y="610235"/>
                  </a:lnTo>
                  <a:lnTo>
                    <a:pt x="3767328" y="575818"/>
                  </a:lnTo>
                  <a:lnTo>
                    <a:pt x="3733292" y="543179"/>
                  </a:lnTo>
                  <a:lnTo>
                    <a:pt x="3694938" y="512572"/>
                  </a:lnTo>
                  <a:lnTo>
                    <a:pt x="3652393" y="483870"/>
                  </a:lnTo>
                  <a:lnTo>
                    <a:pt x="3606419" y="457708"/>
                  </a:lnTo>
                  <a:lnTo>
                    <a:pt x="3557270" y="433959"/>
                  </a:lnTo>
                  <a:lnTo>
                    <a:pt x="3505327" y="413258"/>
                  </a:lnTo>
                  <a:lnTo>
                    <a:pt x="3451225" y="395605"/>
                  </a:lnTo>
                  <a:lnTo>
                    <a:pt x="3395345" y="381508"/>
                  </a:lnTo>
                  <a:lnTo>
                    <a:pt x="3338068" y="370967"/>
                  </a:lnTo>
                  <a:lnTo>
                    <a:pt x="3279648" y="364490"/>
                  </a:lnTo>
                  <a:lnTo>
                    <a:pt x="3193415" y="361696"/>
                  </a:lnTo>
                  <a:lnTo>
                    <a:pt x="3165475" y="360172"/>
                  </a:lnTo>
                  <a:lnTo>
                    <a:pt x="3109849" y="353949"/>
                  </a:lnTo>
                  <a:lnTo>
                    <a:pt x="3054985" y="343916"/>
                  </a:lnTo>
                  <a:lnTo>
                    <a:pt x="3001645" y="330454"/>
                  </a:lnTo>
                  <a:lnTo>
                    <a:pt x="2949829" y="313563"/>
                  </a:lnTo>
                  <a:lnTo>
                    <a:pt x="2900299" y="293878"/>
                  </a:lnTo>
                  <a:lnTo>
                    <a:pt x="2853563" y="271272"/>
                  </a:lnTo>
                  <a:lnTo>
                    <a:pt x="2809875" y="246380"/>
                  </a:lnTo>
                  <a:lnTo>
                    <a:pt x="2769870" y="219456"/>
                  </a:lnTo>
                  <a:lnTo>
                    <a:pt x="2733929" y="190754"/>
                  </a:lnTo>
                  <a:lnTo>
                    <a:pt x="2702560" y="160655"/>
                  </a:lnTo>
                  <a:lnTo>
                    <a:pt x="2676144" y="129667"/>
                  </a:lnTo>
                  <a:lnTo>
                    <a:pt x="2655062" y="97790"/>
                  </a:lnTo>
                  <a:lnTo>
                    <a:pt x="2634234" y="49784"/>
                  </a:lnTo>
                  <a:lnTo>
                    <a:pt x="2626995" y="0"/>
                  </a:lnTo>
                  <a:lnTo>
                    <a:pt x="2588895" y="1778"/>
                  </a:lnTo>
                  <a:lnTo>
                    <a:pt x="2597277" y="58674"/>
                  </a:lnTo>
                  <a:lnTo>
                    <a:pt x="2611628" y="96774"/>
                  </a:lnTo>
                  <a:lnTo>
                    <a:pt x="2632456" y="133731"/>
                  </a:lnTo>
                  <a:lnTo>
                    <a:pt x="2658999" y="169037"/>
                  </a:lnTo>
                  <a:lnTo>
                    <a:pt x="2690622" y="202692"/>
                  </a:lnTo>
                  <a:lnTo>
                    <a:pt x="2726944" y="234569"/>
                  </a:lnTo>
                  <a:lnTo>
                    <a:pt x="2767457" y="264414"/>
                  </a:lnTo>
                  <a:lnTo>
                    <a:pt x="2811907" y="291846"/>
                  </a:lnTo>
                  <a:lnTo>
                    <a:pt x="2859532" y="316865"/>
                  </a:lnTo>
                  <a:lnTo>
                    <a:pt x="2910078" y="339217"/>
                  </a:lnTo>
                  <a:lnTo>
                    <a:pt x="2963037" y="358394"/>
                  </a:lnTo>
                  <a:lnTo>
                    <a:pt x="3018155" y="374396"/>
                  </a:lnTo>
                  <a:lnTo>
                    <a:pt x="3074797" y="386715"/>
                  </a:lnTo>
                  <a:lnTo>
                    <a:pt x="3132709" y="395351"/>
                  </a:lnTo>
                  <a:lnTo>
                    <a:pt x="3191383" y="399796"/>
                  </a:lnTo>
                  <a:lnTo>
                    <a:pt x="3249549" y="400939"/>
                  </a:lnTo>
                  <a:lnTo>
                    <a:pt x="3277489" y="402590"/>
                  </a:lnTo>
                  <a:lnTo>
                    <a:pt x="3333115" y="408813"/>
                  </a:lnTo>
                  <a:lnTo>
                    <a:pt x="3387852" y="418846"/>
                  </a:lnTo>
                  <a:lnTo>
                    <a:pt x="3441319" y="432435"/>
                  </a:lnTo>
                  <a:lnTo>
                    <a:pt x="3493008" y="449199"/>
                  </a:lnTo>
                  <a:lnTo>
                    <a:pt x="3542538" y="469138"/>
                  </a:lnTo>
                  <a:lnTo>
                    <a:pt x="3589274" y="491617"/>
                  </a:lnTo>
                  <a:lnTo>
                    <a:pt x="3632835" y="516636"/>
                  </a:lnTo>
                  <a:lnTo>
                    <a:pt x="3672840" y="543687"/>
                  </a:lnTo>
                  <a:lnTo>
                    <a:pt x="3708908" y="572516"/>
                  </a:lnTo>
                  <a:lnTo>
                    <a:pt x="3740277" y="602615"/>
                  </a:lnTo>
                  <a:lnTo>
                    <a:pt x="3766693" y="633984"/>
                  </a:lnTo>
                  <a:lnTo>
                    <a:pt x="3781094" y="658469"/>
                  </a:lnTo>
                  <a:lnTo>
                    <a:pt x="3809568" y="649986"/>
                  </a:lnTo>
                  <a:lnTo>
                    <a:pt x="3817912" y="647509"/>
                  </a:lnTo>
                  <a:close/>
                </a:path>
                <a:path w="3856990" h="762000">
                  <a:moveTo>
                    <a:pt x="3856482" y="636016"/>
                  </a:moveTo>
                  <a:lnTo>
                    <a:pt x="3817912" y="647509"/>
                  </a:lnTo>
                  <a:lnTo>
                    <a:pt x="3781094" y="658469"/>
                  </a:lnTo>
                  <a:lnTo>
                    <a:pt x="3746881" y="668655"/>
                  </a:lnTo>
                  <a:lnTo>
                    <a:pt x="3834257" y="761873"/>
                  </a:lnTo>
                  <a:lnTo>
                    <a:pt x="3849052" y="678053"/>
                  </a:lnTo>
                  <a:lnTo>
                    <a:pt x="3856482" y="636016"/>
                  </a:lnTo>
                  <a:close/>
                </a:path>
              </a:pathLst>
            </a:custGeom>
            <a:solidFill>
              <a:srgbClr val="636363"/>
            </a:solidFill>
          </p:spPr>
          <p:txBody>
            <a:bodyPr wrap="square" lIns="0" tIns="0" rIns="0" bIns="0" rtlCol="0"/>
            <a:lstStyle/>
            <a:p>
              <a:endParaRPr sz="2400"/>
            </a:p>
          </p:txBody>
        </p:sp>
        <p:sp>
          <p:nvSpPr>
            <p:cNvPr id="180" name="object 7"/>
            <p:cNvSpPr txBox="1"/>
            <p:nvPr/>
          </p:nvSpPr>
          <p:spPr>
            <a:xfrm>
              <a:off x="3024885"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&lt;5</a:t>
              </a:r>
              <a:endParaRPr sz="3735">
                <a:latin typeface="Trebuchet MS" panose="020B0603020202020204"/>
                <a:cs typeface="Trebuchet MS" panose="020B0603020202020204"/>
              </a:endParaRPr>
            </a:p>
          </p:txBody>
        </p:sp>
        <p:sp>
          <p:nvSpPr>
            <p:cNvPr id="181" name="object 8"/>
            <p:cNvSpPr txBox="1"/>
            <p:nvPr/>
          </p:nvSpPr>
          <p:spPr>
            <a:xfrm>
              <a:off x="4250816"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&lt;7</a:t>
              </a:r>
              <a:endParaRPr sz="3735">
                <a:latin typeface="Trebuchet MS" panose="020B0603020202020204"/>
                <a:cs typeface="Trebuchet MS" panose="020B0603020202020204"/>
              </a:endParaRPr>
            </a:p>
          </p:txBody>
        </p:sp>
        <p:sp>
          <p:nvSpPr>
            <p:cNvPr id="182" name="object 9"/>
            <p:cNvSpPr txBox="1"/>
            <p:nvPr/>
          </p:nvSpPr>
          <p:spPr>
            <a:xfrm>
              <a:off x="5703189" y="1880361"/>
              <a:ext cx="382270" cy="443023"/>
            </a:xfrm>
            <a:prstGeom prst="rect">
              <a:avLst/>
            </a:prstGeom>
          </p:spPr>
          <p:txBody>
            <a:bodyPr vert="horz" wrap="square" lIns="0" tIns="16087" rIns="0" bIns="0" rtlCol="0">
              <a:spAutoFit/>
            </a:bodyPr>
            <a:lstStyle/>
            <a:p>
              <a:pPr marL="17145">
                <a:spcBef>
                  <a:spcPts val="125"/>
                </a:spcBef>
              </a:pPr>
              <a:r>
                <a:rPr sz="3735" b="1" spc="-320" dirty="0">
                  <a:solidFill>
                    <a:srgbClr val="EE3D42"/>
                  </a:solidFill>
                  <a:latin typeface="Trebuchet MS" panose="020B0603020202020204"/>
                  <a:cs typeface="Trebuchet MS" panose="020B0603020202020204"/>
                </a:rPr>
                <a:t>≥9</a:t>
              </a:r>
              <a:endParaRPr sz="3735">
                <a:latin typeface="Trebuchet MS" panose="020B0603020202020204"/>
                <a:cs typeface="Trebuchet MS" panose="020B0603020202020204"/>
              </a:endParaRPr>
            </a:p>
          </p:txBody>
        </p:sp>
        <p:grpSp>
          <p:nvGrpSpPr>
            <p:cNvPr id="183" name="object 10"/>
            <p:cNvGrpSpPr/>
            <p:nvPr/>
          </p:nvGrpSpPr>
          <p:grpSpPr>
            <a:xfrm>
              <a:off x="3739896" y="2449702"/>
              <a:ext cx="2490470" cy="976630"/>
              <a:chOff x="3739896" y="2449702"/>
              <a:chExt cx="2490470" cy="976630"/>
            </a:xfrm>
          </p:grpSpPr>
          <p:sp>
            <p:nvSpPr>
              <p:cNvPr id="259" name="object 11"/>
              <p:cNvSpPr/>
              <p:nvPr/>
            </p:nvSpPr>
            <p:spPr>
              <a:xfrm>
                <a:off x="3739896" y="2449702"/>
                <a:ext cx="2490470" cy="848360"/>
              </a:xfrm>
              <a:custGeom>
                <a:avLst/>
                <a:gdLst/>
                <a:ahLst/>
                <a:cxnLst/>
                <a:rect l="l" t="t" r="r" b="b"/>
                <a:pathLst>
                  <a:path w="2490470" h="848360">
                    <a:moveTo>
                      <a:pt x="570992" y="107442"/>
                    </a:moveTo>
                    <a:lnTo>
                      <a:pt x="533692" y="122301"/>
                    </a:lnTo>
                    <a:lnTo>
                      <a:pt x="527050" y="109982"/>
                    </a:lnTo>
                    <a:lnTo>
                      <a:pt x="526161" y="108458"/>
                    </a:lnTo>
                    <a:lnTo>
                      <a:pt x="525145" y="107061"/>
                    </a:lnTo>
                    <a:lnTo>
                      <a:pt x="523875" y="105791"/>
                    </a:lnTo>
                    <a:lnTo>
                      <a:pt x="506349" y="87884"/>
                    </a:lnTo>
                    <a:lnTo>
                      <a:pt x="486918" y="70993"/>
                    </a:lnTo>
                    <a:lnTo>
                      <a:pt x="465963" y="55753"/>
                    </a:lnTo>
                    <a:lnTo>
                      <a:pt x="443484" y="41910"/>
                    </a:lnTo>
                    <a:lnTo>
                      <a:pt x="435762" y="37973"/>
                    </a:lnTo>
                    <a:lnTo>
                      <a:pt x="419608" y="29718"/>
                    </a:lnTo>
                    <a:lnTo>
                      <a:pt x="369189" y="11049"/>
                    </a:lnTo>
                    <a:lnTo>
                      <a:pt x="329819" y="2794"/>
                    </a:lnTo>
                    <a:lnTo>
                      <a:pt x="289179" y="0"/>
                    </a:lnTo>
                    <a:lnTo>
                      <a:pt x="275463" y="254"/>
                    </a:lnTo>
                    <a:lnTo>
                      <a:pt x="235077" y="5588"/>
                    </a:lnTo>
                    <a:lnTo>
                      <a:pt x="182626" y="21209"/>
                    </a:lnTo>
                    <a:lnTo>
                      <a:pt x="134112" y="45212"/>
                    </a:lnTo>
                    <a:lnTo>
                      <a:pt x="90805" y="76327"/>
                    </a:lnTo>
                    <a:lnTo>
                      <a:pt x="53848" y="113538"/>
                    </a:lnTo>
                    <a:lnTo>
                      <a:pt x="25400" y="154940"/>
                    </a:lnTo>
                    <a:lnTo>
                      <a:pt x="6731" y="200279"/>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6" y="48387"/>
                    </a:lnTo>
                    <a:lnTo>
                      <a:pt x="266700" y="39243"/>
                    </a:lnTo>
                    <a:lnTo>
                      <a:pt x="290068" y="37973"/>
                    </a:lnTo>
                    <a:lnTo>
                      <a:pt x="301879" y="38354"/>
                    </a:lnTo>
                    <a:lnTo>
                      <a:pt x="360426" y="48260"/>
                    </a:lnTo>
                    <a:lnTo>
                      <a:pt x="405003" y="64897"/>
                    </a:lnTo>
                    <a:lnTo>
                      <a:pt x="445770" y="88138"/>
                    </a:lnTo>
                    <a:lnTo>
                      <a:pt x="481330" y="116586"/>
                    </a:lnTo>
                    <a:lnTo>
                      <a:pt x="498043" y="136499"/>
                    </a:lnTo>
                    <a:lnTo>
                      <a:pt x="464820" y="149733"/>
                    </a:lnTo>
                    <a:lnTo>
                      <a:pt x="560197" y="234823"/>
                    </a:lnTo>
                    <a:lnTo>
                      <a:pt x="566928" y="155321"/>
                    </a:lnTo>
                    <a:lnTo>
                      <a:pt x="570992" y="107442"/>
                    </a:lnTo>
                    <a:close/>
                  </a:path>
                  <a:path w="2490470" h="848360">
                    <a:moveTo>
                      <a:pt x="579247" y="601218"/>
                    </a:moveTo>
                    <a:lnTo>
                      <a:pt x="541147" y="599948"/>
                    </a:lnTo>
                    <a:lnTo>
                      <a:pt x="540766" y="610616"/>
                    </a:lnTo>
                    <a:lnTo>
                      <a:pt x="539750" y="620014"/>
                    </a:lnTo>
                    <a:lnTo>
                      <a:pt x="528955" y="657352"/>
                    </a:lnTo>
                    <a:lnTo>
                      <a:pt x="508762" y="693674"/>
                    </a:lnTo>
                    <a:lnTo>
                      <a:pt x="479806" y="728218"/>
                    </a:lnTo>
                    <a:lnTo>
                      <a:pt x="444119" y="758063"/>
                    </a:lnTo>
                    <a:lnTo>
                      <a:pt x="403225" y="782447"/>
                    </a:lnTo>
                    <a:lnTo>
                      <a:pt x="358648" y="799846"/>
                    </a:lnTo>
                    <a:lnTo>
                      <a:pt x="312547" y="808990"/>
                    </a:lnTo>
                    <a:lnTo>
                      <a:pt x="289179" y="810133"/>
                    </a:lnTo>
                    <a:lnTo>
                      <a:pt x="277368" y="809879"/>
                    </a:lnTo>
                    <a:lnTo>
                      <a:pt x="218821" y="799973"/>
                    </a:lnTo>
                    <a:lnTo>
                      <a:pt x="174244" y="783336"/>
                    </a:lnTo>
                    <a:lnTo>
                      <a:pt x="133477" y="760095"/>
                    </a:lnTo>
                    <a:lnTo>
                      <a:pt x="97917" y="731520"/>
                    </a:lnTo>
                    <a:lnTo>
                      <a:pt x="86753" y="720090"/>
                    </a:lnTo>
                    <a:lnTo>
                      <a:pt x="84429" y="717715"/>
                    </a:lnTo>
                    <a:lnTo>
                      <a:pt x="83388" y="715772"/>
                    </a:lnTo>
                    <a:lnTo>
                      <a:pt x="81153" y="711631"/>
                    </a:lnTo>
                    <a:lnTo>
                      <a:pt x="114427" y="698373"/>
                    </a:lnTo>
                    <a:lnTo>
                      <a:pt x="108153" y="692785"/>
                    </a:lnTo>
                    <a:lnTo>
                      <a:pt x="19050" y="613283"/>
                    </a:lnTo>
                    <a:lnTo>
                      <a:pt x="8255" y="740664"/>
                    </a:lnTo>
                    <a:lnTo>
                      <a:pt x="45516" y="725830"/>
                    </a:lnTo>
                    <a:lnTo>
                      <a:pt x="52197" y="738124"/>
                    </a:lnTo>
                    <a:lnTo>
                      <a:pt x="53086" y="739648"/>
                    </a:lnTo>
                    <a:lnTo>
                      <a:pt x="54102" y="741172"/>
                    </a:lnTo>
                    <a:lnTo>
                      <a:pt x="55372" y="742442"/>
                    </a:lnTo>
                    <a:lnTo>
                      <a:pt x="72898" y="760349"/>
                    </a:lnTo>
                    <a:lnTo>
                      <a:pt x="113411" y="792353"/>
                    </a:lnTo>
                    <a:lnTo>
                      <a:pt x="159639" y="818515"/>
                    </a:lnTo>
                    <a:lnTo>
                      <a:pt x="210185" y="837057"/>
                    </a:lnTo>
                    <a:lnTo>
                      <a:pt x="249428" y="845312"/>
                    </a:lnTo>
                    <a:lnTo>
                      <a:pt x="290068" y="848233"/>
                    </a:lnTo>
                    <a:lnTo>
                      <a:pt x="303911" y="847852"/>
                    </a:lnTo>
                    <a:lnTo>
                      <a:pt x="344297" y="842645"/>
                    </a:lnTo>
                    <a:lnTo>
                      <a:pt x="396748" y="827024"/>
                    </a:lnTo>
                    <a:lnTo>
                      <a:pt x="431927" y="810133"/>
                    </a:lnTo>
                    <a:lnTo>
                      <a:pt x="445135" y="802894"/>
                    </a:lnTo>
                    <a:lnTo>
                      <a:pt x="488442" y="771779"/>
                    </a:lnTo>
                    <a:lnTo>
                      <a:pt x="525399" y="734695"/>
                    </a:lnTo>
                    <a:lnTo>
                      <a:pt x="553847" y="693293"/>
                    </a:lnTo>
                    <a:lnTo>
                      <a:pt x="572516" y="647954"/>
                    </a:lnTo>
                    <a:lnTo>
                      <a:pt x="578866" y="611886"/>
                    </a:lnTo>
                    <a:lnTo>
                      <a:pt x="579247" y="601218"/>
                    </a:lnTo>
                    <a:close/>
                  </a:path>
                  <a:path w="2490470" h="848360">
                    <a:moveTo>
                      <a:pt x="2490343" y="601218"/>
                    </a:moveTo>
                    <a:lnTo>
                      <a:pt x="2452243" y="599948"/>
                    </a:lnTo>
                    <a:lnTo>
                      <a:pt x="2451862" y="610616"/>
                    </a:lnTo>
                    <a:lnTo>
                      <a:pt x="2450846" y="620014"/>
                    </a:lnTo>
                    <a:lnTo>
                      <a:pt x="2440051" y="657606"/>
                    </a:lnTo>
                    <a:lnTo>
                      <a:pt x="2419858" y="693801"/>
                    </a:lnTo>
                    <a:lnTo>
                      <a:pt x="2390902" y="728218"/>
                    </a:lnTo>
                    <a:lnTo>
                      <a:pt x="2355215" y="758190"/>
                    </a:lnTo>
                    <a:lnTo>
                      <a:pt x="2314321" y="782574"/>
                    </a:lnTo>
                    <a:lnTo>
                      <a:pt x="2269744" y="799973"/>
                    </a:lnTo>
                    <a:lnTo>
                      <a:pt x="2223643" y="808990"/>
                    </a:lnTo>
                    <a:lnTo>
                      <a:pt x="2200148" y="810260"/>
                    </a:lnTo>
                    <a:lnTo>
                      <a:pt x="2188464" y="810006"/>
                    </a:lnTo>
                    <a:lnTo>
                      <a:pt x="2129917" y="800100"/>
                    </a:lnTo>
                    <a:lnTo>
                      <a:pt x="2085467" y="783336"/>
                    </a:lnTo>
                    <a:lnTo>
                      <a:pt x="2044573" y="760095"/>
                    </a:lnTo>
                    <a:lnTo>
                      <a:pt x="2009013" y="731647"/>
                    </a:lnTo>
                    <a:lnTo>
                      <a:pt x="1997786" y="719963"/>
                    </a:lnTo>
                    <a:lnTo>
                      <a:pt x="1995551" y="717638"/>
                    </a:lnTo>
                    <a:lnTo>
                      <a:pt x="1994547" y="715772"/>
                    </a:lnTo>
                    <a:lnTo>
                      <a:pt x="1992312" y="711669"/>
                    </a:lnTo>
                    <a:lnTo>
                      <a:pt x="2025523" y="698500"/>
                    </a:lnTo>
                    <a:lnTo>
                      <a:pt x="2019122" y="692785"/>
                    </a:lnTo>
                    <a:lnTo>
                      <a:pt x="1930146" y="613283"/>
                    </a:lnTo>
                    <a:lnTo>
                      <a:pt x="1919224" y="740664"/>
                    </a:lnTo>
                    <a:lnTo>
                      <a:pt x="1956625" y="725830"/>
                    </a:lnTo>
                    <a:lnTo>
                      <a:pt x="1963293" y="738124"/>
                    </a:lnTo>
                    <a:lnTo>
                      <a:pt x="1964182" y="739648"/>
                    </a:lnTo>
                    <a:lnTo>
                      <a:pt x="2003425" y="777113"/>
                    </a:lnTo>
                    <a:lnTo>
                      <a:pt x="2046986" y="806323"/>
                    </a:lnTo>
                    <a:lnTo>
                      <a:pt x="2095500" y="828802"/>
                    </a:lnTo>
                    <a:lnTo>
                      <a:pt x="2147189" y="843153"/>
                    </a:lnTo>
                    <a:lnTo>
                      <a:pt x="2187702" y="847979"/>
                    </a:lnTo>
                    <a:lnTo>
                      <a:pt x="2201291" y="848360"/>
                    </a:lnTo>
                    <a:lnTo>
                      <a:pt x="2214880" y="847852"/>
                    </a:lnTo>
                    <a:lnTo>
                      <a:pt x="2255520" y="842645"/>
                    </a:lnTo>
                    <a:lnTo>
                      <a:pt x="2307844" y="827024"/>
                    </a:lnTo>
                    <a:lnTo>
                      <a:pt x="2343023" y="810260"/>
                    </a:lnTo>
                    <a:lnTo>
                      <a:pt x="2356231" y="803021"/>
                    </a:lnTo>
                    <a:lnTo>
                      <a:pt x="2399538" y="771906"/>
                    </a:lnTo>
                    <a:lnTo>
                      <a:pt x="2436495" y="734695"/>
                    </a:lnTo>
                    <a:lnTo>
                      <a:pt x="2464943" y="693293"/>
                    </a:lnTo>
                    <a:lnTo>
                      <a:pt x="2483612" y="647954"/>
                    </a:lnTo>
                    <a:lnTo>
                      <a:pt x="2489962" y="612013"/>
                    </a:lnTo>
                    <a:lnTo>
                      <a:pt x="2490343" y="601218"/>
                    </a:lnTo>
                    <a:close/>
                  </a:path>
                </a:pathLst>
              </a:custGeom>
              <a:solidFill>
                <a:srgbClr val="636363"/>
              </a:solidFill>
            </p:spPr>
            <p:txBody>
              <a:bodyPr wrap="square" lIns="0" tIns="0" rIns="0" bIns="0" rtlCol="0"/>
              <a:lstStyle/>
              <a:p>
                <a:endParaRPr sz="2400"/>
              </a:p>
            </p:txBody>
          </p:sp>
          <p:sp>
            <p:nvSpPr>
              <p:cNvPr id="260" name="object 12"/>
              <p:cNvSpPr/>
              <p:nvPr/>
            </p:nvSpPr>
            <p:spPr>
              <a:xfrm>
                <a:off x="4293870" y="3054350"/>
                <a:ext cx="1389380" cy="371475"/>
              </a:xfrm>
              <a:custGeom>
                <a:avLst/>
                <a:gdLst/>
                <a:ahLst/>
                <a:cxnLst/>
                <a:rect l="l" t="t" r="r" b="b"/>
                <a:pathLst>
                  <a:path w="1389379" h="371475">
                    <a:moveTo>
                      <a:pt x="41909" y="250825"/>
                    </a:moveTo>
                    <a:lnTo>
                      <a:pt x="0" y="371475"/>
                    </a:lnTo>
                    <a:lnTo>
                      <a:pt x="121792" y="332613"/>
                    </a:lnTo>
                    <a:lnTo>
                      <a:pt x="109388" y="319913"/>
                    </a:lnTo>
                    <a:lnTo>
                      <a:pt x="80009" y="319913"/>
                    </a:lnTo>
                    <a:lnTo>
                      <a:pt x="56387" y="290068"/>
                    </a:lnTo>
                    <a:lnTo>
                      <a:pt x="69854" y="279436"/>
                    </a:lnTo>
                    <a:lnTo>
                      <a:pt x="41909" y="250825"/>
                    </a:lnTo>
                    <a:close/>
                  </a:path>
                  <a:path w="1389379" h="371475">
                    <a:moveTo>
                      <a:pt x="69854" y="279436"/>
                    </a:moveTo>
                    <a:lnTo>
                      <a:pt x="56387" y="290068"/>
                    </a:lnTo>
                    <a:lnTo>
                      <a:pt x="80009" y="319913"/>
                    </a:lnTo>
                    <a:lnTo>
                      <a:pt x="96544" y="306762"/>
                    </a:lnTo>
                    <a:lnTo>
                      <a:pt x="69854" y="279436"/>
                    </a:lnTo>
                    <a:close/>
                  </a:path>
                  <a:path w="1389379" h="371475">
                    <a:moveTo>
                      <a:pt x="96544" y="306762"/>
                    </a:moveTo>
                    <a:lnTo>
                      <a:pt x="80009" y="319913"/>
                    </a:lnTo>
                    <a:lnTo>
                      <a:pt x="109388" y="319913"/>
                    </a:lnTo>
                    <a:lnTo>
                      <a:pt x="96544" y="306762"/>
                    </a:lnTo>
                    <a:close/>
                  </a:path>
                  <a:path w="1389379" h="371475">
                    <a:moveTo>
                      <a:pt x="1345904" y="17272"/>
                    </a:moveTo>
                    <a:lnTo>
                      <a:pt x="1313814" y="46100"/>
                    </a:lnTo>
                    <a:lnTo>
                      <a:pt x="1272158" y="68706"/>
                    </a:lnTo>
                    <a:lnTo>
                      <a:pt x="1236979" y="83438"/>
                    </a:lnTo>
                    <a:lnTo>
                      <a:pt x="1196339" y="97536"/>
                    </a:lnTo>
                    <a:lnTo>
                      <a:pt x="1151127" y="110743"/>
                    </a:lnTo>
                    <a:lnTo>
                      <a:pt x="1101852" y="122936"/>
                    </a:lnTo>
                    <a:lnTo>
                      <a:pt x="1048892" y="133985"/>
                    </a:lnTo>
                    <a:lnTo>
                      <a:pt x="992885" y="143763"/>
                    </a:lnTo>
                    <a:lnTo>
                      <a:pt x="934212" y="152019"/>
                    </a:lnTo>
                    <a:lnTo>
                      <a:pt x="873505" y="158750"/>
                    </a:lnTo>
                    <a:lnTo>
                      <a:pt x="811529" y="163575"/>
                    </a:lnTo>
                    <a:lnTo>
                      <a:pt x="748410" y="166750"/>
                    </a:lnTo>
                    <a:lnTo>
                      <a:pt x="620776" y="168782"/>
                    </a:lnTo>
                    <a:lnTo>
                      <a:pt x="556513" y="171957"/>
                    </a:lnTo>
                    <a:lnTo>
                      <a:pt x="493267" y="176911"/>
                    </a:lnTo>
                    <a:lnTo>
                      <a:pt x="431545" y="183769"/>
                    </a:lnTo>
                    <a:lnTo>
                      <a:pt x="371728" y="192277"/>
                    </a:lnTo>
                    <a:lnTo>
                      <a:pt x="314451" y="202183"/>
                    </a:lnTo>
                    <a:lnTo>
                      <a:pt x="234314" y="219582"/>
                    </a:lnTo>
                    <a:lnTo>
                      <a:pt x="185419" y="232918"/>
                    </a:lnTo>
                    <a:lnTo>
                      <a:pt x="140588" y="247142"/>
                    </a:lnTo>
                    <a:lnTo>
                      <a:pt x="100456" y="262381"/>
                    </a:lnTo>
                    <a:lnTo>
                      <a:pt x="82295" y="270382"/>
                    </a:lnTo>
                    <a:lnTo>
                      <a:pt x="80771" y="271018"/>
                    </a:lnTo>
                    <a:lnTo>
                      <a:pt x="79375" y="271780"/>
                    </a:lnTo>
                    <a:lnTo>
                      <a:pt x="78104" y="272923"/>
                    </a:lnTo>
                    <a:lnTo>
                      <a:pt x="69854" y="279436"/>
                    </a:lnTo>
                    <a:lnTo>
                      <a:pt x="96544" y="306762"/>
                    </a:lnTo>
                    <a:lnTo>
                      <a:pt x="98533" y="305181"/>
                    </a:lnTo>
                    <a:lnTo>
                      <a:pt x="97535" y="305181"/>
                    </a:lnTo>
                    <a:lnTo>
                      <a:pt x="101726" y="302641"/>
                    </a:lnTo>
                    <a:lnTo>
                      <a:pt x="103404" y="302641"/>
                    </a:lnTo>
                    <a:lnTo>
                      <a:pt x="114553" y="297814"/>
                    </a:lnTo>
                    <a:lnTo>
                      <a:pt x="132968" y="290449"/>
                    </a:lnTo>
                    <a:lnTo>
                      <a:pt x="173608" y="276351"/>
                    </a:lnTo>
                    <a:lnTo>
                      <a:pt x="218947" y="263017"/>
                    </a:lnTo>
                    <a:lnTo>
                      <a:pt x="268350" y="250698"/>
                    </a:lnTo>
                    <a:lnTo>
                      <a:pt x="321309" y="239649"/>
                    </a:lnTo>
                    <a:lnTo>
                      <a:pt x="406272" y="225551"/>
                    </a:lnTo>
                    <a:lnTo>
                      <a:pt x="496188" y="215011"/>
                    </a:lnTo>
                    <a:lnTo>
                      <a:pt x="558291" y="210057"/>
                    </a:lnTo>
                    <a:lnTo>
                      <a:pt x="621283" y="206882"/>
                    </a:lnTo>
                    <a:lnTo>
                      <a:pt x="750315" y="204850"/>
                    </a:lnTo>
                    <a:lnTo>
                      <a:pt x="814577" y="201675"/>
                    </a:lnTo>
                    <a:lnTo>
                      <a:pt x="877696" y="196595"/>
                    </a:lnTo>
                    <a:lnTo>
                      <a:pt x="939291" y="189737"/>
                    </a:lnTo>
                    <a:lnTo>
                      <a:pt x="998981" y="181356"/>
                    </a:lnTo>
                    <a:lnTo>
                      <a:pt x="1056385" y="171450"/>
                    </a:lnTo>
                    <a:lnTo>
                      <a:pt x="1110614" y="160019"/>
                    </a:lnTo>
                    <a:lnTo>
                      <a:pt x="1161541" y="147447"/>
                    </a:lnTo>
                    <a:lnTo>
                      <a:pt x="1208531" y="133604"/>
                    </a:lnTo>
                    <a:lnTo>
                      <a:pt x="1250950" y="118744"/>
                    </a:lnTo>
                    <a:lnTo>
                      <a:pt x="1288922" y="102997"/>
                    </a:lnTo>
                    <a:lnTo>
                      <a:pt x="1335785" y="77216"/>
                    </a:lnTo>
                    <a:lnTo>
                      <a:pt x="1370076" y="48260"/>
                    </a:lnTo>
                    <a:lnTo>
                      <a:pt x="1376679" y="39624"/>
                    </a:lnTo>
                    <a:lnTo>
                      <a:pt x="1377314" y="38862"/>
                    </a:lnTo>
                    <a:lnTo>
                      <a:pt x="1378330" y="37337"/>
                    </a:lnTo>
                    <a:lnTo>
                      <a:pt x="1383156" y="28701"/>
                    </a:lnTo>
                    <a:lnTo>
                      <a:pt x="1384172" y="26669"/>
                    </a:lnTo>
                    <a:lnTo>
                      <a:pt x="1386917" y="18542"/>
                    </a:lnTo>
                    <a:lnTo>
                      <a:pt x="1345183" y="18542"/>
                    </a:lnTo>
                    <a:lnTo>
                      <a:pt x="1345904" y="17272"/>
                    </a:lnTo>
                    <a:close/>
                  </a:path>
                  <a:path w="1389379" h="371475">
                    <a:moveTo>
                      <a:pt x="101726" y="302641"/>
                    </a:moveTo>
                    <a:lnTo>
                      <a:pt x="97535" y="305181"/>
                    </a:lnTo>
                    <a:lnTo>
                      <a:pt x="99724" y="304233"/>
                    </a:lnTo>
                    <a:lnTo>
                      <a:pt x="101726" y="302641"/>
                    </a:lnTo>
                    <a:close/>
                  </a:path>
                  <a:path w="1389379" h="371475">
                    <a:moveTo>
                      <a:pt x="99724" y="304233"/>
                    </a:moveTo>
                    <a:lnTo>
                      <a:pt x="97535" y="305181"/>
                    </a:lnTo>
                    <a:lnTo>
                      <a:pt x="98533" y="305181"/>
                    </a:lnTo>
                    <a:lnTo>
                      <a:pt x="99724" y="304233"/>
                    </a:lnTo>
                    <a:close/>
                  </a:path>
                  <a:path w="1389379" h="371475">
                    <a:moveTo>
                      <a:pt x="103404" y="302641"/>
                    </a:moveTo>
                    <a:lnTo>
                      <a:pt x="101726" y="302641"/>
                    </a:lnTo>
                    <a:lnTo>
                      <a:pt x="99724" y="304233"/>
                    </a:lnTo>
                    <a:lnTo>
                      <a:pt x="103404" y="302641"/>
                    </a:lnTo>
                    <a:close/>
                  </a:path>
                  <a:path w="1389379" h="371475">
                    <a:moveTo>
                      <a:pt x="1346707" y="16256"/>
                    </a:moveTo>
                    <a:lnTo>
                      <a:pt x="1345904" y="17272"/>
                    </a:lnTo>
                    <a:lnTo>
                      <a:pt x="1345183" y="18542"/>
                    </a:lnTo>
                    <a:lnTo>
                      <a:pt x="1346707" y="16256"/>
                    </a:lnTo>
                    <a:close/>
                  </a:path>
                  <a:path w="1389379" h="371475">
                    <a:moveTo>
                      <a:pt x="1387705" y="16256"/>
                    </a:moveTo>
                    <a:lnTo>
                      <a:pt x="1346707" y="16256"/>
                    </a:lnTo>
                    <a:lnTo>
                      <a:pt x="1345183" y="18542"/>
                    </a:lnTo>
                    <a:lnTo>
                      <a:pt x="1386917" y="18542"/>
                    </a:lnTo>
                    <a:lnTo>
                      <a:pt x="1387705" y="16256"/>
                    </a:lnTo>
                    <a:close/>
                  </a:path>
                  <a:path w="1389379" h="371475">
                    <a:moveTo>
                      <a:pt x="1348941" y="11916"/>
                    </a:moveTo>
                    <a:lnTo>
                      <a:pt x="1345904" y="17272"/>
                    </a:lnTo>
                    <a:lnTo>
                      <a:pt x="1346707" y="16256"/>
                    </a:lnTo>
                    <a:lnTo>
                      <a:pt x="1387705" y="16256"/>
                    </a:lnTo>
                    <a:lnTo>
                      <a:pt x="1387982" y="15493"/>
                    </a:lnTo>
                    <a:lnTo>
                      <a:pt x="1388418" y="13207"/>
                    </a:lnTo>
                    <a:lnTo>
                      <a:pt x="1348485" y="13207"/>
                    </a:lnTo>
                    <a:lnTo>
                      <a:pt x="1348941" y="11916"/>
                    </a:lnTo>
                    <a:close/>
                  </a:path>
                  <a:path w="1389379" h="371475">
                    <a:moveTo>
                      <a:pt x="1350009" y="10032"/>
                    </a:moveTo>
                    <a:lnTo>
                      <a:pt x="1348941" y="11916"/>
                    </a:lnTo>
                    <a:lnTo>
                      <a:pt x="1348485" y="13207"/>
                    </a:lnTo>
                    <a:lnTo>
                      <a:pt x="1350009" y="10032"/>
                    </a:lnTo>
                    <a:close/>
                  </a:path>
                  <a:path w="1389379" h="371475">
                    <a:moveTo>
                      <a:pt x="1388774" y="10032"/>
                    </a:moveTo>
                    <a:lnTo>
                      <a:pt x="1350009" y="10032"/>
                    </a:lnTo>
                    <a:lnTo>
                      <a:pt x="1348485" y="13207"/>
                    </a:lnTo>
                    <a:lnTo>
                      <a:pt x="1388418" y="13207"/>
                    </a:lnTo>
                    <a:lnTo>
                      <a:pt x="1388490" y="12826"/>
                    </a:lnTo>
                    <a:lnTo>
                      <a:pt x="1388774" y="10032"/>
                    </a:lnTo>
                    <a:close/>
                  </a:path>
                  <a:path w="1389379" h="371475">
                    <a:moveTo>
                      <a:pt x="1350727" y="6857"/>
                    </a:moveTo>
                    <a:lnTo>
                      <a:pt x="1348941" y="11916"/>
                    </a:lnTo>
                    <a:lnTo>
                      <a:pt x="1350009" y="10032"/>
                    </a:lnTo>
                    <a:lnTo>
                      <a:pt x="1388774" y="10032"/>
                    </a:lnTo>
                    <a:lnTo>
                      <a:pt x="1388916" y="8636"/>
                    </a:lnTo>
                    <a:lnTo>
                      <a:pt x="1350517" y="8636"/>
                    </a:lnTo>
                    <a:lnTo>
                      <a:pt x="1350727" y="6857"/>
                    </a:lnTo>
                    <a:close/>
                  </a:path>
                  <a:path w="1389379" h="371475">
                    <a:moveTo>
                      <a:pt x="1351533" y="4572"/>
                    </a:moveTo>
                    <a:lnTo>
                      <a:pt x="1350727" y="6857"/>
                    </a:lnTo>
                    <a:lnTo>
                      <a:pt x="1350517" y="8636"/>
                    </a:lnTo>
                    <a:lnTo>
                      <a:pt x="1351533" y="4572"/>
                    </a:lnTo>
                    <a:close/>
                  </a:path>
                  <a:path w="1389379" h="371475">
                    <a:moveTo>
                      <a:pt x="1389328" y="4572"/>
                    </a:moveTo>
                    <a:lnTo>
                      <a:pt x="1351533" y="4572"/>
                    </a:lnTo>
                    <a:lnTo>
                      <a:pt x="1350517" y="8636"/>
                    </a:lnTo>
                    <a:lnTo>
                      <a:pt x="1388916" y="8636"/>
                    </a:lnTo>
                    <a:lnTo>
                      <a:pt x="1389328" y="4572"/>
                    </a:lnTo>
                    <a:close/>
                  </a:path>
                  <a:path w="1389379" h="371475">
                    <a:moveTo>
                      <a:pt x="1351533" y="0"/>
                    </a:moveTo>
                    <a:lnTo>
                      <a:pt x="1350727" y="6857"/>
                    </a:lnTo>
                    <a:lnTo>
                      <a:pt x="1351533" y="4572"/>
                    </a:lnTo>
                    <a:lnTo>
                      <a:pt x="1389328" y="4572"/>
                    </a:lnTo>
                    <a:lnTo>
                      <a:pt x="1389379" y="4063"/>
                    </a:lnTo>
                    <a:lnTo>
                      <a:pt x="1351533" y="0"/>
                    </a:lnTo>
                    <a:close/>
                  </a:path>
                </a:pathLst>
              </a:custGeom>
              <a:solidFill>
                <a:srgbClr val="EE3D42"/>
              </a:solidFill>
            </p:spPr>
            <p:txBody>
              <a:bodyPr wrap="square" lIns="0" tIns="0" rIns="0" bIns="0" rtlCol="0"/>
              <a:lstStyle/>
              <a:p>
                <a:endParaRPr sz="2400"/>
              </a:p>
            </p:txBody>
          </p:sp>
          <p:sp>
            <p:nvSpPr>
              <p:cNvPr id="261" name="object 13"/>
              <p:cNvSpPr/>
              <p:nvPr/>
            </p:nvSpPr>
            <p:spPr>
              <a:xfrm>
                <a:off x="4338066" y="2690621"/>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84" name="object 14"/>
            <p:cNvSpPr txBox="1"/>
            <p:nvPr/>
          </p:nvSpPr>
          <p:spPr>
            <a:xfrm>
              <a:off x="4349115" y="2712751"/>
              <a:ext cx="345440" cy="292388"/>
            </a:xfrm>
            <a:prstGeom prst="rect">
              <a:avLst/>
            </a:prstGeom>
            <a:solidFill>
              <a:srgbClr val="D9D9D9"/>
            </a:solidFill>
          </p:spPr>
          <p:txBody>
            <a:bodyPr vert="horz" wrap="square" lIns="0" tIns="20320" rIns="0" bIns="0" rtlCol="0">
              <a:spAutoFit/>
            </a:bodyPr>
            <a:lstStyle/>
            <a:p>
              <a:pPr marL="152400">
                <a:spcBef>
                  <a:spcPts val="160"/>
                </a:spcBef>
              </a:pPr>
              <a:r>
                <a:rPr sz="2400" b="1" spc="-207" dirty="0">
                  <a:solidFill>
                    <a:srgbClr val="636363"/>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185" name="object 15"/>
            <p:cNvGrpSpPr/>
            <p:nvPr/>
          </p:nvGrpSpPr>
          <p:grpSpPr>
            <a:xfrm>
              <a:off x="4238625" y="2681097"/>
              <a:ext cx="932180" cy="384810"/>
              <a:chOff x="4238625" y="2681097"/>
              <a:chExt cx="932180" cy="384810"/>
            </a:xfrm>
          </p:grpSpPr>
          <p:sp>
            <p:nvSpPr>
              <p:cNvPr id="255" name="object 16"/>
              <p:cNvSpPr/>
              <p:nvPr/>
            </p:nvSpPr>
            <p:spPr>
              <a:xfrm>
                <a:off x="4248150"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6" name="object 17"/>
              <p:cNvSpPr/>
              <p:nvPr/>
            </p:nvSpPr>
            <p:spPr>
              <a:xfrm>
                <a:off x="4248150"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57" name="object 18"/>
              <p:cNvSpPr/>
              <p:nvPr/>
            </p:nvSpPr>
            <p:spPr>
              <a:xfrm>
                <a:off x="47038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8" name="object 19"/>
              <p:cNvSpPr/>
              <p:nvPr/>
            </p:nvSpPr>
            <p:spPr>
              <a:xfrm>
                <a:off x="4703826" y="2690622"/>
                <a:ext cx="457200" cy="365760"/>
              </a:xfrm>
              <a:custGeom>
                <a:avLst/>
                <a:gdLst/>
                <a:ahLst/>
                <a:cxnLst/>
                <a:rect l="l" t="t" r="r" b="b"/>
                <a:pathLst>
                  <a:path w="457200" h="365760">
                    <a:moveTo>
                      <a:pt x="0" y="365760"/>
                    </a:moveTo>
                    <a:lnTo>
                      <a:pt x="91439" y="365760"/>
                    </a:lnTo>
                    <a:lnTo>
                      <a:pt x="91439" y="0"/>
                    </a:lnTo>
                    <a:lnTo>
                      <a:pt x="0" y="0"/>
                    </a:lnTo>
                    <a:lnTo>
                      <a:pt x="0" y="365760"/>
                    </a:lnTo>
                    <a:close/>
                  </a:path>
                  <a:path w="457200" h="365760">
                    <a:moveTo>
                      <a:pt x="91439" y="365760"/>
                    </a:moveTo>
                    <a:lnTo>
                      <a:pt x="457200" y="365760"/>
                    </a:lnTo>
                    <a:lnTo>
                      <a:pt x="457200" y="0"/>
                    </a:lnTo>
                    <a:lnTo>
                      <a:pt x="91439" y="0"/>
                    </a:lnTo>
                    <a:lnTo>
                      <a:pt x="91439" y="365760"/>
                    </a:lnTo>
                    <a:close/>
                  </a:path>
                </a:pathLst>
              </a:custGeom>
              <a:ln w="19050">
                <a:solidFill>
                  <a:srgbClr val="636363"/>
                </a:solidFill>
              </a:ln>
            </p:spPr>
            <p:txBody>
              <a:bodyPr wrap="square" lIns="0" tIns="0" rIns="0" bIns="0" rtlCol="0"/>
              <a:lstStyle/>
              <a:p>
                <a:endParaRPr sz="2400"/>
              </a:p>
            </p:txBody>
          </p:sp>
        </p:grpSp>
        <p:sp>
          <p:nvSpPr>
            <p:cNvPr id="186" name="object 20"/>
            <p:cNvSpPr txBox="1"/>
            <p:nvPr/>
          </p:nvSpPr>
          <p:spPr>
            <a:xfrm>
              <a:off x="4804790" y="2712751"/>
              <a:ext cx="346710" cy="292388"/>
            </a:xfrm>
            <a:prstGeom prst="rect">
              <a:avLst/>
            </a:prstGeom>
            <a:solidFill>
              <a:srgbClr val="D9D9D9"/>
            </a:solidFill>
          </p:spPr>
          <p:txBody>
            <a:bodyPr vert="horz" wrap="square" lIns="0" tIns="20320" rIns="0" bIns="0" rtlCol="0">
              <a:spAutoFit/>
            </a:bodyPr>
            <a:lstStyle/>
            <a:p>
              <a:pPr algn="ctr">
                <a:spcBef>
                  <a:spcPts val="160"/>
                </a:spcBef>
              </a:pPr>
              <a:r>
                <a:rPr sz="2400" b="1" spc="-207" dirty="0">
                  <a:solidFill>
                    <a:srgbClr val="636363"/>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grpSp>
          <p:nvGrpSpPr>
            <p:cNvPr id="187" name="object 21"/>
            <p:cNvGrpSpPr/>
            <p:nvPr/>
          </p:nvGrpSpPr>
          <p:grpSpPr>
            <a:xfrm>
              <a:off x="5151501" y="2681097"/>
              <a:ext cx="476250" cy="384810"/>
              <a:chOff x="5151501" y="2681097"/>
              <a:chExt cx="476250" cy="384810"/>
            </a:xfrm>
          </p:grpSpPr>
          <p:sp>
            <p:nvSpPr>
              <p:cNvPr id="253" name="object 22"/>
              <p:cNvSpPr/>
              <p:nvPr/>
            </p:nvSpPr>
            <p:spPr>
              <a:xfrm>
                <a:off x="51610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4" name="object 23"/>
              <p:cNvSpPr/>
              <p:nvPr/>
            </p:nvSpPr>
            <p:spPr>
              <a:xfrm>
                <a:off x="5161026" y="2690622"/>
                <a:ext cx="457200" cy="365760"/>
              </a:xfrm>
              <a:custGeom>
                <a:avLst/>
                <a:gdLst/>
                <a:ahLst/>
                <a:cxnLst/>
                <a:rect l="l" t="t" r="r" b="b"/>
                <a:pathLst>
                  <a:path w="457200" h="365760">
                    <a:moveTo>
                      <a:pt x="0" y="365760"/>
                    </a:moveTo>
                    <a:lnTo>
                      <a:pt x="91439" y="365760"/>
                    </a:lnTo>
                    <a:lnTo>
                      <a:pt x="91439" y="0"/>
                    </a:lnTo>
                    <a:lnTo>
                      <a:pt x="0" y="0"/>
                    </a:lnTo>
                    <a:lnTo>
                      <a:pt x="0" y="365760"/>
                    </a:lnTo>
                    <a:close/>
                  </a:path>
                  <a:path w="457200" h="365760">
                    <a:moveTo>
                      <a:pt x="91439" y="365760"/>
                    </a:moveTo>
                    <a:lnTo>
                      <a:pt x="457200" y="365760"/>
                    </a:lnTo>
                    <a:lnTo>
                      <a:pt x="457200" y="0"/>
                    </a:lnTo>
                    <a:lnTo>
                      <a:pt x="91439" y="0"/>
                    </a:lnTo>
                    <a:lnTo>
                      <a:pt x="91439" y="365760"/>
                    </a:lnTo>
                    <a:close/>
                  </a:path>
                </a:pathLst>
              </a:custGeom>
              <a:ln w="19050">
                <a:solidFill>
                  <a:srgbClr val="636363"/>
                </a:solidFill>
              </a:ln>
            </p:spPr>
            <p:txBody>
              <a:bodyPr wrap="square" lIns="0" tIns="0" rIns="0" bIns="0" rtlCol="0"/>
              <a:lstStyle/>
              <a:p>
                <a:endParaRPr sz="2400"/>
              </a:p>
            </p:txBody>
          </p:sp>
        </p:grpSp>
        <p:sp>
          <p:nvSpPr>
            <p:cNvPr id="188" name="object 24"/>
            <p:cNvSpPr txBox="1"/>
            <p:nvPr/>
          </p:nvSpPr>
          <p:spPr>
            <a:xfrm>
              <a:off x="5261990" y="2712751"/>
              <a:ext cx="346710" cy="292388"/>
            </a:xfrm>
            <a:prstGeom prst="rect">
              <a:avLst/>
            </a:prstGeom>
            <a:solidFill>
              <a:srgbClr val="D9D9D9"/>
            </a:solidFill>
          </p:spPr>
          <p:txBody>
            <a:bodyPr vert="horz" wrap="square" lIns="0" tIns="20320" rIns="0" bIns="0" rtlCol="0">
              <a:spAutoFit/>
            </a:bodyPr>
            <a:lstStyle/>
            <a:p>
              <a:pPr marL="154305">
                <a:spcBef>
                  <a:spcPts val="160"/>
                </a:spcBef>
              </a:pPr>
              <a:r>
                <a:rPr sz="2400" b="1" spc="-207" dirty="0">
                  <a:solidFill>
                    <a:srgbClr val="636363"/>
                  </a:solidFill>
                  <a:latin typeface="Trebuchet MS" panose="020B0603020202020204"/>
                  <a:cs typeface="Trebuchet MS" panose="020B0603020202020204"/>
                </a:rPr>
                <a:t>8</a:t>
              </a:r>
              <a:endParaRPr sz="2400">
                <a:latin typeface="Trebuchet MS" panose="020B0603020202020204"/>
                <a:cs typeface="Trebuchet MS" panose="020B0603020202020204"/>
              </a:endParaRPr>
            </a:p>
          </p:txBody>
        </p:sp>
        <p:grpSp>
          <p:nvGrpSpPr>
            <p:cNvPr id="189" name="object 25"/>
            <p:cNvGrpSpPr/>
            <p:nvPr/>
          </p:nvGrpSpPr>
          <p:grpSpPr>
            <a:xfrm>
              <a:off x="5608701" y="2681097"/>
              <a:ext cx="110489" cy="384810"/>
              <a:chOff x="5608701" y="2681097"/>
              <a:chExt cx="110489" cy="384810"/>
            </a:xfrm>
          </p:grpSpPr>
          <p:sp>
            <p:nvSpPr>
              <p:cNvPr id="251" name="object 26"/>
              <p:cNvSpPr/>
              <p:nvPr/>
            </p:nvSpPr>
            <p:spPr>
              <a:xfrm>
                <a:off x="561822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2" name="object 27"/>
              <p:cNvSpPr/>
              <p:nvPr/>
            </p:nvSpPr>
            <p:spPr>
              <a:xfrm>
                <a:off x="561822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0" name="object 28"/>
            <p:cNvSpPr txBox="1"/>
            <p:nvPr/>
          </p:nvSpPr>
          <p:spPr>
            <a:xfrm>
              <a:off x="6250685"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191" name="object 29"/>
            <p:cNvGrpSpPr/>
            <p:nvPr/>
          </p:nvGrpSpPr>
          <p:grpSpPr>
            <a:xfrm>
              <a:off x="6149721" y="2681097"/>
              <a:ext cx="110489" cy="384810"/>
              <a:chOff x="6149721" y="2681097"/>
              <a:chExt cx="110489" cy="384810"/>
            </a:xfrm>
          </p:grpSpPr>
          <p:sp>
            <p:nvSpPr>
              <p:cNvPr id="249" name="object 30"/>
              <p:cNvSpPr/>
              <p:nvPr/>
            </p:nvSpPr>
            <p:spPr>
              <a:xfrm>
                <a:off x="6159246"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50" name="object 31"/>
              <p:cNvSpPr/>
              <p:nvPr/>
            </p:nvSpPr>
            <p:spPr>
              <a:xfrm>
                <a:off x="6159246"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92" name="object 32"/>
            <p:cNvGrpSpPr/>
            <p:nvPr/>
          </p:nvGrpSpPr>
          <p:grpSpPr>
            <a:xfrm>
              <a:off x="6606920" y="2681097"/>
              <a:ext cx="110489" cy="384810"/>
              <a:chOff x="6606920" y="2681097"/>
              <a:chExt cx="110489" cy="384810"/>
            </a:xfrm>
          </p:grpSpPr>
          <p:sp>
            <p:nvSpPr>
              <p:cNvPr id="247" name="object 33"/>
              <p:cNvSpPr/>
              <p:nvPr/>
            </p:nvSpPr>
            <p:spPr>
              <a:xfrm>
                <a:off x="6616445"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48" name="object 34"/>
              <p:cNvSpPr/>
              <p:nvPr/>
            </p:nvSpPr>
            <p:spPr>
              <a:xfrm>
                <a:off x="6616445"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3" name="object 35"/>
            <p:cNvSpPr txBox="1"/>
            <p:nvPr/>
          </p:nvSpPr>
          <p:spPr>
            <a:xfrm>
              <a:off x="6707123" y="2690622"/>
              <a:ext cx="365125" cy="314830"/>
            </a:xfrm>
            <a:prstGeom prst="rect">
              <a:avLst/>
            </a:prstGeom>
            <a:solidFill>
              <a:srgbClr val="D9D9D9"/>
            </a:solidFill>
            <a:ln w="19050">
              <a:solidFill>
                <a:srgbClr val="636363"/>
              </a:solidFill>
            </a:ln>
          </p:spPr>
          <p:txBody>
            <a:bodyPr vert="horz" wrap="square" lIns="0" tIns="49953" rIns="0" bIns="0" rtlCol="0">
              <a:spAutoFit/>
            </a:bodyPr>
            <a:lstStyle/>
            <a:p>
              <a:pPr marL="92075">
                <a:spcBef>
                  <a:spcPts val="395"/>
                </a:spcBef>
              </a:pPr>
              <a:r>
                <a:rPr sz="2400" b="1" spc="-207" dirty="0">
                  <a:solidFill>
                    <a:srgbClr val="636363"/>
                  </a:solidFill>
                  <a:latin typeface="Trebuchet MS" panose="020B0603020202020204"/>
                  <a:cs typeface="Trebuchet MS" panose="020B0603020202020204"/>
                </a:rPr>
                <a:t>13</a:t>
              </a:r>
              <a:endParaRPr sz="2400">
                <a:latin typeface="Trebuchet MS" panose="020B0603020202020204"/>
                <a:cs typeface="Trebuchet MS" panose="020B0603020202020204"/>
              </a:endParaRPr>
            </a:p>
          </p:txBody>
        </p:sp>
        <p:grpSp>
          <p:nvGrpSpPr>
            <p:cNvPr id="194" name="object 36"/>
            <p:cNvGrpSpPr/>
            <p:nvPr/>
          </p:nvGrpSpPr>
          <p:grpSpPr>
            <a:xfrm>
              <a:off x="7062596" y="2681097"/>
              <a:ext cx="567690" cy="384810"/>
              <a:chOff x="7062596" y="2681097"/>
              <a:chExt cx="567690" cy="384810"/>
            </a:xfrm>
          </p:grpSpPr>
          <p:sp>
            <p:nvSpPr>
              <p:cNvPr id="241" name="object 37"/>
              <p:cNvSpPr/>
              <p:nvPr/>
            </p:nvSpPr>
            <p:spPr>
              <a:xfrm>
                <a:off x="70721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42" name="object 38"/>
              <p:cNvSpPr/>
              <p:nvPr/>
            </p:nvSpPr>
            <p:spPr>
              <a:xfrm>
                <a:off x="70721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43" name="object 39"/>
              <p:cNvSpPr/>
              <p:nvPr/>
            </p:nvSpPr>
            <p:spPr>
              <a:xfrm>
                <a:off x="7163561" y="2690622"/>
                <a:ext cx="365760" cy="365760"/>
              </a:xfrm>
              <a:custGeom>
                <a:avLst/>
                <a:gdLst/>
                <a:ahLst/>
                <a:cxnLst/>
                <a:rect l="l" t="t" r="r" b="b"/>
                <a:pathLst>
                  <a:path w="365759" h="365760">
                    <a:moveTo>
                      <a:pt x="365759" y="0"/>
                    </a:moveTo>
                    <a:lnTo>
                      <a:pt x="0" y="0"/>
                    </a:lnTo>
                    <a:lnTo>
                      <a:pt x="0" y="365760"/>
                    </a:lnTo>
                    <a:lnTo>
                      <a:pt x="365759" y="365760"/>
                    </a:lnTo>
                    <a:lnTo>
                      <a:pt x="365759" y="0"/>
                    </a:lnTo>
                    <a:close/>
                  </a:path>
                </a:pathLst>
              </a:custGeom>
              <a:solidFill>
                <a:srgbClr val="D9D9D9"/>
              </a:solidFill>
            </p:spPr>
            <p:txBody>
              <a:bodyPr wrap="square" lIns="0" tIns="0" rIns="0" bIns="0" rtlCol="0"/>
              <a:lstStyle/>
              <a:p>
                <a:endParaRPr sz="2400"/>
              </a:p>
            </p:txBody>
          </p:sp>
          <p:sp>
            <p:nvSpPr>
              <p:cNvPr id="244" name="object 40"/>
              <p:cNvSpPr/>
              <p:nvPr/>
            </p:nvSpPr>
            <p:spPr>
              <a:xfrm>
                <a:off x="7163561" y="2690622"/>
                <a:ext cx="365760" cy="365760"/>
              </a:xfrm>
              <a:custGeom>
                <a:avLst/>
                <a:gdLst/>
                <a:ahLst/>
                <a:cxnLst/>
                <a:rect l="l" t="t" r="r" b="b"/>
                <a:pathLst>
                  <a:path w="365759" h="365760">
                    <a:moveTo>
                      <a:pt x="0" y="365760"/>
                    </a:moveTo>
                    <a:lnTo>
                      <a:pt x="365759" y="365760"/>
                    </a:lnTo>
                    <a:lnTo>
                      <a:pt x="36575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45" name="object 41"/>
              <p:cNvSpPr/>
              <p:nvPr/>
            </p:nvSpPr>
            <p:spPr>
              <a:xfrm>
                <a:off x="7529321" y="2690622"/>
                <a:ext cx="91440" cy="365760"/>
              </a:xfrm>
              <a:custGeom>
                <a:avLst/>
                <a:gdLst/>
                <a:ahLst/>
                <a:cxnLst/>
                <a:rect l="l" t="t" r="r" b="b"/>
                <a:pathLst>
                  <a:path w="91440"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46" name="object 42"/>
              <p:cNvSpPr/>
              <p:nvPr/>
            </p:nvSpPr>
            <p:spPr>
              <a:xfrm>
                <a:off x="7529321" y="2690622"/>
                <a:ext cx="91440" cy="365760"/>
              </a:xfrm>
              <a:custGeom>
                <a:avLst/>
                <a:gdLst/>
                <a:ahLst/>
                <a:cxnLst/>
                <a:rect l="l" t="t" r="r" b="b"/>
                <a:pathLst>
                  <a:path w="91440"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5" name="object 43"/>
            <p:cNvSpPr txBox="1"/>
            <p:nvPr/>
          </p:nvSpPr>
          <p:spPr>
            <a:xfrm>
              <a:off x="2426970" y="2690622"/>
              <a:ext cx="365760" cy="314830"/>
            </a:xfrm>
            <a:prstGeom prst="rect">
              <a:avLst/>
            </a:prstGeom>
            <a:solidFill>
              <a:srgbClr val="D9D9D9"/>
            </a:solidFill>
            <a:ln w="19050">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1</a:t>
              </a:r>
              <a:endParaRPr sz="2400">
                <a:latin typeface="Trebuchet MS" panose="020B0603020202020204"/>
                <a:cs typeface="Trebuchet MS" panose="020B0603020202020204"/>
              </a:endParaRPr>
            </a:p>
          </p:txBody>
        </p:sp>
        <p:grpSp>
          <p:nvGrpSpPr>
            <p:cNvPr id="196" name="object 44"/>
            <p:cNvGrpSpPr/>
            <p:nvPr/>
          </p:nvGrpSpPr>
          <p:grpSpPr>
            <a:xfrm>
              <a:off x="2326004" y="2681097"/>
              <a:ext cx="110489" cy="384810"/>
              <a:chOff x="2326004" y="2681097"/>
              <a:chExt cx="110489" cy="384810"/>
            </a:xfrm>
          </p:grpSpPr>
          <p:sp>
            <p:nvSpPr>
              <p:cNvPr id="239" name="object 45"/>
              <p:cNvSpPr/>
              <p:nvPr/>
            </p:nvSpPr>
            <p:spPr>
              <a:xfrm>
                <a:off x="23355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40" name="object 46"/>
              <p:cNvSpPr/>
              <p:nvPr/>
            </p:nvSpPr>
            <p:spPr>
              <a:xfrm>
                <a:off x="23355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grpSp>
          <p:nvGrpSpPr>
            <p:cNvPr id="197" name="object 47"/>
            <p:cNvGrpSpPr/>
            <p:nvPr/>
          </p:nvGrpSpPr>
          <p:grpSpPr>
            <a:xfrm>
              <a:off x="2783204" y="2681097"/>
              <a:ext cx="110489" cy="384810"/>
              <a:chOff x="2783204" y="2681097"/>
              <a:chExt cx="110489" cy="384810"/>
            </a:xfrm>
          </p:grpSpPr>
          <p:sp>
            <p:nvSpPr>
              <p:cNvPr id="237" name="object 48"/>
              <p:cNvSpPr/>
              <p:nvPr/>
            </p:nvSpPr>
            <p:spPr>
              <a:xfrm>
                <a:off x="2792729"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38" name="object 49"/>
              <p:cNvSpPr/>
              <p:nvPr/>
            </p:nvSpPr>
            <p:spPr>
              <a:xfrm>
                <a:off x="2792729"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198" name="object 50"/>
            <p:cNvSpPr txBox="1"/>
            <p:nvPr/>
          </p:nvSpPr>
          <p:spPr>
            <a:xfrm>
              <a:off x="2884170" y="2690622"/>
              <a:ext cx="365760" cy="314830"/>
            </a:xfrm>
            <a:prstGeom prst="rect">
              <a:avLst/>
            </a:prstGeom>
            <a:solidFill>
              <a:srgbClr val="D9D9D9"/>
            </a:solidFill>
            <a:ln w="19049">
              <a:solidFill>
                <a:srgbClr val="636363"/>
              </a:solidFill>
            </a:ln>
          </p:spPr>
          <p:txBody>
            <a:bodyPr vert="horz" wrap="square" lIns="0" tIns="49953" rIns="0" bIns="0" rtlCol="0">
              <a:spAutoFit/>
            </a:bodyPr>
            <a:lstStyle/>
            <a:p>
              <a:pPr algn="ctr">
                <a:spcBef>
                  <a:spcPts val="395"/>
                </a:spcBef>
              </a:pPr>
              <a:r>
                <a:rPr sz="2400" b="1" spc="-207" dirty="0">
                  <a:solidFill>
                    <a:srgbClr val="636363"/>
                  </a:solidFill>
                  <a:latin typeface="Trebuchet MS" panose="020B0603020202020204"/>
                  <a:cs typeface="Trebuchet MS" panose="020B0603020202020204"/>
                </a:rPr>
                <a:t>3</a:t>
              </a:r>
              <a:endParaRPr sz="2400">
                <a:latin typeface="Trebuchet MS" panose="020B0603020202020204"/>
                <a:cs typeface="Trebuchet MS" panose="020B0603020202020204"/>
              </a:endParaRPr>
            </a:p>
          </p:txBody>
        </p:sp>
        <p:grpSp>
          <p:nvGrpSpPr>
            <p:cNvPr id="199" name="object 51"/>
            <p:cNvGrpSpPr/>
            <p:nvPr/>
          </p:nvGrpSpPr>
          <p:grpSpPr>
            <a:xfrm>
              <a:off x="3240404" y="2681097"/>
              <a:ext cx="566420" cy="384810"/>
              <a:chOff x="3240404" y="2681097"/>
              <a:chExt cx="566420" cy="384810"/>
            </a:xfrm>
          </p:grpSpPr>
          <p:sp>
            <p:nvSpPr>
              <p:cNvPr id="231" name="object 52"/>
              <p:cNvSpPr/>
              <p:nvPr/>
            </p:nvSpPr>
            <p:spPr>
              <a:xfrm>
                <a:off x="3249929" y="2690622"/>
                <a:ext cx="91440" cy="365760"/>
              </a:xfrm>
              <a:custGeom>
                <a:avLst/>
                <a:gdLst/>
                <a:ahLst/>
                <a:cxnLst/>
                <a:rect l="l" t="t" r="r" b="b"/>
                <a:pathLst>
                  <a:path w="91439" h="365760">
                    <a:moveTo>
                      <a:pt x="91440" y="0"/>
                    </a:moveTo>
                    <a:lnTo>
                      <a:pt x="0" y="0"/>
                    </a:lnTo>
                    <a:lnTo>
                      <a:pt x="0" y="365760"/>
                    </a:lnTo>
                    <a:lnTo>
                      <a:pt x="91440" y="365760"/>
                    </a:lnTo>
                    <a:lnTo>
                      <a:pt x="91440" y="0"/>
                    </a:lnTo>
                    <a:close/>
                  </a:path>
                </a:pathLst>
              </a:custGeom>
              <a:solidFill>
                <a:srgbClr val="D9D9D9"/>
              </a:solidFill>
            </p:spPr>
            <p:txBody>
              <a:bodyPr wrap="square" lIns="0" tIns="0" rIns="0" bIns="0" rtlCol="0"/>
              <a:lstStyle/>
              <a:p>
                <a:endParaRPr sz="2400"/>
              </a:p>
            </p:txBody>
          </p:sp>
          <p:sp>
            <p:nvSpPr>
              <p:cNvPr id="232" name="object 53"/>
              <p:cNvSpPr/>
              <p:nvPr/>
            </p:nvSpPr>
            <p:spPr>
              <a:xfrm>
                <a:off x="3249929" y="2690622"/>
                <a:ext cx="91440" cy="365760"/>
              </a:xfrm>
              <a:custGeom>
                <a:avLst/>
                <a:gdLst/>
                <a:ahLst/>
                <a:cxnLst/>
                <a:rect l="l" t="t" r="r" b="b"/>
                <a:pathLst>
                  <a:path w="91439" h="365760">
                    <a:moveTo>
                      <a:pt x="0" y="365760"/>
                    </a:moveTo>
                    <a:lnTo>
                      <a:pt x="91440" y="365760"/>
                    </a:lnTo>
                    <a:lnTo>
                      <a:pt x="9144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33" name="object 54"/>
              <p:cNvSpPr/>
              <p:nvPr/>
            </p:nvSpPr>
            <p:spPr>
              <a:xfrm>
                <a:off x="3341369" y="2690622"/>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34" name="object 55"/>
              <p:cNvSpPr/>
              <p:nvPr/>
            </p:nvSpPr>
            <p:spPr>
              <a:xfrm>
                <a:off x="3341369" y="2690622"/>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35" name="object 56"/>
              <p:cNvSpPr/>
              <p:nvPr/>
            </p:nvSpPr>
            <p:spPr>
              <a:xfrm>
                <a:off x="3705605" y="2690622"/>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36" name="object 57"/>
              <p:cNvSpPr/>
              <p:nvPr/>
            </p:nvSpPr>
            <p:spPr>
              <a:xfrm>
                <a:off x="3705605" y="2690622"/>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grpSp>
        <p:sp>
          <p:nvSpPr>
            <p:cNvPr id="200" name="object 58"/>
            <p:cNvSpPr txBox="1"/>
            <p:nvPr/>
          </p:nvSpPr>
          <p:spPr>
            <a:xfrm>
              <a:off x="4338828" y="1564386"/>
              <a:ext cx="365125"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5</a:t>
              </a:r>
              <a:endParaRPr sz="2400">
                <a:latin typeface="Trebuchet MS" panose="020B0603020202020204"/>
                <a:cs typeface="Trebuchet MS" panose="020B0603020202020204"/>
              </a:endParaRPr>
            </a:p>
          </p:txBody>
        </p:sp>
        <p:grpSp>
          <p:nvGrpSpPr>
            <p:cNvPr id="201" name="object 59"/>
            <p:cNvGrpSpPr/>
            <p:nvPr/>
          </p:nvGrpSpPr>
          <p:grpSpPr>
            <a:xfrm>
              <a:off x="4238625" y="1554861"/>
              <a:ext cx="566420" cy="384810"/>
              <a:chOff x="4238625" y="1554861"/>
              <a:chExt cx="566420" cy="384810"/>
            </a:xfrm>
          </p:grpSpPr>
          <p:sp>
            <p:nvSpPr>
              <p:cNvPr id="227" name="object 60"/>
              <p:cNvSpPr/>
              <p:nvPr/>
            </p:nvSpPr>
            <p:spPr>
              <a:xfrm>
                <a:off x="4248150"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28" name="object 61"/>
              <p:cNvSpPr/>
              <p:nvPr/>
            </p:nvSpPr>
            <p:spPr>
              <a:xfrm>
                <a:off x="4248150"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29" name="object 62"/>
              <p:cNvSpPr/>
              <p:nvPr/>
            </p:nvSpPr>
            <p:spPr>
              <a:xfrm>
                <a:off x="47038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30" name="object 63"/>
              <p:cNvSpPr/>
              <p:nvPr/>
            </p:nvSpPr>
            <p:spPr>
              <a:xfrm>
                <a:off x="47038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sp>
          <p:nvSpPr>
            <p:cNvPr id="202" name="object 64"/>
            <p:cNvSpPr txBox="1"/>
            <p:nvPr/>
          </p:nvSpPr>
          <p:spPr>
            <a:xfrm>
              <a:off x="4795265" y="1564386"/>
              <a:ext cx="365760"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636363"/>
                  </a:solidFill>
                  <a:latin typeface="Trebuchet MS" panose="020B0603020202020204"/>
                  <a:cs typeface="Trebuchet MS" panose="020B0603020202020204"/>
                </a:rPr>
                <a:t>9</a:t>
              </a:r>
              <a:endParaRPr sz="2400">
                <a:latin typeface="Trebuchet MS" panose="020B0603020202020204"/>
                <a:cs typeface="Trebuchet MS" panose="020B0603020202020204"/>
              </a:endParaRPr>
            </a:p>
          </p:txBody>
        </p:sp>
        <p:grpSp>
          <p:nvGrpSpPr>
            <p:cNvPr id="203" name="object 65"/>
            <p:cNvGrpSpPr/>
            <p:nvPr/>
          </p:nvGrpSpPr>
          <p:grpSpPr>
            <a:xfrm>
              <a:off x="5151501" y="1554861"/>
              <a:ext cx="567690" cy="384810"/>
              <a:chOff x="5151501" y="1554861"/>
              <a:chExt cx="567690" cy="384810"/>
            </a:xfrm>
          </p:grpSpPr>
          <p:sp>
            <p:nvSpPr>
              <p:cNvPr id="221" name="object 66"/>
              <p:cNvSpPr/>
              <p:nvPr/>
            </p:nvSpPr>
            <p:spPr>
              <a:xfrm>
                <a:off x="51610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22" name="object 67"/>
              <p:cNvSpPr/>
              <p:nvPr/>
            </p:nvSpPr>
            <p:spPr>
              <a:xfrm>
                <a:off x="51610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23" name="object 68"/>
              <p:cNvSpPr/>
              <p:nvPr/>
            </p:nvSpPr>
            <p:spPr>
              <a:xfrm>
                <a:off x="5252466" y="1564386"/>
                <a:ext cx="365760" cy="365760"/>
              </a:xfrm>
              <a:custGeom>
                <a:avLst/>
                <a:gdLst/>
                <a:ahLst/>
                <a:cxnLst/>
                <a:rect l="l" t="t" r="r" b="b"/>
                <a:pathLst>
                  <a:path w="365760" h="365760">
                    <a:moveTo>
                      <a:pt x="365760" y="0"/>
                    </a:moveTo>
                    <a:lnTo>
                      <a:pt x="0" y="0"/>
                    </a:lnTo>
                    <a:lnTo>
                      <a:pt x="0" y="365759"/>
                    </a:lnTo>
                    <a:lnTo>
                      <a:pt x="365760" y="365759"/>
                    </a:lnTo>
                    <a:lnTo>
                      <a:pt x="365760" y="0"/>
                    </a:lnTo>
                    <a:close/>
                  </a:path>
                </a:pathLst>
              </a:custGeom>
              <a:solidFill>
                <a:srgbClr val="D9D9D9"/>
              </a:solidFill>
            </p:spPr>
            <p:txBody>
              <a:bodyPr wrap="square" lIns="0" tIns="0" rIns="0" bIns="0" rtlCol="0"/>
              <a:lstStyle/>
              <a:p>
                <a:endParaRPr sz="2400"/>
              </a:p>
            </p:txBody>
          </p:sp>
          <p:sp>
            <p:nvSpPr>
              <p:cNvPr id="224" name="object 69"/>
              <p:cNvSpPr/>
              <p:nvPr/>
            </p:nvSpPr>
            <p:spPr>
              <a:xfrm>
                <a:off x="5252466" y="1564386"/>
                <a:ext cx="365760" cy="365760"/>
              </a:xfrm>
              <a:custGeom>
                <a:avLst/>
                <a:gdLst/>
                <a:ahLst/>
                <a:cxnLst/>
                <a:rect l="l" t="t" r="r" b="b"/>
                <a:pathLst>
                  <a:path w="365760" h="365760">
                    <a:moveTo>
                      <a:pt x="0" y="365759"/>
                    </a:moveTo>
                    <a:lnTo>
                      <a:pt x="365760" y="365759"/>
                    </a:lnTo>
                    <a:lnTo>
                      <a:pt x="365760" y="0"/>
                    </a:lnTo>
                    <a:lnTo>
                      <a:pt x="0" y="0"/>
                    </a:lnTo>
                    <a:lnTo>
                      <a:pt x="0" y="365759"/>
                    </a:lnTo>
                    <a:close/>
                  </a:path>
                </a:pathLst>
              </a:custGeom>
              <a:ln w="19050">
                <a:solidFill>
                  <a:srgbClr val="636363"/>
                </a:solidFill>
              </a:ln>
            </p:spPr>
            <p:txBody>
              <a:bodyPr wrap="square" lIns="0" tIns="0" rIns="0" bIns="0" rtlCol="0"/>
              <a:lstStyle/>
              <a:p>
                <a:endParaRPr sz="2400"/>
              </a:p>
            </p:txBody>
          </p:sp>
          <p:sp>
            <p:nvSpPr>
              <p:cNvPr id="225" name="object 70"/>
              <p:cNvSpPr/>
              <p:nvPr/>
            </p:nvSpPr>
            <p:spPr>
              <a:xfrm>
                <a:off x="5618226" y="1564386"/>
                <a:ext cx="91440" cy="365760"/>
              </a:xfrm>
              <a:custGeom>
                <a:avLst/>
                <a:gdLst/>
                <a:ahLst/>
                <a:cxnLst/>
                <a:rect l="l" t="t" r="r" b="b"/>
                <a:pathLst>
                  <a:path w="91439" h="365760">
                    <a:moveTo>
                      <a:pt x="91439" y="0"/>
                    </a:moveTo>
                    <a:lnTo>
                      <a:pt x="0" y="0"/>
                    </a:lnTo>
                    <a:lnTo>
                      <a:pt x="0" y="365759"/>
                    </a:lnTo>
                    <a:lnTo>
                      <a:pt x="91439" y="365759"/>
                    </a:lnTo>
                    <a:lnTo>
                      <a:pt x="91439" y="0"/>
                    </a:lnTo>
                    <a:close/>
                  </a:path>
                </a:pathLst>
              </a:custGeom>
              <a:solidFill>
                <a:srgbClr val="D9D9D9"/>
              </a:solidFill>
            </p:spPr>
            <p:txBody>
              <a:bodyPr wrap="square" lIns="0" tIns="0" rIns="0" bIns="0" rtlCol="0"/>
              <a:lstStyle/>
              <a:p>
                <a:endParaRPr sz="2400"/>
              </a:p>
            </p:txBody>
          </p:sp>
          <p:sp>
            <p:nvSpPr>
              <p:cNvPr id="226" name="object 71"/>
              <p:cNvSpPr/>
              <p:nvPr/>
            </p:nvSpPr>
            <p:spPr>
              <a:xfrm>
                <a:off x="5618226" y="1564386"/>
                <a:ext cx="91440" cy="365760"/>
              </a:xfrm>
              <a:custGeom>
                <a:avLst/>
                <a:gdLst/>
                <a:ahLst/>
                <a:cxnLst/>
                <a:rect l="l" t="t" r="r" b="b"/>
                <a:pathLst>
                  <a:path w="91439" h="365760">
                    <a:moveTo>
                      <a:pt x="0" y="365759"/>
                    </a:moveTo>
                    <a:lnTo>
                      <a:pt x="91439" y="365759"/>
                    </a:lnTo>
                    <a:lnTo>
                      <a:pt x="91439" y="0"/>
                    </a:lnTo>
                    <a:lnTo>
                      <a:pt x="0" y="0"/>
                    </a:lnTo>
                    <a:lnTo>
                      <a:pt x="0" y="365759"/>
                    </a:lnTo>
                    <a:close/>
                  </a:path>
                </a:pathLst>
              </a:custGeom>
              <a:ln w="19050">
                <a:solidFill>
                  <a:srgbClr val="636363"/>
                </a:solidFill>
              </a:ln>
            </p:spPr>
            <p:txBody>
              <a:bodyPr wrap="square" lIns="0" tIns="0" rIns="0" bIns="0" rtlCol="0"/>
              <a:lstStyle/>
              <a:p>
                <a:endParaRPr sz="2400"/>
              </a:p>
            </p:txBody>
          </p:sp>
        </p:grpSp>
        <p:sp>
          <p:nvSpPr>
            <p:cNvPr id="204" name="object 72"/>
            <p:cNvSpPr txBox="1"/>
            <p:nvPr/>
          </p:nvSpPr>
          <p:spPr>
            <a:xfrm>
              <a:off x="4338828" y="3426714"/>
              <a:ext cx="365125" cy="313547"/>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EE3D42"/>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grpSp>
          <p:nvGrpSpPr>
            <p:cNvPr id="205" name="object 73"/>
            <p:cNvGrpSpPr/>
            <p:nvPr/>
          </p:nvGrpSpPr>
          <p:grpSpPr>
            <a:xfrm>
              <a:off x="4229290" y="2449702"/>
              <a:ext cx="1993264" cy="1352550"/>
              <a:chOff x="4229290" y="2449702"/>
              <a:chExt cx="1993264" cy="1352550"/>
            </a:xfrm>
          </p:grpSpPr>
          <p:sp>
            <p:nvSpPr>
              <p:cNvPr id="207" name="object 74"/>
              <p:cNvSpPr/>
              <p:nvPr/>
            </p:nvSpPr>
            <p:spPr>
              <a:xfrm>
                <a:off x="4248150" y="3426713"/>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08" name="object 75"/>
              <p:cNvSpPr/>
              <p:nvPr/>
            </p:nvSpPr>
            <p:spPr>
              <a:xfrm>
                <a:off x="4248150" y="3426713"/>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09" name="object 76"/>
              <p:cNvSpPr/>
              <p:nvPr/>
            </p:nvSpPr>
            <p:spPr>
              <a:xfrm>
                <a:off x="4703826" y="3426713"/>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10" name="object 77"/>
              <p:cNvSpPr/>
              <p:nvPr/>
            </p:nvSpPr>
            <p:spPr>
              <a:xfrm>
                <a:off x="4703826" y="3426713"/>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1" name="object 78"/>
              <p:cNvSpPr/>
              <p:nvPr/>
            </p:nvSpPr>
            <p:spPr>
              <a:xfrm>
                <a:off x="4795266" y="3426713"/>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12" name="object 79"/>
              <p:cNvSpPr/>
              <p:nvPr/>
            </p:nvSpPr>
            <p:spPr>
              <a:xfrm>
                <a:off x="4795266" y="3426713"/>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3" name="object 80"/>
              <p:cNvSpPr/>
              <p:nvPr/>
            </p:nvSpPr>
            <p:spPr>
              <a:xfrm>
                <a:off x="5161026" y="3426713"/>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14" name="object 81"/>
              <p:cNvSpPr/>
              <p:nvPr/>
            </p:nvSpPr>
            <p:spPr>
              <a:xfrm>
                <a:off x="5161026" y="3426713"/>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5" name="object 82"/>
              <p:cNvSpPr/>
              <p:nvPr/>
            </p:nvSpPr>
            <p:spPr>
              <a:xfrm>
                <a:off x="5252466" y="3426713"/>
                <a:ext cx="365760" cy="365760"/>
              </a:xfrm>
              <a:custGeom>
                <a:avLst/>
                <a:gdLst/>
                <a:ahLst/>
                <a:cxnLst/>
                <a:rect l="l" t="t" r="r" b="b"/>
                <a:pathLst>
                  <a:path w="365760" h="365760">
                    <a:moveTo>
                      <a:pt x="365760" y="0"/>
                    </a:moveTo>
                    <a:lnTo>
                      <a:pt x="0" y="0"/>
                    </a:lnTo>
                    <a:lnTo>
                      <a:pt x="0" y="365760"/>
                    </a:lnTo>
                    <a:lnTo>
                      <a:pt x="365760" y="365760"/>
                    </a:lnTo>
                    <a:lnTo>
                      <a:pt x="365760" y="0"/>
                    </a:lnTo>
                    <a:close/>
                  </a:path>
                </a:pathLst>
              </a:custGeom>
              <a:solidFill>
                <a:srgbClr val="D9D9D9"/>
              </a:solidFill>
            </p:spPr>
            <p:txBody>
              <a:bodyPr wrap="square" lIns="0" tIns="0" rIns="0" bIns="0" rtlCol="0"/>
              <a:lstStyle/>
              <a:p>
                <a:endParaRPr sz="2400"/>
              </a:p>
            </p:txBody>
          </p:sp>
          <p:sp>
            <p:nvSpPr>
              <p:cNvPr id="216" name="object 83"/>
              <p:cNvSpPr/>
              <p:nvPr/>
            </p:nvSpPr>
            <p:spPr>
              <a:xfrm>
                <a:off x="5252466" y="3426713"/>
                <a:ext cx="365760" cy="365760"/>
              </a:xfrm>
              <a:custGeom>
                <a:avLst/>
                <a:gdLst/>
                <a:ahLst/>
                <a:cxnLst/>
                <a:rect l="l" t="t" r="r" b="b"/>
                <a:pathLst>
                  <a:path w="365760" h="365760">
                    <a:moveTo>
                      <a:pt x="0" y="365760"/>
                    </a:moveTo>
                    <a:lnTo>
                      <a:pt x="365760" y="365760"/>
                    </a:lnTo>
                    <a:lnTo>
                      <a:pt x="365760"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7" name="object 84"/>
              <p:cNvSpPr/>
              <p:nvPr/>
            </p:nvSpPr>
            <p:spPr>
              <a:xfrm>
                <a:off x="5618226" y="3426713"/>
                <a:ext cx="91440" cy="365760"/>
              </a:xfrm>
              <a:custGeom>
                <a:avLst/>
                <a:gdLst/>
                <a:ahLst/>
                <a:cxnLst/>
                <a:rect l="l" t="t" r="r" b="b"/>
                <a:pathLst>
                  <a:path w="91439" h="365760">
                    <a:moveTo>
                      <a:pt x="91439" y="0"/>
                    </a:moveTo>
                    <a:lnTo>
                      <a:pt x="0" y="0"/>
                    </a:lnTo>
                    <a:lnTo>
                      <a:pt x="0" y="365760"/>
                    </a:lnTo>
                    <a:lnTo>
                      <a:pt x="91439" y="365760"/>
                    </a:lnTo>
                    <a:lnTo>
                      <a:pt x="91439" y="0"/>
                    </a:lnTo>
                    <a:close/>
                  </a:path>
                </a:pathLst>
              </a:custGeom>
              <a:solidFill>
                <a:srgbClr val="D9D9D9"/>
              </a:solidFill>
            </p:spPr>
            <p:txBody>
              <a:bodyPr wrap="square" lIns="0" tIns="0" rIns="0" bIns="0" rtlCol="0"/>
              <a:lstStyle/>
              <a:p>
                <a:endParaRPr sz="2400"/>
              </a:p>
            </p:txBody>
          </p:sp>
          <p:sp>
            <p:nvSpPr>
              <p:cNvPr id="218" name="object 85"/>
              <p:cNvSpPr/>
              <p:nvPr/>
            </p:nvSpPr>
            <p:spPr>
              <a:xfrm>
                <a:off x="5618226" y="3426713"/>
                <a:ext cx="91440" cy="365760"/>
              </a:xfrm>
              <a:custGeom>
                <a:avLst/>
                <a:gdLst/>
                <a:ahLst/>
                <a:cxnLst/>
                <a:rect l="l" t="t" r="r" b="b"/>
                <a:pathLst>
                  <a:path w="91439" h="365760">
                    <a:moveTo>
                      <a:pt x="0" y="365760"/>
                    </a:moveTo>
                    <a:lnTo>
                      <a:pt x="91439" y="365760"/>
                    </a:lnTo>
                    <a:lnTo>
                      <a:pt x="91439" y="0"/>
                    </a:lnTo>
                    <a:lnTo>
                      <a:pt x="0" y="0"/>
                    </a:lnTo>
                    <a:lnTo>
                      <a:pt x="0" y="365760"/>
                    </a:lnTo>
                    <a:close/>
                  </a:path>
                </a:pathLst>
              </a:custGeom>
              <a:ln w="19050">
                <a:solidFill>
                  <a:srgbClr val="636363"/>
                </a:solidFill>
              </a:ln>
            </p:spPr>
            <p:txBody>
              <a:bodyPr wrap="square" lIns="0" tIns="0" rIns="0" bIns="0" rtlCol="0"/>
              <a:lstStyle/>
              <a:p>
                <a:endParaRPr sz="2400"/>
              </a:p>
            </p:txBody>
          </p:sp>
          <p:sp>
            <p:nvSpPr>
              <p:cNvPr id="219" name="object 86"/>
              <p:cNvSpPr/>
              <p:nvPr/>
            </p:nvSpPr>
            <p:spPr>
              <a:xfrm>
                <a:off x="5650992" y="2449702"/>
                <a:ext cx="571500" cy="248285"/>
              </a:xfrm>
              <a:custGeom>
                <a:avLst/>
                <a:gdLst/>
                <a:ahLst/>
                <a:cxnLst/>
                <a:rect l="l" t="t" r="r" b="b"/>
                <a:pathLst>
                  <a:path w="571500" h="248285">
                    <a:moveTo>
                      <a:pt x="289179" y="0"/>
                    </a:moveTo>
                    <a:lnTo>
                      <a:pt x="248412" y="3175"/>
                    </a:lnTo>
                    <a:lnTo>
                      <a:pt x="208280" y="12319"/>
                    </a:lnTo>
                    <a:lnTo>
                      <a:pt x="157861" y="32258"/>
                    </a:lnTo>
                    <a:lnTo>
                      <a:pt x="111760" y="60071"/>
                    </a:lnTo>
                    <a:lnTo>
                      <a:pt x="71374" y="94234"/>
                    </a:lnTo>
                    <a:lnTo>
                      <a:pt x="38608" y="133477"/>
                    </a:lnTo>
                    <a:lnTo>
                      <a:pt x="14605" y="177292"/>
                    </a:lnTo>
                    <a:lnTo>
                      <a:pt x="1650" y="224155"/>
                    </a:lnTo>
                    <a:lnTo>
                      <a:pt x="0" y="246888"/>
                    </a:lnTo>
                    <a:lnTo>
                      <a:pt x="38100" y="248285"/>
                    </a:lnTo>
                    <a:lnTo>
                      <a:pt x="38481" y="237617"/>
                    </a:lnTo>
                    <a:lnTo>
                      <a:pt x="39497" y="228219"/>
                    </a:lnTo>
                    <a:lnTo>
                      <a:pt x="50165" y="190754"/>
                    </a:lnTo>
                    <a:lnTo>
                      <a:pt x="70485" y="154432"/>
                    </a:lnTo>
                    <a:lnTo>
                      <a:pt x="99441" y="120015"/>
                    </a:lnTo>
                    <a:lnTo>
                      <a:pt x="135128" y="90170"/>
                    </a:lnTo>
                    <a:lnTo>
                      <a:pt x="176022" y="65659"/>
                    </a:lnTo>
                    <a:lnTo>
                      <a:pt x="220725" y="48387"/>
                    </a:lnTo>
                    <a:lnTo>
                      <a:pt x="266700" y="39243"/>
                    </a:lnTo>
                    <a:lnTo>
                      <a:pt x="290068" y="37973"/>
                    </a:lnTo>
                    <a:lnTo>
                      <a:pt x="435774" y="37973"/>
                    </a:lnTo>
                    <a:lnTo>
                      <a:pt x="419608" y="29718"/>
                    </a:lnTo>
                    <a:lnTo>
                      <a:pt x="369188" y="11049"/>
                    </a:lnTo>
                    <a:lnTo>
                      <a:pt x="329819" y="2794"/>
                    </a:lnTo>
                    <a:lnTo>
                      <a:pt x="302768" y="254"/>
                    </a:lnTo>
                    <a:lnTo>
                      <a:pt x="289179" y="0"/>
                    </a:lnTo>
                    <a:close/>
                  </a:path>
                  <a:path w="571500" h="248285">
                    <a:moveTo>
                      <a:pt x="498050" y="136496"/>
                    </a:moveTo>
                    <a:lnTo>
                      <a:pt x="464820" y="149733"/>
                    </a:lnTo>
                    <a:lnTo>
                      <a:pt x="560197" y="234823"/>
                    </a:lnTo>
                    <a:lnTo>
                      <a:pt x="566934" y="155321"/>
                    </a:lnTo>
                    <a:lnTo>
                      <a:pt x="508254" y="155321"/>
                    </a:lnTo>
                    <a:lnTo>
                      <a:pt x="498050" y="136496"/>
                    </a:lnTo>
                    <a:close/>
                  </a:path>
                  <a:path w="571500" h="248285">
                    <a:moveTo>
                      <a:pt x="533695" y="122298"/>
                    </a:moveTo>
                    <a:lnTo>
                      <a:pt x="498050" y="136496"/>
                    </a:lnTo>
                    <a:lnTo>
                      <a:pt x="508254" y="155321"/>
                    </a:lnTo>
                    <a:lnTo>
                      <a:pt x="541782" y="137287"/>
                    </a:lnTo>
                    <a:lnTo>
                      <a:pt x="533695" y="122298"/>
                    </a:lnTo>
                    <a:close/>
                  </a:path>
                  <a:path w="571500" h="248285">
                    <a:moveTo>
                      <a:pt x="570992" y="107442"/>
                    </a:moveTo>
                    <a:lnTo>
                      <a:pt x="533695" y="122298"/>
                    </a:lnTo>
                    <a:lnTo>
                      <a:pt x="541782" y="137287"/>
                    </a:lnTo>
                    <a:lnTo>
                      <a:pt x="508254" y="155321"/>
                    </a:lnTo>
                    <a:lnTo>
                      <a:pt x="566934" y="155321"/>
                    </a:lnTo>
                    <a:lnTo>
                      <a:pt x="570992" y="107442"/>
                    </a:lnTo>
                    <a:close/>
                  </a:path>
                  <a:path w="571500" h="248285">
                    <a:moveTo>
                      <a:pt x="494805" y="130510"/>
                    </a:moveTo>
                    <a:lnTo>
                      <a:pt x="498050" y="136496"/>
                    </a:lnTo>
                    <a:lnTo>
                      <a:pt x="508500" y="132334"/>
                    </a:lnTo>
                    <a:lnTo>
                      <a:pt x="496570" y="132334"/>
                    </a:lnTo>
                    <a:lnTo>
                      <a:pt x="494805" y="130510"/>
                    </a:lnTo>
                    <a:close/>
                  </a:path>
                  <a:path w="571500" h="248285">
                    <a:moveTo>
                      <a:pt x="493522" y="128143"/>
                    </a:moveTo>
                    <a:lnTo>
                      <a:pt x="494805" y="130510"/>
                    </a:lnTo>
                    <a:lnTo>
                      <a:pt x="496570" y="132334"/>
                    </a:lnTo>
                    <a:lnTo>
                      <a:pt x="493522" y="128143"/>
                    </a:lnTo>
                    <a:close/>
                  </a:path>
                  <a:path w="571500" h="248285">
                    <a:moveTo>
                      <a:pt x="519021" y="128143"/>
                    </a:moveTo>
                    <a:lnTo>
                      <a:pt x="493522" y="128143"/>
                    </a:lnTo>
                    <a:lnTo>
                      <a:pt x="496570" y="132334"/>
                    </a:lnTo>
                    <a:lnTo>
                      <a:pt x="508500" y="132334"/>
                    </a:lnTo>
                    <a:lnTo>
                      <a:pt x="519021" y="128143"/>
                    </a:lnTo>
                    <a:close/>
                  </a:path>
                  <a:path w="571500" h="248285">
                    <a:moveTo>
                      <a:pt x="435774" y="37973"/>
                    </a:moveTo>
                    <a:lnTo>
                      <a:pt x="290068" y="37973"/>
                    </a:lnTo>
                    <a:lnTo>
                      <a:pt x="301879" y="38354"/>
                    </a:lnTo>
                    <a:lnTo>
                      <a:pt x="313563" y="39243"/>
                    </a:lnTo>
                    <a:lnTo>
                      <a:pt x="360425" y="48260"/>
                    </a:lnTo>
                    <a:lnTo>
                      <a:pt x="405003" y="64897"/>
                    </a:lnTo>
                    <a:lnTo>
                      <a:pt x="445770" y="88138"/>
                    </a:lnTo>
                    <a:lnTo>
                      <a:pt x="481330" y="116586"/>
                    </a:lnTo>
                    <a:lnTo>
                      <a:pt x="494805" y="130510"/>
                    </a:lnTo>
                    <a:lnTo>
                      <a:pt x="493522" y="128143"/>
                    </a:lnTo>
                    <a:lnTo>
                      <a:pt x="519021" y="128143"/>
                    </a:lnTo>
                    <a:lnTo>
                      <a:pt x="533695" y="122298"/>
                    </a:lnTo>
                    <a:lnTo>
                      <a:pt x="527050" y="109982"/>
                    </a:lnTo>
                    <a:lnTo>
                      <a:pt x="526161" y="108458"/>
                    </a:lnTo>
                    <a:lnTo>
                      <a:pt x="525145" y="107061"/>
                    </a:lnTo>
                    <a:lnTo>
                      <a:pt x="523875" y="105791"/>
                    </a:lnTo>
                    <a:lnTo>
                      <a:pt x="506349" y="87884"/>
                    </a:lnTo>
                    <a:lnTo>
                      <a:pt x="486918" y="70993"/>
                    </a:lnTo>
                    <a:lnTo>
                      <a:pt x="465963" y="55753"/>
                    </a:lnTo>
                    <a:lnTo>
                      <a:pt x="443484" y="41910"/>
                    </a:lnTo>
                    <a:lnTo>
                      <a:pt x="435774" y="37973"/>
                    </a:lnTo>
                    <a:close/>
                  </a:path>
                </a:pathLst>
              </a:custGeom>
              <a:solidFill>
                <a:srgbClr val="636363"/>
              </a:solidFill>
            </p:spPr>
            <p:txBody>
              <a:bodyPr wrap="square" lIns="0" tIns="0" rIns="0" bIns="0" rtlCol="0"/>
              <a:lstStyle/>
              <a:p>
                <a:endParaRPr sz="2400"/>
              </a:p>
            </p:txBody>
          </p:sp>
          <p:sp>
            <p:nvSpPr>
              <p:cNvPr id="220" name="object 87"/>
              <p:cNvSpPr/>
              <p:nvPr/>
            </p:nvSpPr>
            <p:spPr>
              <a:xfrm>
                <a:off x="4243578" y="2696718"/>
                <a:ext cx="1463040" cy="365760"/>
              </a:xfrm>
              <a:custGeom>
                <a:avLst/>
                <a:gdLst/>
                <a:ahLst/>
                <a:cxnLst/>
                <a:rect l="l" t="t" r="r" b="b"/>
                <a:pathLst>
                  <a:path w="1463039" h="365760">
                    <a:moveTo>
                      <a:pt x="0" y="17780"/>
                    </a:moveTo>
                    <a:lnTo>
                      <a:pt x="0" y="8000"/>
                    </a:lnTo>
                    <a:lnTo>
                      <a:pt x="8000" y="0"/>
                    </a:lnTo>
                    <a:lnTo>
                      <a:pt x="17780" y="0"/>
                    </a:lnTo>
                    <a:lnTo>
                      <a:pt x="1445260" y="0"/>
                    </a:lnTo>
                    <a:lnTo>
                      <a:pt x="1455039" y="0"/>
                    </a:lnTo>
                    <a:lnTo>
                      <a:pt x="1463039" y="8000"/>
                    </a:lnTo>
                    <a:lnTo>
                      <a:pt x="1463039" y="17780"/>
                    </a:lnTo>
                    <a:lnTo>
                      <a:pt x="1463039" y="347980"/>
                    </a:lnTo>
                    <a:lnTo>
                      <a:pt x="1463039" y="357758"/>
                    </a:lnTo>
                    <a:lnTo>
                      <a:pt x="1455039" y="365759"/>
                    </a:lnTo>
                    <a:lnTo>
                      <a:pt x="1445260" y="365759"/>
                    </a:lnTo>
                    <a:lnTo>
                      <a:pt x="17780" y="365759"/>
                    </a:lnTo>
                    <a:lnTo>
                      <a:pt x="8000" y="365759"/>
                    </a:lnTo>
                    <a:lnTo>
                      <a:pt x="0" y="357758"/>
                    </a:lnTo>
                    <a:lnTo>
                      <a:pt x="0" y="347980"/>
                    </a:lnTo>
                    <a:lnTo>
                      <a:pt x="0" y="17780"/>
                    </a:lnTo>
                    <a:close/>
                  </a:path>
                </a:pathLst>
              </a:custGeom>
              <a:ln w="28575">
                <a:solidFill>
                  <a:srgbClr val="EE3D42"/>
                </a:solidFill>
              </a:ln>
            </p:spPr>
            <p:txBody>
              <a:bodyPr wrap="square" lIns="0" tIns="0" rIns="0" bIns="0" rtlCol="0"/>
              <a:lstStyle/>
              <a:p>
                <a:endParaRPr sz="2400"/>
              </a:p>
            </p:txBody>
          </p:sp>
        </p:grpSp>
        <p:sp>
          <p:nvSpPr>
            <p:cNvPr id="206" name="object 88"/>
            <p:cNvSpPr txBox="1"/>
            <p:nvPr/>
          </p:nvSpPr>
          <p:spPr>
            <a:xfrm>
              <a:off x="457200" y="1259221"/>
              <a:ext cx="1244600" cy="382156"/>
            </a:xfrm>
            <a:prstGeom prst="rect">
              <a:avLst/>
            </a:prstGeom>
          </p:spPr>
          <p:txBody>
            <a:bodyPr vert="horz" wrap="square" lIns="0" tIns="16933" rIns="0" bIns="0" rtlCol="0">
              <a:spAutoFit/>
            </a:bodyPr>
            <a:lstStyle/>
            <a:p>
              <a:pPr marL="17145">
                <a:spcBef>
                  <a:spcPts val="135"/>
                </a:spcBef>
              </a:pPr>
              <a:r>
                <a:rPr lang="en-US" altLang="zh-CN" sz="3200" b="1" spc="160" dirty="0">
                  <a:solidFill>
                    <a:srgbClr val="636363"/>
                  </a:solidFill>
                  <a:latin typeface="Trebuchet MS" panose="020B0603020202020204"/>
                  <a:cs typeface="Trebuchet MS" panose="020B0603020202020204"/>
                </a:rPr>
                <a:t>insert</a:t>
              </a:r>
              <a:r>
                <a:rPr sz="3200" b="1" spc="513" dirty="0">
                  <a:solidFill>
                    <a:srgbClr val="636363"/>
                  </a:solidFill>
                  <a:latin typeface="Trebuchet MS" panose="020B0603020202020204"/>
                  <a:cs typeface="Trebuchet MS" panose="020B0603020202020204"/>
                </a:rPr>
                <a:t> </a:t>
              </a:r>
              <a:r>
                <a:rPr sz="3200" b="1" spc="-280" dirty="0">
                  <a:solidFill>
                    <a:srgbClr val="636363"/>
                  </a:solidFill>
                  <a:latin typeface="Trebuchet MS" panose="020B0603020202020204"/>
                  <a:cs typeface="Trebuchet MS" panose="020B0603020202020204"/>
                </a:rPr>
                <a:t>6</a:t>
              </a:r>
              <a:endParaRPr sz="3200" dirty="0">
                <a:latin typeface="Trebuchet MS" panose="020B0603020202020204"/>
                <a:cs typeface="Trebuchet MS" panose="020B0603020202020204"/>
              </a:endParaRPr>
            </a:p>
          </p:txBody>
        </p:sp>
      </p:grpSp>
      <p:sp>
        <p:nvSpPr>
          <p:cNvPr id="262" name="object 87"/>
          <p:cNvSpPr txBox="1"/>
          <p:nvPr/>
        </p:nvSpPr>
        <p:spPr>
          <a:xfrm>
            <a:off x="609600" y="2357385"/>
            <a:ext cx="1659467" cy="509541"/>
          </a:xfrm>
          <a:prstGeom prst="rect">
            <a:avLst/>
          </a:prstGeom>
        </p:spPr>
        <p:txBody>
          <a:bodyPr vert="horz" wrap="square" lIns="0" tIns="16933" rIns="0" bIns="0" rtlCol="0">
            <a:spAutoFit/>
          </a:bodyPr>
          <a:lstStyle/>
          <a:p>
            <a:pPr marL="17145">
              <a:spcBef>
                <a:spcPts val="135"/>
              </a:spcBef>
            </a:pPr>
            <a:r>
              <a:rPr lang="en-US" altLang="zh-CN" sz="3200" b="1" spc="160" dirty="0">
                <a:solidFill>
                  <a:srgbClr val="636363"/>
                </a:solidFill>
                <a:latin typeface="Trebuchet MS" panose="020B0603020202020204"/>
                <a:cs typeface="Trebuchet MS" panose="020B0603020202020204"/>
              </a:rPr>
              <a:t>insert</a:t>
            </a:r>
            <a:r>
              <a:rPr sz="3200" b="1" spc="513" dirty="0">
                <a:solidFill>
                  <a:srgbClr val="636363"/>
                </a:solidFill>
                <a:latin typeface="Trebuchet MS" panose="020B0603020202020204"/>
                <a:cs typeface="Trebuchet MS" panose="020B0603020202020204"/>
              </a:rPr>
              <a:t> </a:t>
            </a:r>
            <a:r>
              <a:rPr sz="3200" b="1" spc="-280" dirty="0">
                <a:solidFill>
                  <a:srgbClr val="636363"/>
                </a:solidFill>
                <a:latin typeface="Trebuchet MS" panose="020B0603020202020204"/>
                <a:cs typeface="Trebuchet MS" panose="020B0603020202020204"/>
              </a:rPr>
              <a:t>7</a:t>
            </a:r>
            <a:endParaRPr sz="3200" dirty="0">
              <a:latin typeface="Trebuchet MS" panose="020B0603020202020204"/>
              <a:cs typeface="Trebuchet MS" panose="020B0603020202020204"/>
            </a:endParaRPr>
          </a:p>
        </p:txBody>
      </p:sp>
      <p:sp>
        <p:nvSpPr>
          <p:cNvPr id="263" name="object 88"/>
          <p:cNvSpPr txBox="1"/>
          <p:nvPr/>
        </p:nvSpPr>
        <p:spPr>
          <a:xfrm>
            <a:off x="6393687" y="4568952"/>
            <a:ext cx="487680" cy="418063"/>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EE3D42"/>
                </a:solidFill>
                <a:latin typeface="Trebuchet MS" panose="020B0603020202020204"/>
                <a:cs typeface="Trebuchet MS" panose="020B0603020202020204"/>
              </a:rPr>
              <a:t>7</a:t>
            </a:r>
            <a:endParaRPr sz="2400">
              <a:latin typeface="Trebuchet MS" panose="020B0603020202020204"/>
              <a:cs typeface="Trebuchet MS" panose="020B0603020202020204"/>
            </a:endParaRPr>
          </a:p>
        </p:txBody>
      </p:sp>
      <p:sp>
        <p:nvSpPr>
          <p:cNvPr id="264" name="object 88"/>
          <p:cNvSpPr txBox="1"/>
          <p:nvPr/>
        </p:nvSpPr>
        <p:spPr>
          <a:xfrm>
            <a:off x="614425" y="3035807"/>
            <a:ext cx="1659467" cy="509541"/>
          </a:xfrm>
          <a:prstGeom prst="rect">
            <a:avLst/>
          </a:prstGeom>
        </p:spPr>
        <p:txBody>
          <a:bodyPr vert="horz" wrap="square" lIns="0" tIns="16933" rIns="0" bIns="0" rtlCol="0">
            <a:spAutoFit/>
          </a:bodyPr>
          <a:lstStyle/>
          <a:p>
            <a:pPr marL="17145">
              <a:spcBef>
                <a:spcPts val="135"/>
              </a:spcBef>
            </a:pPr>
            <a:r>
              <a:rPr lang="en-US" altLang="zh-CN" sz="3200" b="1" spc="160" dirty="0">
                <a:solidFill>
                  <a:srgbClr val="636363"/>
                </a:solidFill>
                <a:latin typeface="Trebuchet MS" panose="020B0603020202020204"/>
                <a:cs typeface="Trebuchet MS" panose="020B0603020202020204"/>
              </a:rPr>
              <a:t>insert</a:t>
            </a:r>
            <a:r>
              <a:rPr sz="3200" b="1" spc="513" dirty="0">
                <a:solidFill>
                  <a:srgbClr val="636363"/>
                </a:solidFill>
                <a:latin typeface="Trebuchet MS" panose="020B0603020202020204"/>
                <a:cs typeface="Trebuchet MS" panose="020B0603020202020204"/>
              </a:rPr>
              <a:t> </a:t>
            </a:r>
            <a:r>
              <a:rPr sz="3200" b="1" spc="-280" dirty="0">
                <a:solidFill>
                  <a:srgbClr val="636363"/>
                </a:solidFill>
                <a:latin typeface="Trebuchet MS" panose="020B0603020202020204"/>
                <a:cs typeface="Trebuchet MS" panose="020B0603020202020204"/>
              </a:rPr>
              <a:t>6</a:t>
            </a:r>
            <a:endParaRPr sz="3200" dirty="0">
              <a:latin typeface="Trebuchet MS" panose="020B0603020202020204"/>
              <a:cs typeface="Trebuchet MS" panose="020B0603020202020204"/>
            </a:endParaRPr>
          </a:p>
        </p:txBody>
      </p:sp>
      <p:sp>
        <p:nvSpPr>
          <p:cNvPr id="265" name="object 86"/>
          <p:cNvSpPr txBox="1"/>
          <p:nvPr/>
        </p:nvSpPr>
        <p:spPr>
          <a:xfrm>
            <a:off x="7003287" y="4568952"/>
            <a:ext cx="487680" cy="418063"/>
          </a:xfrm>
          <a:prstGeom prst="rect">
            <a:avLst/>
          </a:prstGeom>
          <a:solidFill>
            <a:srgbClr val="D9D9D9"/>
          </a:solidFill>
          <a:ln w="19050">
            <a:solidFill>
              <a:srgbClr val="636363"/>
            </a:solidFill>
          </a:ln>
        </p:spPr>
        <p:txBody>
          <a:bodyPr vert="horz" wrap="square" lIns="0" tIns="48260" rIns="0" bIns="0" rtlCol="0">
            <a:spAutoFit/>
          </a:bodyPr>
          <a:lstStyle/>
          <a:p>
            <a:pPr algn="ctr">
              <a:spcBef>
                <a:spcPts val="380"/>
              </a:spcBef>
            </a:pPr>
            <a:r>
              <a:rPr sz="2400" b="1" spc="-207" dirty="0">
                <a:solidFill>
                  <a:srgbClr val="EE3D42"/>
                </a:solidFill>
                <a:latin typeface="Trebuchet MS" panose="020B0603020202020204"/>
                <a:cs typeface="Trebuchet MS" panose="020B0603020202020204"/>
              </a:rPr>
              <a:t>6</a:t>
            </a:r>
            <a:endParaRPr sz="2400">
              <a:latin typeface="Trebuchet MS" panose="020B0603020202020204"/>
              <a:cs typeface="Trebuchet MS" panose="020B0603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500" fill="hold"/>
                                        <p:tgtEl>
                                          <p:spTgt spid="263"/>
                                        </p:tgtEl>
                                        <p:attrNameLst>
                                          <p:attrName>ppt_x</p:attrName>
                                        </p:attrNameLst>
                                      </p:cBhvr>
                                      <p:tavLst>
                                        <p:tav tm="0">
                                          <p:val>
                                            <p:strVal val="#ppt_x"/>
                                          </p:val>
                                        </p:tav>
                                        <p:tav tm="100000">
                                          <p:val>
                                            <p:strVal val="#ppt_x"/>
                                          </p:val>
                                        </p:tav>
                                      </p:tavLst>
                                    </p:anim>
                                    <p:anim calcmode="lin" valueType="num">
                                      <p:cBhvr additive="base">
                                        <p:cTn id="8" dur="500" fill="hold"/>
                                        <p:tgtEl>
                                          <p:spTgt spid="26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2"/>
                                        </p:tgtEl>
                                        <p:attrNameLst>
                                          <p:attrName>style.visibility</p:attrName>
                                        </p:attrNameLst>
                                      </p:cBhvr>
                                      <p:to>
                                        <p:strVal val="visible"/>
                                      </p:to>
                                    </p:set>
                                    <p:anim calcmode="lin" valueType="num">
                                      <p:cBhvr additive="base">
                                        <p:cTn id="11" dur="500" fill="hold"/>
                                        <p:tgtEl>
                                          <p:spTgt spid="262"/>
                                        </p:tgtEl>
                                        <p:attrNameLst>
                                          <p:attrName>ppt_x</p:attrName>
                                        </p:attrNameLst>
                                      </p:cBhvr>
                                      <p:tavLst>
                                        <p:tav tm="0">
                                          <p:val>
                                            <p:strVal val="#ppt_x"/>
                                          </p:val>
                                        </p:tav>
                                        <p:tav tm="100000">
                                          <p:val>
                                            <p:strVal val="#ppt_x"/>
                                          </p:val>
                                        </p:tav>
                                      </p:tavLst>
                                    </p:anim>
                                    <p:anim calcmode="lin" valueType="num">
                                      <p:cBhvr additive="base">
                                        <p:cTn id="12" dur="500" fill="hold"/>
                                        <p:tgtEl>
                                          <p:spTgt spid="26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5"/>
                                        </p:tgtEl>
                                        <p:attrNameLst>
                                          <p:attrName>style.visibility</p:attrName>
                                        </p:attrNameLst>
                                      </p:cBhvr>
                                      <p:to>
                                        <p:strVal val="visible"/>
                                      </p:to>
                                    </p:set>
                                    <p:anim calcmode="lin" valueType="num">
                                      <p:cBhvr additive="base">
                                        <p:cTn id="17" dur="500" fill="hold"/>
                                        <p:tgtEl>
                                          <p:spTgt spid="265"/>
                                        </p:tgtEl>
                                        <p:attrNameLst>
                                          <p:attrName>ppt_x</p:attrName>
                                        </p:attrNameLst>
                                      </p:cBhvr>
                                      <p:tavLst>
                                        <p:tav tm="0">
                                          <p:val>
                                            <p:strVal val="#ppt_x"/>
                                          </p:val>
                                        </p:tav>
                                        <p:tav tm="100000">
                                          <p:val>
                                            <p:strVal val="#ppt_x"/>
                                          </p:val>
                                        </p:tav>
                                      </p:tavLst>
                                    </p:anim>
                                    <p:anim calcmode="lin" valueType="num">
                                      <p:cBhvr additive="base">
                                        <p:cTn id="18" dur="500" fill="hold"/>
                                        <p:tgtEl>
                                          <p:spTgt spid="2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4"/>
                                        </p:tgtEl>
                                        <p:attrNameLst>
                                          <p:attrName>style.visibility</p:attrName>
                                        </p:attrNameLst>
                                      </p:cBhvr>
                                      <p:to>
                                        <p:strVal val="visible"/>
                                      </p:to>
                                    </p:set>
                                    <p:anim calcmode="lin" valueType="num">
                                      <p:cBhvr additive="base">
                                        <p:cTn id="21" dur="500" fill="hold"/>
                                        <p:tgtEl>
                                          <p:spTgt spid="264"/>
                                        </p:tgtEl>
                                        <p:attrNameLst>
                                          <p:attrName>ppt_x</p:attrName>
                                        </p:attrNameLst>
                                      </p:cBhvr>
                                      <p:tavLst>
                                        <p:tav tm="0">
                                          <p:val>
                                            <p:strVal val="#ppt_x"/>
                                          </p:val>
                                        </p:tav>
                                        <p:tav tm="100000">
                                          <p:val>
                                            <p:strVal val="#ppt_x"/>
                                          </p:val>
                                        </p:tav>
                                      </p:tavLst>
                                    </p:anim>
                                    <p:anim calcmode="lin" valueType="num">
                                      <p:cBhvr additive="base">
                                        <p:cTn id="22" dur="500" fill="hold"/>
                                        <p:tgtEl>
                                          <p:spTgt spid="2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animBg="1"/>
      <p:bldP spid="264" grpId="0"/>
      <p:bldP spid="26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聚簇</a:t>
            </a:r>
            <a:r>
              <a:rPr kumimoji="1" lang="zh-CN" altLang="en-US" dirty="0"/>
              <a:t>索引（</a:t>
            </a:r>
            <a:r>
              <a:rPr lang="en-US" altLang="zh-CN" dirty="0"/>
              <a:t>C</a:t>
            </a:r>
            <a:r>
              <a:rPr kumimoji="1" lang="en-US" altLang="zh-CN" dirty="0"/>
              <a:t>luster</a:t>
            </a:r>
            <a:r>
              <a:rPr lang="en-US" altLang="zh-CN" dirty="0"/>
              <a:t>ed</a:t>
            </a:r>
            <a:r>
              <a:rPr lang="zh-CN" altLang="en-US" dirty="0"/>
              <a:t> </a:t>
            </a:r>
            <a:r>
              <a:rPr lang="en-US" altLang="zh-CN" dirty="0"/>
              <a:t>Indexes</a:t>
            </a:r>
            <a:r>
              <a:rPr kumimoji="1" lang="zh-CN" altLang="en-US" dirty="0"/>
              <a:t>）</a:t>
            </a:r>
            <a:endParaRPr kumimoji="1" lang="zh-CN" altLang="en-US" dirty="0"/>
          </a:p>
        </p:txBody>
      </p:sp>
      <p:sp>
        <p:nvSpPr>
          <p:cNvPr id="2" name="内容占位符 1"/>
          <p:cNvSpPr>
            <a:spLocks noGrp="1"/>
          </p:cNvSpPr>
          <p:nvPr>
            <p:ph idx="1"/>
          </p:nvPr>
        </p:nvSpPr>
        <p:spPr/>
        <p:txBody>
          <a:bodyPr/>
          <a:lstStyle/>
          <a:p>
            <a:pPr>
              <a:lnSpc>
                <a:spcPts val="3280"/>
              </a:lnSpc>
              <a:spcBef>
                <a:spcPts val="1375"/>
              </a:spcBef>
            </a:pPr>
            <a:r>
              <a:rPr kumimoji="1" lang="zh-CN" altLang="en-US" sz="3200" dirty="0"/>
              <a:t>关系按照主键的排列顺序存储</a:t>
            </a:r>
            <a:endParaRPr lang="en-US" altLang="zh-CN" sz="3200" dirty="0"/>
          </a:p>
          <a:p>
            <a:pPr marL="299720" lvl="1" indent="0">
              <a:lnSpc>
                <a:spcPts val="3280"/>
              </a:lnSpc>
              <a:spcBef>
                <a:spcPts val="575"/>
              </a:spcBef>
              <a:buNone/>
            </a:pPr>
            <a:r>
              <a:rPr kumimoji="1" lang="zh-CN" altLang="en-US" sz="3200" dirty="0"/>
              <a:t> 可以是基于堆的存储，或者索引组织的存储。</a:t>
            </a:r>
            <a:endParaRPr kumimoji="1" lang="en-US" altLang="zh-CN" sz="3200" dirty="0"/>
          </a:p>
          <a:p>
            <a:pPr>
              <a:lnSpc>
                <a:spcPts val="3280"/>
              </a:lnSpc>
              <a:spcBef>
                <a:spcPts val="1375"/>
              </a:spcBef>
            </a:pPr>
            <a:r>
              <a:rPr lang="zh-CN" altLang="en-US" sz="3200" dirty="0"/>
              <a:t>一些</a:t>
            </a:r>
            <a:r>
              <a:rPr lang="en-US" altLang="zh-CN" sz="3200" dirty="0"/>
              <a:t>DBMS</a:t>
            </a:r>
            <a:r>
              <a:rPr lang="zh-CN" altLang="en-US" sz="3200" dirty="0"/>
              <a:t>使用聚簇索引</a:t>
            </a:r>
            <a:endParaRPr lang="en-US" altLang="zh-CN" sz="3200" dirty="0"/>
          </a:p>
          <a:p>
            <a:pPr marL="299720" lvl="1" indent="0">
              <a:lnSpc>
                <a:spcPts val="3280"/>
              </a:lnSpc>
              <a:spcBef>
                <a:spcPts val="575"/>
              </a:spcBef>
              <a:buNone/>
            </a:pPr>
            <a:r>
              <a:rPr lang="zh-CN" altLang="en-US" sz="3200" dirty="0"/>
              <a:t> </a:t>
            </a:r>
            <a:r>
              <a:rPr kumimoji="1" lang="zh-CN" altLang="en-US" sz="3200" dirty="0"/>
              <a:t>如果一个关系没有主键，</a:t>
            </a:r>
            <a:r>
              <a:rPr kumimoji="1" lang="en-US" altLang="zh-CN" sz="3200" dirty="0"/>
              <a:t>DBMS</a:t>
            </a:r>
            <a:r>
              <a:rPr kumimoji="1" lang="zh-CN" altLang="en-US" sz="3200" dirty="0"/>
              <a:t>则会自动生成一个隐藏的行</a:t>
            </a:r>
            <a:r>
              <a:rPr kumimoji="1" lang="en-US" altLang="zh-CN" sz="3200" dirty="0"/>
              <a:t>ID</a:t>
            </a:r>
            <a:r>
              <a:rPr kumimoji="1" lang="zh-CN" altLang="en-US" sz="3200" dirty="0"/>
              <a:t>主键。</a:t>
            </a:r>
            <a:endParaRPr kumimoji="1" lang="en-US" altLang="zh-CN" sz="3200" dirty="0"/>
          </a:p>
          <a:p>
            <a:pPr>
              <a:lnSpc>
                <a:spcPts val="3280"/>
              </a:lnSpc>
              <a:spcBef>
                <a:spcPts val="1375"/>
              </a:spcBef>
            </a:pPr>
            <a:endParaRPr lang="en-US" altLang="zh-CN" sz="3200" dirty="0"/>
          </a:p>
          <a:p>
            <a:pPr>
              <a:lnSpc>
                <a:spcPts val="3280"/>
              </a:lnSpc>
              <a:spcBef>
                <a:spcPts val="1375"/>
              </a:spcBef>
            </a:pPr>
            <a:r>
              <a:rPr lang="zh-CN" altLang="en-US" sz="3200" dirty="0"/>
              <a:t>有些</a:t>
            </a:r>
            <a:r>
              <a:rPr lang="en-US" altLang="zh-CN" sz="3200" dirty="0"/>
              <a:t>DBMS</a:t>
            </a:r>
            <a:r>
              <a:rPr lang="zh-CN" altLang="en-US" sz="3200" dirty="0"/>
              <a:t>两种方式都使用。</a:t>
            </a:r>
            <a:endParaRPr kumimoji="1" lang="zh-CN" altLang="en-US"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solidFill>
                  <a:srgbClr val="FF0000"/>
                </a:solidFill>
              </a:rPr>
              <a:t>聚簇</a:t>
            </a:r>
            <a:r>
              <a:rPr kumimoji="1" lang="zh-CN" altLang="en-US" dirty="0"/>
              <a:t>的</a:t>
            </a:r>
            <a:r>
              <a:rPr kumimoji="1" lang="en-US" altLang="zh-CN" dirty="0"/>
              <a:t>B+</a:t>
            </a:r>
            <a:r>
              <a:rPr kumimoji="1" lang="zh-CN" altLang="en-US" dirty="0"/>
              <a:t>树（</a:t>
            </a:r>
            <a:r>
              <a:rPr kumimoji="1" lang="en-US" altLang="zh-CN" dirty="0"/>
              <a:t>Clustered</a:t>
            </a:r>
            <a:r>
              <a:rPr kumimoji="1" lang="zh-CN" altLang="en-US" dirty="0"/>
              <a:t> </a:t>
            </a:r>
            <a:r>
              <a:rPr lang="en-US" altLang="zh-CN" dirty="0" err="1"/>
              <a:t>B</a:t>
            </a:r>
            <a:r>
              <a:rPr kumimoji="1" lang="en-US" altLang="zh-CN" dirty="0" err="1"/>
              <a:t>+tree</a:t>
            </a:r>
            <a:r>
              <a:rPr kumimoji="1" lang="zh-CN" altLang="en-US" dirty="0"/>
              <a:t>）</a:t>
            </a:r>
            <a:endParaRPr kumimoji="1" lang="zh-CN" altLang="en-US" dirty="0"/>
          </a:p>
        </p:txBody>
      </p:sp>
      <p:sp>
        <p:nvSpPr>
          <p:cNvPr id="2" name="内容占位符 1"/>
          <p:cNvSpPr>
            <a:spLocks noGrp="1"/>
          </p:cNvSpPr>
          <p:nvPr>
            <p:ph idx="1"/>
          </p:nvPr>
        </p:nvSpPr>
        <p:spPr>
          <a:xfrm>
            <a:off x="609601" y="1935164"/>
            <a:ext cx="5464268" cy="4389437"/>
          </a:xfrm>
        </p:spPr>
        <p:txBody>
          <a:bodyPr/>
          <a:lstStyle/>
          <a:p>
            <a:pPr marL="0" indent="0">
              <a:lnSpc>
                <a:spcPct val="150000"/>
              </a:lnSpc>
              <a:spcBef>
                <a:spcPts val="1375"/>
              </a:spcBef>
              <a:buNone/>
            </a:pPr>
            <a:r>
              <a:rPr lang="zh-CN" altLang="en-US" sz="3200" dirty="0"/>
              <a:t>遍历最左侧的叶子页，然后在所有叶子页中检索元组。</a:t>
            </a:r>
            <a:endParaRPr lang="en-US" altLang="zh-CN" sz="3200" dirty="0"/>
          </a:p>
          <a:p>
            <a:pPr marL="0" indent="0">
              <a:lnSpc>
                <a:spcPct val="150000"/>
              </a:lnSpc>
              <a:spcBef>
                <a:spcPts val="1375"/>
              </a:spcBef>
              <a:buNone/>
            </a:pPr>
            <a:endParaRPr lang="en-US" altLang="zh-CN" sz="3200" dirty="0"/>
          </a:p>
          <a:p>
            <a:pPr marL="0" indent="0">
              <a:lnSpc>
                <a:spcPct val="150000"/>
              </a:lnSpc>
              <a:spcBef>
                <a:spcPts val="1375"/>
              </a:spcBef>
              <a:buNone/>
            </a:pPr>
            <a:r>
              <a:rPr lang="zh-CN" altLang="en-US" sz="3200" dirty="0"/>
              <a:t>该方法方法</a:t>
            </a:r>
            <a:r>
              <a:rPr kumimoji="1" lang="zh-CN" altLang="en-US" sz="3200" dirty="0"/>
              <a:t>优于外部排序</a:t>
            </a:r>
            <a:endParaRPr kumimoji="1" lang="zh-CN" altLang="en-US"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
        <p:nvSpPr>
          <p:cNvPr id="23" name="object 5"/>
          <p:cNvSpPr txBox="1"/>
          <p:nvPr/>
        </p:nvSpPr>
        <p:spPr>
          <a:xfrm>
            <a:off x="8435052" y="5066811"/>
            <a:ext cx="1725507" cy="427532"/>
          </a:xfrm>
          <a:prstGeom prst="rect">
            <a:avLst/>
          </a:prstGeom>
        </p:spPr>
        <p:txBody>
          <a:bodyPr vert="horz" wrap="square" lIns="0" tIns="16933"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
              <a:spcBef>
                <a:spcPts val="135"/>
              </a:spcBef>
            </a:pPr>
            <a:r>
              <a:rPr sz="2665" b="1" i="1" spc="-293" dirty="0">
                <a:solidFill>
                  <a:srgbClr val="636363"/>
                </a:solidFill>
                <a:latin typeface="Book Antiqua"/>
                <a:cs typeface="Book Antiqua"/>
              </a:rPr>
              <a:t>Data</a:t>
            </a:r>
            <a:r>
              <a:rPr sz="2665" b="1" i="1" spc="-260" dirty="0">
                <a:solidFill>
                  <a:srgbClr val="636363"/>
                </a:solidFill>
                <a:latin typeface="Book Antiqua"/>
                <a:cs typeface="Book Antiqua"/>
              </a:rPr>
              <a:t> </a:t>
            </a:r>
            <a:r>
              <a:rPr sz="2665" b="1" i="1" spc="-233" dirty="0">
                <a:solidFill>
                  <a:srgbClr val="636363"/>
                </a:solidFill>
                <a:latin typeface="Book Antiqua"/>
                <a:cs typeface="Book Antiqua"/>
              </a:rPr>
              <a:t>Records</a:t>
            </a:r>
            <a:endParaRPr sz="2665" dirty="0">
              <a:latin typeface="Book Antiqua"/>
              <a:cs typeface="Book Antiqua"/>
            </a:endParaRPr>
          </a:p>
        </p:txBody>
      </p:sp>
      <p:sp>
        <p:nvSpPr>
          <p:cNvPr id="24" name="object 6"/>
          <p:cNvSpPr txBox="1"/>
          <p:nvPr/>
        </p:nvSpPr>
        <p:spPr>
          <a:xfrm>
            <a:off x="7362665" y="2260957"/>
            <a:ext cx="1407160" cy="540319"/>
          </a:xfrm>
          <a:prstGeom prst="rect">
            <a:avLst/>
          </a:prstGeom>
        </p:spPr>
        <p:txBody>
          <a:bodyPr vert="horz" wrap="square" lIns="0" tIns="52493"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 marR="6985" indent="876300">
              <a:lnSpc>
                <a:spcPts val="1905"/>
              </a:lnSpc>
              <a:spcBef>
                <a:spcPts val="415"/>
              </a:spcBef>
            </a:pPr>
            <a:r>
              <a:rPr b="1" i="1" spc="-67" dirty="0">
                <a:solidFill>
                  <a:srgbClr val="636363"/>
                </a:solidFill>
                <a:latin typeface="Book Antiqua"/>
                <a:cs typeface="Book Antiqua"/>
              </a:rPr>
              <a:t>I</a:t>
            </a:r>
            <a:r>
              <a:rPr b="1" i="1" spc="-93" dirty="0">
                <a:solidFill>
                  <a:srgbClr val="636363"/>
                </a:solidFill>
                <a:latin typeface="Book Antiqua"/>
                <a:cs typeface="Book Antiqua"/>
              </a:rPr>
              <a:t>n</a:t>
            </a:r>
            <a:r>
              <a:rPr b="1" i="1" spc="-167" dirty="0">
                <a:solidFill>
                  <a:srgbClr val="636363"/>
                </a:solidFill>
                <a:latin typeface="Book Antiqua"/>
                <a:cs typeface="Book Antiqua"/>
              </a:rPr>
              <a:t>d</a:t>
            </a:r>
            <a:r>
              <a:rPr b="1" i="1" spc="-140" dirty="0">
                <a:solidFill>
                  <a:srgbClr val="636363"/>
                </a:solidFill>
                <a:latin typeface="Book Antiqua"/>
                <a:cs typeface="Book Antiqua"/>
              </a:rPr>
              <a:t>e</a:t>
            </a:r>
            <a:r>
              <a:rPr b="1" i="1" spc="-33" dirty="0">
                <a:solidFill>
                  <a:srgbClr val="636363"/>
                </a:solidFill>
                <a:latin typeface="Book Antiqua"/>
                <a:cs typeface="Book Antiqua"/>
              </a:rPr>
              <a:t>x  </a:t>
            </a:r>
            <a:r>
              <a:rPr b="1" i="1" spc="-113" dirty="0">
                <a:solidFill>
                  <a:srgbClr val="EE3D42"/>
                </a:solidFill>
                <a:latin typeface="Book Antiqua"/>
                <a:cs typeface="Book Antiqua"/>
              </a:rPr>
              <a:t>(Directs</a:t>
            </a:r>
            <a:r>
              <a:rPr b="1" i="1" spc="-240" dirty="0">
                <a:solidFill>
                  <a:srgbClr val="EE3D42"/>
                </a:solidFill>
                <a:latin typeface="Book Antiqua"/>
                <a:cs typeface="Book Antiqua"/>
              </a:rPr>
              <a:t> </a:t>
            </a:r>
            <a:r>
              <a:rPr b="1" i="1" spc="-113" dirty="0">
                <a:solidFill>
                  <a:srgbClr val="EE3D42"/>
                </a:solidFill>
                <a:latin typeface="Book Antiqua"/>
                <a:cs typeface="Book Antiqua"/>
              </a:rPr>
              <a:t>search)</a:t>
            </a:r>
            <a:endParaRPr>
              <a:latin typeface="Book Antiqua"/>
              <a:cs typeface="Book Antiqua"/>
            </a:endParaRPr>
          </a:p>
        </p:txBody>
      </p:sp>
      <p:sp>
        <p:nvSpPr>
          <p:cNvPr id="25" name="object 7"/>
          <p:cNvSpPr txBox="1"/>
          <p:nvPr/>
        </p:nvSpPr>
        <p:spPr>
          <a:xfrm>
            <a:off x="10297721" y="2667358"/>
            <a:ext cx="1374140" cy="510822"/>
          </a:xfrm>
          <a:prstGeom prst="rect">
            <a:avLst/>
          </a:prstGeom>
        </p:spPr>
        <p:txBody>
          <a:bodyPr vert="horz" wrap="square" lIns="0" tIns="77892"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 marR="6985">
              <a:lnSpc>
                <a:spcPct val="78000"/>
              </a:lnSpc>
              <a:spcBef>
                <a:spcPts val="610"/>
              </a:spcBef>
            </a:pPr>
            <a:r>
              <a:rPr b="1" i="1" spc="-200" dirty="0">
                <a:solidFill>
                  <a:srgbClr val="636363"/>
                </a:solidFill>
                <a:latin typeface="Book Antiqua"/>
                <a:cs typeface="Book Antiqua"/>
              </a:rPr>
              <a:t>Data </a:t>
            </a:r>
            <a:r>
              <a:rPr b="1" i="1" spc="-120" dirty="0">
                <a:solidFill>
                  <a:srgbClr val="636363"/>
                </a:solidFill>
                <a:latin typeface="Book Antiqua"/>
                <a:cs typeface="Book Antiqua"/>
              </a:rPr>
              <a:t>Entries  </a:t>
            </a:r>
            <a:r>
              <a:rPr b="1" i="1" spc="-147" dirty="0">
                <a:solidFill>
                  <a:srgbClr val="EE3D42"/>
                </a:solidFill>
                <a:latin typeface="Book Antiqua"/>
                <a:cs typeface="Book Antiqua"/>
              </a:rPr>
              <a:t>("Sequence</a:t>
            </a:r>
            <a:r>
              <a:rPr b="1" i="1" spc="-240" dirty="0">
                <a:solidFill>
                  <a:srgbClr val="EE3D42"/>
                </a:solidFill>
                <a:latin typeface="Book Antiqua"/>
                <a:cs typeface="Book Antiqua"/>
              </a:rPr>
              <a:t> </a:t>
            </a:r>
            <a:r>
              <a:rPr b="1" i="1" spc="-167" dirty="0">
                <a:solidFill>
                  <a:srgbClr val="EE3D42"/>
                </a:solidFill>
                <a:latin typeface="Book Antiqua"/>
                <a:cs typeface="Book Antiqua"/>
              </a:rPr>
              <a:t>set")</a:t>
            </a:r>
            <a:endParaRPr dirty="0">
              <a:latin typeface="Book Antiqua"/>
              <a:cs typeface="Book Antiqua"/>
            </a:endParaRPr>
          </a:p>
        </p:txBody>
      </p:sp>
      <p:grpSp>
        <p:nvGrpSpPr>
          <p:cNvPr id="26" name="object 8"/>
          <p:cNvGrpSpPr/>
          <p:nvPr/>
        </p:nvGrpSpPr>
        <p:grpSpPr>
          <a:xfrm>
            <a:off x="6877863" y="2554074"/>
            <a:ext cx="4876800" cy="1736175"/>
            <a:chOff x="5258561" y="1341882"/>
            <a:chExt cx="3657600" cy="1302131"/>
          </a:xfrm>
        </p:grpSpPr>
        <p:sp>
          <p:nvSpPr>
            <p:cNvPr id="32" name="object 9"/>
            <p:cNvSpPr/>
            <p:nvPr/>
          </p:nvSpPr>
          <p:spPr>
            <a:xfrm>
              <a:off x="6287261" y="1341882"/>
              <a:ext cx="1600200" cy="628015"/>
            </a:xfrm>
            <a:custGeom>
              <a:avLst/>
              <a:gdLst/>
              <a:ahLst/>
              <a:cxnLst/>
              <a:rect l="l" t="t" r="r" b="b"/>
              <a:pathLst>
                <a:path w="1600200" h="628014">
                  <a:moveTo>
                    <a:pt x="800099" y="0"/>
                  </a:moveTo>
                  <a:lnTo>
                    <a:pt x="0" y="627887"/>
                  </a:lnTo>
                  <a:lnTo>
                    <a:pt x="1600199" y="627887"/>
                  </a:lnTo>
                  <a:lnTo>
                    <a:pt x="800099" y="0"/>
                  </a:lnTo>
                  <a:close/>
                </a:path>
              </a:pathLst>
            </a:custGeom>
            <a:solidFill>
              <a:srgbClr val="F1F1F1"/>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3" name="object 10"/>
            <p:cNvSpPr/>
            <p:nvPr/>
          </p:nvSpPr>
          <p:spPr>
            <a:xfrm>
              <a:off x="6287261" y="1341882"/>
              <a:ext cx="1600200" cy="628015"/>
            </a:xfrm>
            <a:custGeom>
              <a:avLst/>
              <a:gdLst/>
              <a:ahLst/>
              <a:cxnLst/>
              <a:rect l="l" t="t" r="r" b="b"/>
              <a:pathLst>
                <a:path w="1600200" h="628014">
                  <a:moveTo>
                    <a:pt x="0" y="627887"/>
                  </a:moveTo>
                  <a:lnTo>
                    <a:pt x="800099" y="0"/>
                  </a:lnTo>
                  <a:lnTo>
                    <a:pt x="1600199" y="627887"/>
                  </a:lnTo>
                  <a:lnTo>
                    <a:pt x="0" y="627887"/>
                  </a:lnTo>
                  <a:close/>
                </a:path>
              </a:pathLst>
            </a:custGeom>
            <a:ln w="28575">
              <a:solidFill>
                <a:srgbClr val="636363"/>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pic>
          <p:nvPicPr>
            <p:cNvPr id="34" name="object 11"/>
            <p:cNvPicPr/>
            <p:nvPr/>
          </p:nvPicPr>
          <p:blipFill>
            <a:blip r:embed="rId1" cstate="print"/>
            <a:stretch>
              <a:fillRect/>
            </a:stretch>
          </p:blipFill>
          <p:spPr>
            <a:xfrm>
              <a:off x="6277736" y="1969389"/>
              <a:ext cx="361949" cy="133350"/>
            </a:xfrm>
            <a:prstGeom prst="rect">
              <a:avLst/>
            </a:prstGeom>
          </p:spPr>
        </p:pic>
        <p:pic>
          <p:nvPicPr>
            <p:cNvPr id="35" name="object 12"/>
            <p:cNvPicPr/>
            <p:nvPr/>
          </p:nvPicPr>
          <p:blipFill>
            <a:blip r:embed="rId1" cstate="print"/>
            <a:stretch>
              <a:fillRect/>
            </a:stretch>
          </p:blipFill>
          <p:spPr>
            <a:xfrm>
              <a:off x="6696836" y="1969389"/>
              <a:ext cx="361950" cy="133350"/>
            </a:xfrm>
            <a:prstGeom prst="rect">
              <a:avLst/>
            </a:prstGeom>
          </p:spPr>
        </p:pic>
        <p:pic>
          <p:nvPicPr>
            <p:cNvPr id="36" name="object 13"/>
            <p:cNvPicPr/>
            <p:nvPr/>
          </p:nvPicPr>
          <p:blipFill>
            <a:blip r:embed="rId1" cstate="print"/>
            <a:stretch>
              <a:fillRect/>
            </a:stretch>
          </p:blipFill>
          <p:spPr>
            <a:xfrm>
              <a:off x="7115936" y="1969389"/>
              <a:ext cx="361950" cy="133350"/>
            </a:xfrm>
            <a:prstGeom prst="rect">
              <a:avLst/>
            </a:prstGeom>
          </p:spPr>
        </p:pic>
        <p:pic>
          <p:nvPicPr>
            <p:cNvPr id="37" name="object 14"/>
            <p:cNvPicPr/>
            <p:nvPr/>
          </p:nvPicPr>
          <p:blipFill>
            <a:blip r:embed="rId1" cstate="print"/>
            <a:stretch>
              <a:fillRect/>
            </a:stretch>
          </p:blipFill>
          <p:spPr>
            <a:xfrm>
              <a:off x="7535036" y="1969389"/>
              <a:ext cx="361950" cy="133350"/>
            </a:xfrm>
            <a:prstGeom prst="rect">
              <a:avLst/>
            </a:prstGeom>
          </p:spPr>
        </p:pic>
        <p:sp>
          <p:nvSpPr>
            <p:cNvPr id="38" name="object 15"/>
            <p:cNvSpPr/>
            <p:nvPr/>
          </p:nvSpPr>
          <p:spPr>
            <a:xfrm>
              <a:off x="5258561" y="2369058"/>
              <a:ext cx="3657600" cy="0"/>
            </a:xfrm>
            <a:custGeom>
              <a:avLst/>
              <a:gdLst/>
              <a:ahLst/>
              <a:cxnLst/>
              <a:rect l="l" t="t" r="r" b="b"/>
              <a:pathLst>
                <a:path w="3657600">
                  <a:moveTo>
                    <a:pt x="0" y="0"/>
                  </a:moveTo>
                  <a:lnTo>
                    <a:pt x="3657599" y="0"/>
                  </a:lnTo>
                </a:path>
              </a:pathLst>
            </a:custGeom>
            <a:ln w="34925">
              <a:solidFill>
                <a:srgbClr val="464766"/>
              </a:solidFill>
              <a:prstDash val="dash"/>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
          <p:nvSpPr>
            <p:cNvPr id="39" name="object 16"/>
            <p:cNvSpPr/>
            <p:nvPr/>
          </p:nvSpPr>
          <p:spPr>
            <a:xfrm>
              <a:off x="5329808" y="2064893"/>
              <a:ext cx="1043305" cy="579120"/>
            </a:xfrm>
            <a:custGeom>
              <a:avLst/>
              <a:gdLst/>
              <a:ahLst/>
              <a:cxnLst/>
              <a:rect l="l" t="t" r="r" b="b"/>
              <a:pathLst>
                <a:path w="1043304" h="579119">
                  <a:moveTo>
                    <a:pt x="0" y="483743"/>
                  </a:moveTo>
                  <a:lnTo>
                    <a:pt x="12573" y="578738"/>
                  </a:lnTo>
                  <a:lnTo>
                    <a:pt x="75321" y="517270"/>
                  </a:lnTo>
                  <a:lnTo>
                    <a:pt x="48767" y="517270"/>
                  </a:lnTo>
                  <a:lnTo>
                    <a:pt x="22987" y="505079"/>
                  </a:lnTo>
                  <a:lnTo>
                    <a:pt x="28412" y="493540"/>
                  </a:lnTo>
                  <a:lnTo>
                    <a:pt x="0" y="483743"/>
                  </a:lnTo>
                  <a:close/>
                </a:path>
                <a:path w="1043304" h="579119">
                  <a:moveTo>
                    <a:pt x="28412" y="493540"/>
                  </a:moveTo>
                  <a:lnTo>
                    <a:pt x="22987" y="505079"/>
                  </a:lnTo>
                  <a:lnTo>
                    <a:pt x="48767" y="517270"/>
                  </a:lnTo>
                  <a:lnTo>
                    <a:pt x="55564" y="502903"/>
                  </a:lnTo>
                  <a:lnTo>
                    <a:pt x="28412" y="493540"/>
                  </a:lnTo>
                  <a:close/>
                </a:path>
                <a:path w="1043304" h="579119">
                  <a:moveTo>
                    <a:pt x="55564" y="502903"/>
                  </a:moveTo>
                  <a:lnTo>
                    <a:pt x="48767" y="517270"/>
                  </a:lnTo>
                  <a:lnTo>
                    <a:pt x="75321" y="517270"/>
                  </a:lnTo>
                  <a:lnTo>
                    <a:pt x="81025" y="511682"/>
                  </a:lnTo>
                  <a:lnTo>
                    <a:pt x="55564" y="502903"/>
                  </a:lnTo>
                  <a:close/>
                </a:path>
                <a:path w="1043304" h="579119">
                  <a:moveTo>
                    <a:pt x="994101" y="63328"/>
                  </a:moveTo>
                  <a:lnTo>
                    <a:pt x="969390" y="109093"/>
                  </a:lnTo>
                  <a:lnTo>
                    <a:pt x="938656" y="143001"/>
                  </a:lnTo>
                  <a:lnTo>
                    <a:pt x="898651" y="175387"/>
                  </a:lnTo>
                  <a:lnTo>
                    <a:pt x="850773" y="205231"/>
                  </a:lnTo>
                  <a:lnTo>
                    <a:pt x="814958" y="223265"/>
                  </a:lnTo>
                  <a:lnTo>
                    <a:pt x="776604" y="239649"/>
                  </a:lnTo>
                  <a:lnTo>
                    <a:pt x="735838" y="254000"/>
                  </a:lnTo>
                  <a:lnTo>
                    <a:pt x="693674" y="266192"/>
                  </a:lnTo>
                  <a:lnTo>
                    <a:pt x="649858" y="275970"/>
                  </a:lnTo>
                  <a:lnTo>
                    <a:pt x="604774" y="283209"/>
                  </a:lnTo>
                  <a:lnTo>
                    <a:pt x="559180" y="287781"/>
                  </a:lnTo>
                  <a:lnTo>
                    <a:pt x="489838" y="289687"/>
                  </a:lnTo>
                  <a:lnTo>
                    <a:pt x="465836" y="290956"/>
                  </a:lnTo>
                  <a:lnTo>
                    <a:pt x="418464" y="295529"/>
                  </a:lnTo>
                  <a:lnTo>
                    <a:pt x="371728" y="303149"/>
                  </a:lnTo>
                  <a:lnTo>
                    <a:pt x="326263" y="313308"/>
                  </a:lnTo>
                  <a:lnTo>
                    <a:pt x="282193" y="326008"/>
                  </a:lnTo>
                  <a:lnTo>
                    <a:pt x="240156" y="340868"/>
                  </a:lnTo>
                  <a:lnTo>
                    <a:pt x="199898" y="358013"/>
                  </a:lnTo>
                  <a:lnTo>
                    <a:pt x="162432" y="376936"/>
                  </a:lnTo>
                  <a:lnTo>
                    <a:pt x="127888" y="397637"/>
                  </a:lnTo>
                  <a:lnTo>
                    <a:pt x="96519" y="419734"/>
                  </a:lnTo>
                  <a:lnTo>
                    <a:pt x="56387" y="455549"/>
                  </a:lnTo>
                  <a:lnTo>
                    <a:pt x="34798" y="480949"/>
                  </a:lnTo>
                  <a:lnTo>
                    <a:pt x="34036" y="481838"/>
                  </a:lnTo>
                  <a:lnTo>
                    <a:pt x="33400" y="482854"/>
                  </a:lnTo>
                  <a:lnTo>
                    <a:pt x="33019" y="483743"/>
                  </a:lnTo>
                  <a:lnTo>
                    <a:pt x="28412" y="493540"/>
                  </a:lnTo>
                  <a:lnTo>
                    <a:pt x="55564" y="502903"/>
                  </a:lnTo>
                  <a:lnTo>
                    <a:pt x="57479" y="498856"/>
                  </a:lnTo>
                  <a:lnTo>
                    <a:pt x="57023" y="498856"/>
                  </a:lnTo>
                  <a:lnTo>
                    <a:pt x="58800" y="496062"/>
                  </a:lnTo>
                  <a:lnTo>
                    <a:pt x="59264" y="496062"/>
                  </a:lnTo>
                  <a:lnTo>
                    <a:pt x="66293" y="487299"/>
                  </a:lnTo>
                  <a:lnTo>
                    <a:pt x="76453" y="475869"/>
                  </a:lnTo>
                  <a:lnTo>
                    <a:pt x="113537" y="442721"/>
                  </a:lnTo>
                  <a:lnTo>
                    <a:pt x="159003" y="411861"/>
                  </a:lnTo>
                  <a:lnTo>
                    <a:pt x="193293" y="392938"/>
                  </a:lnTo>
                  <a:lnTo>
                    <a:pt x="230504" y="375665"/>
                  </a:lnTo>
                  <a:lnTo>
                    <a:pt x="290449" y="353313"/>
                  </a:lnTo>
                  <a:lnTo>
                    <a:pt x="332866" y="341121"/>
                  </a:lnTo>
                  <a:lnTo>
                    <a:pt x="376808" y="331215"/>
                  </a:lnTo>
                  <a:lnTo>
                    <a:pt x="421639" y="323976"/>
                  </a:lnTo>
                  <a:lnTo>
                    <a:pt x="467360" y="319531"/>
                  </a:lnTo>
                  <a:lnTo>
                    <a:pt x="537717" y="317500"/>
                  </a:lnTo>
                  <a:lnTo>
                    <a:pt x="561466" y="316230"/>
                  </a:lnTo>
                  <a:lnTo>
                    <a:pt x="609091" y="311531"/>
                  </a:lnTo>
                  <a:lnTo>
                    <a:pt x="655701" y="303911"/>
                  </a:lnTo>
                  <a:lnTo>
                    <a:pt x="701166" y="293750"/>
                  </a:lnTo>
                  <a:lnTo>
                    <a:pt x="745489" y="280924"/>
                  </a:lnTo>
                  <a:lnTo>
                    <a:pt x="787526" y="266064"/>
                  </a:lnTo>
                  <a:lnTo>
                    <a:pt x="827531" y="248919"/>
                  </a:lnTo>
                  <a:lnTo>
                    <a:pt x="864996" y="229996"/>
                  </a:lnTo>
                  <a:lnTo>
                    <a:pt x="899540" y="209295"/>
                  </a:lnTo>
                  <a:lnTo>
                    <a:pt x="930910" y="186944"/>
                  </a:lnTo>
                  <a:lnTo>
                    <a:pt x="971295" y="150875"/>
                  </a:lnTo>
                  <a:lnTo>
                    <a:pt x="1001902" y="112013"/>
                  </a:lnTo>
                  <a:lnTo>
                    <a:pt x="1021333" y="72008"/>
                  </a:lnTo>
                  <a:lnTo>
                    <a:pt x="1021714" y="71119"/>
                  </a:lnTo>
                  <a:lnTo>
                    <a:pt x="1021968" y="70231"/>
                  </a:lnTo>
                  <a:lnTo>
                    <a:pt x="1022095" y="69214"/>
                  </a:lnTo>
                  <a:lnTo>
                    <a:pt x="1022868" y="64515"/>
                  </a:lnTo>
                  <a:lnTo>
                    <a:pt x="993901" y="64515"/>
                  </a:lnTo>
                  <a:lnTo>
                    <a:pt x="994101" y="63328"/>
                  </a:lnTo>
                  <a:close/>
                </a:path>
                <a:path w="1043304" h="579119">
                  <a:moveTo>
                    <a:pt x="58800" y="496062"/>
                  </a:moveTo>
                  <a:lnTo>
                    <a:pt x="57023" y="498856"/>
                  </a:lnTo>
                  <a:lnTo>
                    <a:pt x="58135" y="497469"/>
                  </a:lnTo>
                  <a:lnTo>
                    <a:pt x="58800" y="496062"/>
                  </a:lnTo>
                  <a:close/>
                </a:path>
                <a:path w="1043304" h="579119">
                  <a:moveTo>
                    <a:pt x="58135" y="497469"/>
                  </a:moveTo>
                  <a:lnTo>
                    <a:pt x="57023" y="498856"/>
                  </a:lnTo>
                  <a:lnTo>
                    <a:pt x="57479" y="498856"/>
                  </a:lnTo>
                  <a:lnTo>
                    <a:pt x="58135" y="497469"/>
                  </a:lnTo>
                  <a:close/>
                </a:path>
                <a:path w="1043304" h="579119">
                  <a:moveTo>
                    <a:pt x="59264" y="496062"/>
                  </a:moveTo>
                  <a:lnTo>
                    <a:pt x="58800" y="496062"/>
                  </a:lnTo>
                  <a:lnTo>
                    <a:pt x="58135" y="497469"/>
                  </a:lnTo>
                  <a:lnTo>
                    <a:pt x="59264" y="496062"/>
                  </a:lnTo>
                  <a:close/>
                </a:path>
                <a:path w="1043304" h="579119">
                  <a:moveTo>
                    <a:pt x="994663" y="61849"/>
                  </a:moveTo>
                  <a:lnTo>
                    <a:pt x="994101" y="63328"/>
                  </a:lnTo>
                  <a:lnTo>
                    <a:pt x="993901" y="64515"/>
                  </a:lnTo>
                  <a:lnTo>
                    <a:pt x="994663" y="61849"/>
                  </a:lnTo>
                  <a:close/>
                </a:path>
                <a:path w="1043304" h="579119">
                  <a:moveTo>
                    <a:pt x="1023307" y="61849"/>
                  </a:moveTo>
                  <a:lnTo>
                    <a:pt x="994663" y="61849"/>
                  </a:lnTo>
                  <a:lnTo>
                    <a:pt x="993901" y="64515"/>
                  </a:lnTo>
                  <a:lnTo>
                    <a:pt x="1022868" y="64515"/>
                  </a:lnTo>
                  <a:lnTo>
                    <a:pt x="1023307" y="61849"/>
                  </a:lnTo>
                  <a:close/>
                </a:path>
                <a:path w="1043304" h="579119">
                  <a:moveTo>
                    <a:pt x="996375" y="49821"/>
                  </a:moveTo>
                  <a:lnTo>
                    <a:pt x="994101" y="63328"/>
                  </a:lnTo>
                  <a:lnTo>
                    <a:pt x="994663" y="61849"/>
                  </a:lnTo>
                  <a:lnTo>
                    <a:pt x="1023307" y="61849"/>
                  </a:lnTo>
                  <a:lnTo>
                    <a:pt x="1024163" y="56642"/>
                  </a:lnTo>
                  <a:lnTo>
                    <a:pt x="1010792" y="56642"/>
                  </a:lnTo>
                  <a:lnTo>
                    <a:pt x="1000065" y="53054"/>
                  </a:lnTo>
                  <a:lnTo>
                    <a:pt x="996375" y="49821"/>
                  </a:lnTo>
                  <a:close/>
                </a:path>
                <a:path w="1043304" h="579119">
                  <a:moveTo>
                    <a:pt x="1000378" y="26034"/>
                  </a:moveTo>
                  <a:lnTo>
                    <a:pt x="996375" y="49821"/>
                  </a:lnTo>
                  <a:lnTo>
                    <a:pt x="1000065" y="53054"/>
                  </a:lnTo>
                  <a:lnTo>
                    <a:pt x="1010792" y="56642"/>
                  </a:lnTo>
                  <a:lnTo>
                    <a:pt x="1022151" y="55826"/>
                  </a:lnTo>
                  <a:lnTo>
                    <a:pt x="1024492" y="54643"/>
                  </a:lnTo>
                  <a:lnTo>
                    <a:pt x="1028445" y="30606"/>
                  </a:lnTo>
                  <a:lnTo>
                    <a:pt x="1000378" y="26034"/>
                  </a:lnTo>
                  <a:close/>
                </a:path>
                <a:path w="1043304" h="579119">
                  <a:moveTo>
                    <a:pt x="1024492" y="54643"/>
                  </a:moveTo>
                  <a:lnTo>
                    <a:pt x="1022151" y="55826"/>
                  </a:lnTo>
                  <a:lnTo>
                    <a:pt x="1010792" y="56642"/>
                  </a:lnTo>
                  <a:lnTo>
                    <a:pt x="1024163" y="56642"/>
                  </a:lnTo>
                  <a:lnTo>
                    <a:pt x="1024492" y="54643"/>
                  </a:lnTo>
                  <a:close/>
                </a:path>
                <a:path w="1043304" h="579119">
                  <a:moveTo>
                    <a:pt x="1042347" y="26034"/>
                  </a:moveTo>
                  <a:lnTo>
                    <a:pt x="1000378" y="26034"/>
                  </a:lnTo>
                  <a:lnTo>
                    <a:pt x="1028445" y="30606"/>
                  </a:lnTo>
                  <a:lnTo>
                    <a:pt x="1024492" y="54643"/>
                  </a:lnTo>
                  <a:lnTo>
                    <a:pt x="1031938" y="50879"/>
                  </a:lnTo>
                  <a:lnTo>
                    <a:pt x="1039153" y="42622"/>
                  </a:lnTo>
                  <a:lnTo>
                    <a:pt x="1042796" y="31876"/>
                  </a:lnTo>
                  <a:lnTo>
                    <a:pt x="1042347" y="26034"/>
                  </a:lnTo>
                  <a:close/>
                </a:path>
                <a:path w="1043304" h="579119">
                  <a:moveTo>
                    <a:pt x="1018031" y="0"/>
                  </a:moveTo>
                  <a:lnTo>
                    <a:pt x="1006673" y="815"/>
                  </a:lnTo>
                  <a:lnTo>
                    <a:pt x="996886" y="5762"/>
                  </a:lnTo>
                  <a:lnTo>
                    <a:pt x="989671" y="14019"/>
                  </a:lnTo>
                  <a:lnTo>
                    <a:pt x="986027" y="24764"/>
                  </a:lnTo>
                  <a:lnTo>
                    <a:pt x="986897" y="36068"/>
                  </a:lnTo>
                  <a:lnTo>
                    <a:pt x="991838" y="45847"/>
                  </a:lnTo>
                  <a:lnTo>
                    <a:pt x="996375" y="49821"/>
                  </a:lnTo>
                  <a:lnTo>
                    <a:pt x="1000378" y="26034"/>
                  </a:lnTo>
                  <a:lnTo>
                    <a:pt x="1042347" y="26034"/>
                  </a:lnTo>
                  <a:lnTo>
                    <a:pt x="1041927" y="20573"/>
                  </a:lnTo>
                  <a:lnTo>
                    <a:pt x="1036986" y="10794"/>
                  </a:lnTo>
                  <a:lnTo>
                    <a:pt x="1028759" y="3587"/>
                  </a:lnTo>
                  <a:lnTo>
                    <a:pt x="1018031" y="0"/>
                  </a:lnTo>
                  <a:close/>
                </a:path>
              </a:pathLst>
            </a:custGeom>
            <a:solidFill>
              <a:srgbClr val="EE3D42"/>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grpSp>
      <p:sp>
        <p:nvSpPr>
          <p:cNvPr id="27" name="object 17"/>
          <p:cNvSpPr txBox="1"/>
          <p:nvPr/>
        </p:nvSpPr>
        <p:spPr>
          <a:xfrm>
            <a:off x="6877863" y="4291432"/>
            <a:ext cx="1117600" cy="506186"/>
          </a:xfrm>
          <a:prstGeom prst="rect">
            <a:avLst/>
          </a:prstGeom>
          <a:solidFill>
            <a:srgbClr val="2C6BD7"/>
          </a:solidFill>
          <a:ln w="25400">
            <a:solidFill>
              <a:srgbClr val="636363"/>
            </a:solidFill>
          </a:ln>
        </p:spPr>
        <p:txBody>
          <a:bodyPr vert="horz" wrap="square" lIns="0" tIns="94827"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a:spcBef>
                <a:spcPts val="745"/>
              </a:spcBef>
            </a:pPr>
            <a:r>
              <a:rPr sz="2665" b="1" spc="-227" dirty="0">
                <a:solidFill>
                  <a:srgbClr val="FFFFFF"/>
                </a:solidFill>
                <a:latin typeface="Trebuchet MS" panose="020B0603020202020204"/>
                <a:cs typeface="Trebuchet MS" panose="020B0603020202020204"/>
              </a:rPr>
              <a:t>101</a:t>
            </a:r>
            <a:endParaRPr sz="2665" dirty="0">
              <a:latin typeface="Trebuchet MS" panose="020B0603020202020204"/>
              <a:cs typeface="Trebuchet MS" panose="020B0603020202020204"/>
            </a:endParaRPr>
          </a:p>
        </p:txBody>
      </p:sp>
      <p:sp>
        <p:nvSpPr>
          <p:cNvPr id="28" name="object 18"/>
          <p:cNvSpPr txBox="1"/>
          <p:nvPr/>
        </p:nvSpPr>
        <p:spPr>
          <a:xfrm>
            <a:off x="8131608" y="4291432"/>
            <a:ext cx="1117600" cy="506186"/>
          </a:xfrm>
          <a:prstGeom prst="rect">
            <a:avLst/>
          </a:prstGeom>
          <a:solidFill>
            <a:srgbClr val="2C6BD7"/>
          </a:solidFill>
          <a:ln w="25400">
            <a:solidFill>
              <a:srgbClr val="636363"/>
            </a:solidFill>
          </a:ln>
        </p:spPr>
        <p:txBody>
          <a:bodyPr vert="horz" wrap="square" lIns="0" tIns="94827"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a:spcBef>
                <a:spcPts val="745"/>
              </a:spcBef>
            </a:pPr>
            <a:r>
              <a:rPr sz="2665" b="1" spc="-227" dirty="0">
                <a:solidFill>
                  <a:srgbClr val="FFFFFF"/>
                </a:solidFill>
                <a:latin typeface="Trebuchet MS" panose="020B0603020202020204"/>
                <a:cs typeface="Trebuchet MS" panose="020B0603020202020204"/>
              </a:rPr>
              <a:t>102</a:t>
            </a:r>
            <a:endParaRPr sz="2665" dirty="0">
              <a:latin typeface="Trebuchet MS" panose="020B0603020202020204"/>
              <a:cs typeface="Trebuchet MS" panose="020B0603020202020204"/>
            </a:endParaRPr>
          </a:p>
        </p:txBody>
      </p:sp>
      <p:sp>
        <p:nvSpPr>
          <p:cNvPr id="29" name="object 19"/>
          <p:cNvSpPr txBox="1"/>
          <p:nvPr/>
        </p:nvSpPr>
        <p:spPr>
          <a:xfrm>
            <a:off x="9383320" y="4291432"/>
            <a:ext cx="1117600" cy="506186"/>
          </a:xfrm>
          <a:prstGeom prst="rect">
            <a:avLst/>
          </a:prstGeom>
          <a:solidFill>
            <a:srgbClr val="2C6BD7"/>
          </a:solidFill>
          <a:ln w="25400">
            <a:solidFill>
              <a:srgbClr val="636363"/>
            </a:solidFill>
          </a:ln>
        </p:spPr>
        <p:txBody>
          <a:bodyPr vert="horz" wrap="square" lIns="0" tIns="94827"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6705">
              <a:spcBef>
                <a:spcPts val="745"/>
              </a:spcBef>
            </a:pPr>
            <a:r>
              <a:rPr sz="2665" b="1" spc="-227" dirty="0">
                <a:solidFill>
                  <a:srgbClr val="FFFFFF"/>
                </a:solidFill>
                <a:latin typeface="Trebuchet MS" panose="020B0603020202020204"/>
                <a:cs typeface="Trebuchet MS" panose="020B0603020202020204"/>
              </a:rPr>
              <a:t>103</a:t>
            </a:r>
            <a:endParaRPr sz="2665" dirty="0">
              <a:latin typeface="Trebuchet MS" panose="020B0603020202020204"/>
              <a:cs typeface="Trebuchet MS" panose="020B0603020202020204"/>
            </a:endParaRPr>
          </a:p>
        </p:txBody>
      </p:sp>
      <p:sp>
        <p:nvSpPr>
          <p:cNvPr id="30" name="object 20"/>
          <p:cNvSpPr txBox="1"/>
          <p:nvPr/>
        </p:nvSpPr>
        <p:spPr>
          <a:xfrm>
            <a:off x="10637063" y="4291432"/>
            <a:ext cx="1117600" cy="506186"/>
          </a:xfrm>
          <a:prstGeom prst="rect">
            <a:avLst/>
          </a:prstGeom>
          <a:solidFill>
            <a:srgbClr val="2C6BD7"/>
          </a:solidFill>
          <a:ln w="25400">
            <a:solidFill>
              <a:srgbClr val="636363"/>
            </a:solidFill>
          </a:ln>
        </p:spPr>
        <p:txBody>
          <a:bodyPr vert="horz" wrap="square" lIns="0" tIns="94827"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5435">
              <a:spcBef>
                <a:spcPts val="745"/>
              </a:spcBef>
            </a:pPr>
            <a:r>
              <a:rPr sz="2665" b="1" spc="-227" dirty="0">
                <a:solidFill>
                  <a:srgbClr val="FFFFFF"/>
                </a:solidFill>
                <a:latin typeface="Trebuchet MS" panose="020B0603020202020204"/>
                <a:cs typeface="Trebuchet MS" panose="020B0603020202020204"/>
              </a:rPr>
              <a:t>104</a:t>
            </a:r>
            <a:endParaRPr sz="2665" dirty="0">
              <a:latin typeface="Trebuchet MS" panose="020B0603020202020204"/>
              <a:cs typeface="Trebuchet MS" panose="020B0603020202020204"/>
            </a:endParaRPr>
          </a:p>
        </p:txBody>
      </p:sp>
      <p:sp>
        <p:nvSpPr>
          <p:cNvPr id="31" name="object 21"/>
          <p:cNvSpPr/>
          <p:nvPr/>
        </p:nvSpPr>
        <p:spPr>
          <a:xfrm>
            <a:off x="7411773" y="3517748"/>
            <a:ext cx="4249420" cy="772160"/>
          </a:xfrm>
          <a:custGeom>
            <a:avLst/>
            <a:gdLst/>
            <a:ahLst/>
            <a:cxnLst/>
            <a:rect l="l" t="t" r="r" b="b"/>
            <a:pathLst>
              <a:path w="3187065" h="579119">
                <a:moveTo>
                  <a:pt x="828040" y="31369"/>
                </a:moveTo>
                <a:lnTo>
                  <a:pt x="827570" y="26797"/>
                </a:lnTo>
                <a:lnTo>
                  <a:pt x="826884" y="20116"/>
                </a:lnTo>
                <a:lnTo>
                  <a:pt x="821702" y="10464"/>
                </a:lnTo>
                <a:lnTo>
                  <a:pt x="813295" y="3467"/>
                </a:lnTo>
                <a:lnTo>
                  <a:pt x="802513" y="127"/>
                </a:lnTo>
                <a:lnTo>
                  <a:pt x="791197" y="1282"/>
                </a:lnTo>
                <a:lnTo>
                  <a:pt x="781532" y="6477"/>
                </a:lnTo>
                <a:lnTo>
                  <a:pt x="774522" y="14922"/>
                </a:lnTo>
                <a:lnTo>
                  <a:pt x="771144" y="25781"/>
                </a:lnTo>
                <a:lnTo>
                  <a:pt x="772287" y="37045"/>
                </a:lnTo>
                <a:lnTo>
                  <a:pt x="777494" y="46697"/>
                </a:lnTo>
                <a:lnTo>
                  <a:pt x="782408" y="50774"/>
                </a:lnTo>
                <a:lnTo>
                  <a:pt x="780732" y="63728"/>
                </a:lnTo>
                <a:lnTo>
                  <a:pt x="760984" y="110617"/>
                </a:lnTo>
                <a:lnTo>
                  <a:pt x="737108" y="144653"/>
                </a:lnTo>
                <a:lnTo>
                  <a:pt x="706247" y="176784"/>
                </a:lnTo>
                <a:lnTo>
                  <a:pt x="669163" y="206375"/>
                </a:lnTo>
                <a:lnTo>
                  <a:pt x="611632" y="240538"/>
                </a:lnTo>
                <a:lnTo>
                  <a:pt x="564388" y="260858"/>
                </a:lnTo>
                <a:lnTo>
                  <a:pt x="513969" y="276479"/>
                </a:lnTo>
                <a:lnTo>
                  <a:pt x="461772" y="286131"/>
                </a:lnTo>
                <a:lnTo>
                  <a:pt x="390652" y="289941"/>
                </a:lnTo>
                <a:lnTo>
                  <a:pt x="371602" y="291211"/>
                </a:lnTo>
                <a:lnTo>
                  <a:pt x="315849" y="299339"/>
                </a:lnTo>
                <a:lnTo>
                  <a:pt x="261620" y="313817"/>
                </a:lnTo>
                <a:lnTo>
                  <a:pt x="193929" y="341630"/>
                </a:lnTo>
                <a:lnTo>
                  <a:pt x="147193" y="368173"/>
                </a:lnTo>
                <a:lnTo>
                  <a:pt x="105410" y="398780"/>
                </a:lnTo>
                <a:lnTo>
                  <a:pt x="69596" y="432816"/>
                </a:lnTo>
                <a:lnTo>
                  <a:pt x="40513" y="469773"/>
                </a:lnTo>
                <a:lnTo>
                  <a:pt x="31242" y="485394"/>
                </a:lnTo>
                <a:lnTo>
                  <a:pt x="28575" y="492874"/>
                </a:lnTo>
                <a:lnTo>
                  <a:pt x="0" y="485013"/>
                </a:lnTo>
                <a:lnTo>
                  <a:pt x="18669" y="578993"/>
                </a:lnTo>
                <a:lnTo>
                  <a:pt x="76161" y="514985"/>
                </a:lnTo>
                <a:lnTo>
                  <a:pt x="82677" y="507746"/>
                </a:lnTo>
                <a:lnTo>
                  <a:pt x="56197" y="500468"/>
                </a:lnTo>
                <a:lnTo>
                  <a:pt x="57175" y="497713"/>
                </a:lnTo>
                <a:lnTo>
                  <a:pt x="57721" y="496163"/>
                </a:lnTo>
                <a:lnTo>
                  <a:pt x="80645" y="463550"/>
                </a:lnTo>
                <a:lnTo>
                  <a:pt x="111760" y="431292"/>
                </a:lnTo>
                <a:lnTo>
                  <a:pt x="148717" y="401701"/>
                </a:lnTo>
                <a:lnTo>
                  <a:pt x="205740" y="367665"/>
                </a:lnTo>
                <a:lnTo>
                  <a:pt x="253492" y="346964"/>
                </a:lnTo>
                <a:lnTo>
                  <a:pt x="303784" y="331343"/>
                </a:lnTo>
                <a:lnTo>
                  <a:pt x="355854" y="321564"/>
                </a:lnTo>
                <a:lnTo>
                  <a:pt x="428498" y="317754"/>
                </a:lnTo>
                <a:lnTo>
                  <a:pt x="447167" y="316484"/>
                </a:lnTo>
                <a:lnTo>
                  <a:pt x="503174" y="308102"/>
                </a:lnTo>
                <a:lnTo>
                  <a:pt x="557276" y="293751"/>
                </a:lnTo>
                <a:lnTo>
                  <a:pt x="625348" y="265557"/>
                </a:lnTo>
                <a:lnTo>
                  <a:pt x="671576" y="239141"/>
                </a:lnTo>
                <a:lnTo>
                  <a:pt x="713359" y="208534"/>
                </a:lnTo>
                <a:lnTo>
                  <a:pt x="749173" y="174244"/>
                </a:lnTo>
                <a:lnTo>
                  <a:pt x="778256" y="137160"/>
                </a:lnTo>
                <a:lnTo>
                  <a:pt x="799465" y="97663"/>
                </a:lnTo>
                <a:lnTo>
                  <a:pt x="808355" y="71247"/>
                </a:lnTo>
                <a:lnTo>
                  <a:pt x="808609" y="70485"/>
                </a:lnTo>
                <a:lnTo>
                  <a:pt x="808863" y="68961"/>
                </a:lnTo>
                <a:lnTo>
                  <a:pt x="809332" y="65278"/>
                </a:lnTo>
                <a:lnTo>
                  <a:pt x="809612" y="63119"/>
                </a:lnTo>
                <a:lnTo>
                  <a:pt x="810387" y="57023"/>
                </a:lnTo>
                <a:lnTo>
                  <a:pt x="810717" y="54470"/>
                </a:lnTo>
                <a:lnTo>
                  <a:pt x="817753" y="50673"/>
                </a:lnTo>
                <a:lnTo>
                  <a:pt x="824725" y="42240"/>
                </a:lnTo>
                <a:lnTo>
                  <a:pt x="828040" y="31369"/>
                </a:lnTo>
                <a:close/>
              </a:path>
              <a:path w="3187065" h="579119">
                <a:moveTo>
                  <a:pt x="942454" y="30607"/>
                </a:moveTo>
                <a:lnTo>
                  <a:pt x="916051" y="127"/>
                </a:lnTo>
                <a:lnTo>
                  <a:pt x="904786" y="1562"/>
                </a:lnTo>
                <a:lnTo>
                  <a:pt x="895286" y="7010"/>
                </a:lnTo>
                <a:lnTo>
                  <a:pt x="888542" y="15621"/>
                </a:lnTo>
                <a:lnTo>
                  <a:pt x="885571" y="26543"/>
                </a:lnTo>
                <a:lnTo>
                  <a:pt x="886993" y="37807"/>
                </a:lnTo>
                <a:lnTo>
                  <a:pt x="892441" y="47320"/>
                </a:lnTo>
                <a:lnTo>
                  <a:pt x="897559" y="51320"/>
                </a:lnTo>
                <a:lnTo>
                  <a:pt x="896226" y="65786"/>
                </a:lnTo>
                <a:lnTo>
                  <a:pt x="882002" y="112268"/>
                </a:lnTo>
                <a:lnTo>
                  <a:pt x="864870" y="146431"/>
                </a:lnTo>
                <a:lnTo>
                  <a:pt x="834136" y="188976"/>
                </a:lnTo>
                <a:lnTo>
                  <a:pt x="796417" y="225679"/>
                </a:lnTo>
                <a:lnTo>
                  <a:pt x="753364" y="255651"/>
                </a:lnTo>
                <a:lnTo>
                  <a:pt x="718820" y="272415"/>
                </a:lnTo>
                <a:lnTo>
                  <a:pt x="670306" y="286385"/>
                </a:lnTo>
                <a:lnTo>
                  <a:pt x="620395" y="289941"/>
                </a:lnTo>
                <a:lnTo>
                  <a:pt x="606425" y="291211"/>
                </a:lnTo>
                <a:lnTo>
                  <a:pt x="565404" y="299593"/>
                </a:lnTo>
                <a:lnTo>
                  <a:pt x="525526" y="314325"/>
                </a:lnTo>
                <a:lnTo>
                  <a:pt x="476250" y="342519"/>
                </a:lnTo>
                <a:lnTo>
                  <a:pt x="431927" y="379222"/>
                </a:lnTo>
                <a:lnTo>
                  <a:pt x="394462" y="422656"/>
                </a:lnTo>
                <a:lnTo>
                  <a:pt x="371602" y="458851"/>
                </a:lnTo>
                <a:lnTo>
                  <a:pt x="359283" y="485140"/>
                </a:lnTo>
                <a:lnTo>
                  <a:pt x="358902" y="485902"/>
                </a:lnTo>
                <a:lnTo>
                  <a:pt x="358775" y="486664"/>
                </a:lnTo>
                <a:lnTo>
                  <a:pt x="357365" y="492264"/>
                </a:lnTo>
                <a:lnTo>
                  <a:pt x="328676" y="486537"/>
                </a:lnTo>
                <a:lnTo>
                  <a:pt x="353949" y="578993"/>
                </a:lnTo>
                <a:lnTo>
                  <a:pt x="405638" y="512445"/>
                </a:lnTo>
                <a:lnTo>
                  <a:pt x="412750" y="503301"/>
                </a:lnTo>
                <a:lnTo>
                  <a:pt x="385406" y="497852"/>
                </a:lnTo>
                <a:lnTo>
                  <a:pt x="385876" y="495935"/>
                </a:lnTo>
                <a:lnTo>
                  <a:pt x="386130" y="494931"/>
                </a:lnTo>
                <a:lnTo>
                  <a:pt x="386702" y="493649"/>
                </a:lnTo>
                <a:lnTo>
                  <a:pt x="390779" y="484378"/>
                </a:lnTo>
                <a:lnTo>
                  <a:pt x="416941" y="440309"/>
                </a:lnTo>
                <a:lnTo>
                  <a:pt x="451104" y="400431"/>
                </a:lnTo>
                <a:lnTo>
                  <a:pt x="491490" y="366649"/>
                </a:lnTo>
                <a:lnTo>
                  <a:pt x="525272" y="346329"/>
                </a:lnTo>
                <a:lnTo>
                  <a:pt x="560578" y="331089"/>
                </a:lnTo>
                <a:lnTo>
                  <a:pt x="609092" y="319659"/>
                </a:lnTo>
                <a:lnTo>
                  <a:pt x="648462" y="317627"/>
                </a:lnTo>
                <a:lnTo>
                  <a:pt x="662305" y="316357"/>
                </a:lnTo>
                <a:lnTo>
                  <a:pt x="703326" y="307848"/>
                </a:lnTo>
                <a:lnTo>
                  <a:pt x="743204" y="292989"/>
                </a:lnTo>
                <a:lnTo>
                  <a:pt x="792734" y="264414"/>
                </a:lnTo>
                <a:lnTo>
                  <a:pt x="836930" y="227584"/>
                </a:lnTo>
                <a:lnTo>
                  <a:pt x="874255" y="184023"/>
                </a:lnTo>
                <a:lnTo>
                  <a:pt x="896747" y="148082"/>
                </a:lnTo>
                <a:lnTo>
                  <a:pt x="913752" y="109474"/>
                </a:lnTo>
                <a:lnTo>
                  <a:pt x="924687" y="68453"/>
                </a:lnTo>
                <a:lnTo>
                  <a:pt x="925741" y="57023"/>
                </a:lnTo>
                <a:lnTo>
                  <a:pt x="926020" y="54013"/>
                </a:lnTo>
                <a:lnTo>
                  <a:pt x="932738" y="50152"/>
                </a:lnTo>
                <a:lnTo>
                  <a:pt x="939482" y="41541"/>
                </a:lnTo>
                <a:lnTo>
                  <a:pt x="942454" y="30607"/>
                </a:lnTo>
                <a:close/>
              </a:path>
              <a:path w="3187065" h="579119">
                <a:moveTo>
                  <a:pt x="1133475" y="30226"/>
                </a:moveTo>
                <a:lnTo>
                  <a:pt x="1133081" y="27432"/>
                </a:lnTo>
                <a:lnTo>
                  <a:pt x="1131925" y="19011"/>
                </a:lnTo>
                <a:lnTo>
                  <a:pt x="1126363" y="9601"/>
                </a:lnTo>
                <a:lnTo>
                  <a:pt x="1117650" y="2946"/>
                </a:lnTo>
                <a:lnTo>
                  <a:pt x="1106678" y="0"/>
                </a:lnTo>
                <a:lnTo>
                  <a:pt x="1095451" y="1625"/>
                </a:lnTo>
                <a:lnTo>
                  <a:pt x="1086027" y="7226"/>
                </a:lnTo>
                <a:lnTo>
                  <a:pt x="1079385" y="15951"/>
                </a:lnTo>
                <a:lnTo>
                  <a:pt x="1076452" y="26924"/>
                </a:lnTo>
                <a:lnTo>
                  <a:pt x="1078039" y="38150"/>
                </a:lnTo>
                <a:lnTo>
                  <a:pt x="1083602" y="47561"/>
                </a:lnTo>
                <a:lnTo>
                  <a:pt x="1088885" y="51612"/>
                </a:lnTo>
                <a:lnTo>
                  <a:pt x="1087755" y="66040"/>
                </a:lnTo>
                <a:lnTo>
                  <a:pt x="1075436" y="112903"/>
                </a:lnTo>
                <a:lnTo>
                  <a:pt x="1048131" y="169037"/>
                </a:lnTo>
                <a:lnTo>
                  <a:pt x="1018667" y="208915"/>
                </a:lnTo>
                <a:lnTo>
                  <a:pt x="983856" y="242443"/>
                </a:lnTo>
                <a:lnTo>
                  <a:pt x="945629" y="267843"/>
                </a:lnTo>
                <a:lnTo>
                  <a:pt x="905002" y="283972"/>
                </a:lnTo>
                <a:lnTo>
                  <a:pt x="852678" y="289941"/>
                </a:lnTo>
                <a:lnTo>
                  <a:pt x="840232" y="291211"/>
                </a:lnTo>
                <a:lnTo>
                  <a:pt x="792480" y="304038"/>
                </a:lnTo>
                <a:lnTo>
                  <a:pt x="747649" y="327914"/>
                </a:lnTo>
                <a:lnTo>
                  <a:pt x="707009" y="360553"/>
                </a:lnTo>
                <a:lnTo>
                  <a:pt x="671576" y="401066"/>
                </a:lnTo>
                <a:lnTo>
                  <a:pt x="642747" y="447167"/>
                </a:lnTo>
                <a:lnTo>
                  <a:pt x="626364" y="485013"/>
                </a:lnTo>
                <a:lnTo>
                  <a:pt x="624649" y="492213"/>
                </a:lnTo>
                <a:lnTo>
                  <a:pt x="596011" y="487299"/>
                </a:lnTo>
                <a:lnTo>
                  <a:pt x="623697" y="578993"/>
                </a:lnTo>
                <a:lnTo>
                  <a:pt x="673265" y="511556"/>
                </a:lnTo>
                <a:lnTo>
                  <a:pt x="680466" y="501777"/>
                </a:lnTo>
                <a:lnTo>
                  <a:pt x="652856" y="497052"/>
                </a:lnTo>
                <a:lnTo>
                  <a:pt x="653211" y="495300"/>
                </a:lnTo>
                <a:lnTo>
                  <a:pt x="653440" y="494207"/>
                </a:lnTo>
                <a:lnTo>
                  <a:pt x="653846" y="493141"/>
                </a:lnTo>
                <a:lnTo>
                  <a:pt x="657352" y="483870"/>
                </a:lnTo>
                <a:lnTo>
                  <a:pt x="679831" y="439547"/>
                </a:lnTo>
                <a:lnTo>
                  <a:pt x="709168" y="399669"/>
                </a:lnTo>
                <a:lnTo>
                  <a:pt x="743839" y="366141"/>
                </a:lnTo>
                <a:lnTo>
                  <a:pt x="782447" y="340233"/>
                </a:lnTo>
                <a:lnTo>
                  <a:pt x="822833" y="323977"/>
                </a:lnTo>
                <a:lnTo>
                  <a:pt x="877176" y="317627"/>
                </a:lnTo>
                <a:lnTo>
                  <a:pt x="889254" y="316357"/>
                </a:lnTo>
                <a:lnTo>
                  <a:pt x="937006" y="303276"/>
                </a:lnTo>
                <a:lnTo>
                  <a:pt x="981951" y="279273"/>
                </a:lnTo>
                <a:lnTo>
                  <a:pt x="1022604" y="246126"/>
                </a:lnTo>
                <a:lnTo>
                  <a:pt x="1057910" y="205740"/>
                </a:lnTo>
                <a:lnTo>
                  <a:pt x="1086485" y="159385"/>
                </a:lnTo>
                <a:lnTo>
                  <a:pt x="1102614" y="121920"/>
                </a:lnTo>
                <a:lnTo>
                  <a:pt x="1113663" y="82550"/>
                </a:lnTo>
                <a:lnTo>
                  <a:pt x="1117079" y="57150"/>
                </a:lnTo>
                <a:lnTo>
                  <a:pt x="1117346" y="53848"/>
                </a:lnTo>
                <a:lnTo>
                  <a:pt x="1123924" y="49936"/>
                </a:lnTo>
                <a:lnTo>
                  <a:pt x="1130579" y="41211"/>
                </a:lnTo>
                <a:lnTo>
                  <a:pt x="1133475" y="30226"/>
                </a:lnTo>
                <a:close/>
              </a:path>
              <a:path w="3187065" h="579119">
                <a:moveTo>
                  <a:pt x="1247902" y="29591"/>
                </a:moveTo>
                <a:lnTo>
                  <a:pt x="1247597" y="27813"/>
                </a:lnTo>
                <a:lnTo>
                  <a:pt x="1246022" y="18402"/>
                </a:lnTo>
                <a:lnTo>
                  <a:pt x="1240218" y="9093"/>
                </a:lnTo>
                <a:lnTo>
                  <a:pt x="1231353" y="2628"/>
                </a:lnTo>
                <a:lnTo>
                  <a:pt x="1220343" y="0"/>
                </a:lnTo>
                <a:lnTo>
                  <a:pt x="1209090" y="1879"/>
                </a:lnTo>
                <a:lnTo>
                  <a:pt x="1199781" y="7683"/>
                </a:lnTo>
                <a:lnTo>
                  <a:pt x="1193355" y="16548"/>
                </a:lnTo>
                <a:lnTo>
                  <a:pt x="1190752" y="27559"/>
                </a:lnTo>
                <a:lnTo>
                  <a:pt x="1192618" y="38760"/>
                </a:lnTo>
                <a:lnTo>
                  <a:pt x="1198422" y="48082"/>
                </a:lnTo>
                <a:lnTo>
                  <a:pt x="1203604" y="51854"/>
                </a:lnTo>
                <a:lnTo>
                  <a:pt x="1202055" y="79121"/>
                </a:lnTo>
                <a:lnTo>
                  <a:pt x="1194054" y="127000"/>
                </a:lnTo>
                <a:lnTo>
                  <a:pt x="1181608" y="171958"/>
                </a:lnTo>
                <a:lnTo>
                  <a:pt x="1165479" y="212090"/>
                </a:lnTo>
                <a:lnTo>
                  <a:pt x="1146683" y="245618"/>
                </a:lnTo>
                <a:lnTo>
                  <a:pt x="1121537" y="275082"/>
                </a:lnTo>
                <a:lnTo>
                  <a:pt x="1088263" y="289560"/>
                </a:lnTo>
                <a:lnTo>
                  <a:pt x="1082167" y="289941"/>
                </a:lnTo>
                <a:lnTo>
                  <a:pt x="1044829" y="305689"/>
                </a:lnTo>
                <a:lnTo>
                  <a:pt x="1007872" y="346202"/>
                </a:lnTo>
                <a:lnTo>
                  <a:pt x="986904" y="383286"/>
                </a:lnTo>
                <a:lnTo>
                  <a:pt x="969505" y="426593"/>
                </a:lnTo>
                <a:lnTo>
                  <a:pt x="956310" y="474472"/>
                </a:lnTo>
                <a:lnTo>
                  <a:pt x="953617" y="492366"/>
                </a:lnTo>
                <a:lnTo>
                  <a:pt x="924433" y="489585"/>
                </a:lnTo>
                <a:lnTo>
                  <a:pt x="958977" y="578993"/>
                </a:lnTo>
                <a:lnTo>
                  <a:pt x="1002068" y="510032"/>
                </a:lnTo>
                <a:lnTo>
                  <a:pt x="1009777" y="497713"/>
                </a:lnTo>
                <a:lnTo>
                  <a:pt x="981989" y="495071"/>
                </a:lnTo>
                <a:lnTo>
                  <a:pt x="983996" y="481457"/>
                </a:lnTo>
                <a:lnTo>
                  <a:pt x="989711" y="458470"/>
                </a:lnTo>
                <a:lnTo>
                  <a:pt x="1003935" y="415671"/>
                </a:lnTo>
                <a:lnTo>
                  <a:pt x="1021334" y="378714"/>
                </a:lnTo>
                <a:lnTo>
                  <a:pt x="1046226" y="343281"/>
                </a:lnTo>
                <a:lnTo>
                  <a:pt x="1079881" y="319405"/>
                </a:lnTo>
                <a:lnTo>
                  <a:pt x="1090041" y="318135"/>
                </a:lnTo>
                <a:lnTo>
                  <a:pt x="1098169" y="317500"/>
                </a:lnTo>
                <a:lnTo>
                  <a:pt x="1134364" y="301371"/>
                </a:lnTo>
                <a:lnTo>
                  <a:pt x="1171067" y="260477"/>
                </a:lnTo>
                <a:lnTo>
                  <a:pt x="1191768" y="223520"/>
                </a:lnTo>
                <a:lnTo>
                  <a:pt x="1208913" y="180340"/>
                </a:lnTo>
                <a:lnTo>
                  <a:pt x="1222248" y="132334"/>
                </a:lnTo>
                <a:lnTo>
                  <a:pt x="1230630" y="80772"/>
                </a:lnTo>
                <a:lnTo>
                  <a:pt x="1231963" y="57150"/>
                </a:lnTo>
                <a:lnTo>
                  <a:pt x="1232166" y="53606"/>
                </a:lnTo>
                <a:lnTo>
                  <a:pt x="1238770" y="49466"/>
                </a:lnTo>
                <a:lnTo>
                  <a:pt x="1245222" y="40614"/>
                </a:lnTo>
                <a:lnTo>
                  <a:pt x="1247902" y="29591"/>
                </a:lnTo>
                <a:close/>
              </a:path>
              <a:path w="3187065" h="579119">
                <a:moveTo>
                  <a:pt x="1324698" y="312445"/>
                </a:moveTo>
                <a:lnTo>
                  <a:pt x="1324559" y="312674"/>
                </a:lnTo>
                <a:lnTo>
                  <a:pt x="1324698" y="312445"/>
                </a:lnTo>
                <a:close/>
              </a:path>
              <a:path w="3187065" h="579119">
                <a:moveTo>
                  <a:pt x="1362202" y="28829"/>
                </a:moveTo>
                <a:lnTo>
                  <a:pt x="1362125" y="28448"/>
                </a:lnTo>
                <a:lnTo>
                  <a:pt x="1360106" y="17703"/>
                </a:lnTo>
                <a:lnTo>
                  <a:pt x="1354099" y="8559"/>
                </a:lnTo>
                <a:lnTo>
                  <a:pt x="1345082" y="2349"/>
                </a:lnTo>
                <a:lnTo>
                  <a:pt x="1334008" y="0"/>
                </a:lnTo>
                <a:lnTo>
                  <a:pt x="1324737" y="1790"/>
                </a:lnTo>
                <a:lnTo>
                  <a:pt x="1324737" y="312420"/>
                </a:lnTo>
                <a:lnTo>
                  <a:pt x="1324533" y="312762"/>
                </a:lnTo>
                <a:lnTo>
                  <a:pt x="1323975" y="313817"/>
                </a:lnTo>
                <a:lnTo>
                  <a:pt x="1323975" y="313563"/>
                </a:lnTo>
                <a:lnTo>
                  <a:pt x="1323975" y="313817"/>
                </a:lnTo>
                <a:lnTo>
                  <a:pt x="1324508" y="312762"/>
                </a:lnTo>
                <a:lnTo>
                  <a:pt x="1324610" y="312521"/>
                </a:lnTo>
                <a:lnTo>
                  <a:pt x="1324470" y="312674"/>
                </a:lnTo>
                <a:lnTo>
                  <a:pt x="1324533" y="312521"/>
                </a:lnTo>
                <a:lnTo>
                  <a:pt x="1324711" y="312420"/>
                </a:lnTo>
                <a:lnTo>
                  <a:pt x="1324737" y="1790"/>
                </a:lnTo>
                <a:lnTo>
                  <a:pt x="1322819" y="2159"/>
                </a:lnTo>
                <a:lnTo>
                  <a:pt x="1313688" y="8216"/>
                </a:lnTo>
                <a:lnTo>
                  <a:pt x="1307503" y="17246"/>
                </a:lnTo>
                <a:lnTo>
                  <a:pt x="1305179" y="28321"/>
                </a:lnTo>
                <a:lnTo>
                  <a:pt x="1307261" y="39458"/>
                </a:lnTo>
                <a:lnTo>
                  <a:pt x="1313268" y="48602"/>
                </a:lnTo>
                <a:lnTo>
                  <a:pt x="1319161" y="52654"/>
                </a:lnTo>
                <a:lnTo>
                  <a:pt x="1318882" y="80010"/>
                </a:lnTo>
                <a:lnTo>
                  <a:pt x="1317713" y="130048"/>
                </a:lnTo>
                <a:lnTo>
                  <a:pt x="1315847" y="175514"/>
                </a:lnTo>
                <a:lnTo>
                  <a:pt x="1313307" y="216916"/>
                </a:lnTo>
                <a:lnTo>
                  <a:pt x="1309624" y="257822"/>
                </a:lnTo>
                <a:lnTo>
                  <a:pt x="1309624" y="290195"/>
                </a:lnTo>
                <a:lnTo>
                  <a:pt x="1303515" y="294995"/>
                </a:lnTo>
                <a:lnTo>
                  <a:pt x="1303274" y="295529"/>
                </a:lnTo>
                <a:lnTo>
                  <a:pt x="1303020" y="295783"/>
                </a:lnTo>
                <a:lnTo>
                  <a:pt x="1303324" y="295275"/>
                </a:lnTo>
                <a:lnTo>
                  <a:pt x="1303502" y="294995"/>
                </a:lnTo>
                <a:lnTo>
                  <a:pt x="1303718" y="294525"/>
                </a:lnTo>
                <a:lnTo>
                  <a:pt x="1303540" y="294932"/>
                </a:lnTo>
                <a:lnTo>
                  <a:pt x="1304594" y="294132"/>
                </a:lnTo>
                <a:lnTo>
                  <a:pt x="1309624" y="290195"/>
                </a:lnTo>
                <a:lnTo>
                  <a:pt x="1309624" y="257822"/>
                </a:lnTo>
                <a:lnTo>
                  <a:pt x="1308735" y="266192"/>
                </a:lnTo>
                <a:lnTo>
                  <a:pt x="1307846" y="272288"/>
                </a:lnTo>
                <a:lnTo>
                  <a:pt x="1302893" y="293751"/>
                </a:lnTo>
                <a:lnTo>
                  <a:pt x="1301242" y="296037"/>
                </a:lnTo>
                <a:lnTo>
                  <a:pt x="1300480" y="297307"/>
                </a:lnTo>
                <a:lnTo>
                  <a:pt x="1299972" y="297942"/>
                </a:lnTo>
                <a:lnTo>
                  <a:pt x="1299718" y="298450"/>
                </a:lnTo>
                <a:lnTo>
                  <a:pt x="1299337" y="299085"/>
                </a:lnTo>
                <a:lnTo>
                  <a:pt x="1298448" y="300990"/>
                </a:lnTo>
                <a:lnTo>
                  <a:pt x="1298067" y="301625"/>
                </a:lnTo>
                <a:lnTo>
                  <a:pt x="1297813" y="302260"/>
                </a:lnTo>
                <a:lnTo>
                  <a:pt x="1297559" y="303022"/>
                </a:lnTo>
                <a:lnTo>
                  <a:pt x="1296797" y="305689"/>
                </a:lnTo>
                <a:lnTo>
                  <a:pt x="1295654" y="309499"/>
                </a:lnTo>
                <a:lnTo>
                  <a:pt x="1289177" y="353060"/>
                </a:lnTo>
                <a:lnTo>
                  <a:pt x="1284859" y="409067"/>
                </a:lnTo>
                <a:lnTo>
                  <a:pt x="1282522" y="454914"/>
                </a:lnTo>
                <a:lnTo>
                  <a:pt x="1281341" y="493064"/>
                </a:lnTo>
                <a:lnTo>
                  <a:pt x="1252601" y="492633"/>
                </a:lnTo>
                <a:lnTo>
                  <a:pt x="1294257" y="578993"/>
                </a:lnTo>
                <a:lnTo>
                  <a:pt x="1331087" y="507873"/>
                </a:lnTo>
                <a:lnTo>
                  <a:pt x="1338326" y="493903"/>
                </a:lnTo>
                <a:lnTo>
                  <a:pt x="1309928" y="493483"/>
                </a:lnTo>
                <a:lnTo>
                  <a:pt x="1310259" y="478536"/>
                </a:lnTo>
                <a:lnTo>
                  <a:pt x="1311198" y="453644"/>
                </a:lnTo>
                <a:lnTo>
                  <a:pt x="1313535" y="409067"/>
                </a:lnTo>
                <a:lnTo>
                  <a:pt x="1317625" y="356235"/>
                </a:lnTo>
                <a:lnTo>
                  <a:pt x="1320038" y="335534"/>
                </a:lnTo>
                <a:lnTo>
                  <a:pt x="1320800" y="329692"/>
                </a:lnTo>
                <a:lnTo>
                  <a:pt x="1321562" y="324993"/>
                </a:lnTo>
                <a:lnTo>
                  <a:pt x="1322578" y="320421"/>
                </a:lnTo>
                <a:lnTo>
                  <a:pt x="1323035" y="317500"/>
                </a:lnTo>
                <a:lnTo>
                  <a:pt x="1323124" y="317119"/>
                </a:lnTo>
                <a:lnTo>
                  <a:pt x="1323809" y="314960"/>
                </a:lnTo>
                <a:lnTo>
                  <a:pt x="1325118" y="313944"/>
                </a:lnTo>
                <a:lnTo>
                  <a:pt x="1326134" y="312420"/>
                </a:lnTo>
                <a:lnTo>
                  <a:pt x="1326464" y="311912"/>
                </a:lnTo>
                <a:lnTo>
                  <a:pt x="1326553" y="311785"/>
                </a:lnTo>
                <a:lnTo>
                  <a:pt x="1327531" y="310388"/>
                </a:lnTo>
                <a:lnTo>
                  <a:pt x="1327912" y="309753"/>
                </a:lnTo>
                <a:lnTo>
                  <a:pt x="1328293" y="309245"/>
                </a:lnTo>
                <a:lnTo>
                  <a:pt x="1328547" y="308610"/>
                </a:lnTo>
                <a:lnTo>
                  <a:pt x="1337183" y="269367"/>
                </a:lnTo>
                <a:lnTo>
                  <a:pt x="1341882" y="218694"/>
                </a:lnTo>
                <a:lnTo>
                  <a:pt x="1344358" y="175514"/>
                </a:lnTo>
                <a:lnTo>
                  <a:pt x="1346225" y="129159"/>
                </a:lnTo>
                <a:lnTo>
                  <a:pt x="1347470" y="79756"/>
                </a:lnTo>
                <a:lnTo>
                  <a:pt x="1347685" y="57150"/>
                </a:lnTo>
                <a:lnTo>
                  <a:pt x="1347736" y="52895"/>
                </a:lnTo>
                <a:lnTo>
                  <a:pt x="1353693" y="48945"/>
                </a:lnTo>
                <a:lnTo>
                  <a:pt x="1359865" y="39916"/>
                </a:lnTo>
                <a:lnTo>
                  <a:pt x="1362202" y="28829"/>
                </a:lnTo>
                <a:close/>
              </a:path>
              <a:path w="3187065" h="579119">
                <a:moveTo>
                  <a:pt x="1554835" y="295287"/>
                </a:moveTo>
                <a:close/>
              </a:path>
              <a:path w="3187065" h="579119">
                <a:moveTo>
                  <a:pt x="1554988" y="295910"/>
                </a:moveTo>
                <a:lnTo>
                  <a:pt x="1554759" y="295287"/>
                </a:lnTo>
                <a:lnTo>
                  <a:pt x="1554619" y="295097"/>
                </a:lnTo>
                <a:lnTo>
                  <a:pt x="1554988" y="295910"/>
                </a:lnTo>
                <a:close/>
              </a:path>
              <a:path w="3187065" h="579119">
                <a:moveTo>
                  <a:pt x="1605407" y="492633"/>
                </a:moveTo>
                <a:lnTo>
                  <a:pt x="1576717" y="493064"/>
                </a:lnTo>
                <a:lnTo>
                  <a:pt x="1576324" y="477393"/>
                </a:lnTo>
                <a:lnTo>
                  <a:pt x="1575562" y="453644"/>
                </a:lnTo>
                <a:lnTo>
                  <a:pt x="1573276" y="409067"/>
                </a:lnTo>
                <a:lnTo>
                  <a:pt x="1570482" y="369951"/>
                </a:lnTo>
                <a:lnTo>
                  <a:pt x="1566291" y="331470"/>
                </a:lnTo>
                <a:lnTo>
                  <a:pt x="1564119" y="317500"/>
                </a:lnTo>
                <a:lnTo>
                  <a:pt x="1563497" y="314198"/>
                </a:lnTo>
                <a:lnTo>
                  <a:pt x="1562963" y="311912"/>
                </a:lnTo>
                <a:lnTo>
                  <a:pt x="1562481" y="309753"/>
                </a:lnTo>
                <a:lnTo>
                  <a:pt x="1561211" y="305181"/>
                </a:lnTo>
                <a:lnTo>
                  <a:pt x="1559687" y="300990"/>
                </a:lnTo>
                <a:lnTo>
                  <a:pt x="1558671" y="299085"/>
                </a:lnTo>
                <a:lnTo>
                  <a:pt x="1558417" y="298450"/>
                </a:lnTo>
                <a:lnTo>
                  <a:pt x="1558036" y="297942"/>
                </a:lnTo>
                <a:lnTo>
                  <a:pt x="1557655" y="297307"/>
                </a:lnTo>
                <a:lnTo>
                  <a:pt x="1556677" y="295910"/>
                </a:lnTo>
                <a:lnTo>
                  <a:pt x="1556588" y="295783"/>
                </a:lnTo>
                <a:lnTo>
                  <a:pt x="1555115" y="295783"/>
                </a:lnTo>
                <a:lnTo>
                  <a:pt x="1554988" y="295910"/>
                </a:lnTo>
                <a:lnTo>
                  <a:pt x="1554594" y="295084"/>
                </a:lnTo>
                <a:lnTo>
                  <a:pt x="1554505" y="294843"/>
                </a:lnTo>
                <a:lnTo>
                  <a:pt x="1554607" y="295046"/>
                </a:lnTo>
                <a:lnTo>
                  <a:pt x="1554721" y="295173"/>
                </a:lnTo>
                <a:lnTo>
                  <a:pt x="1554683" y="295046"/>
                </a:lnTo>
                <a:lnTo>
                  <a:pt x="1554797" y="295211"/>
                </a:lnTo>
                <a:lnTo>
                  <a:pt x="1554607" y="294843"/>
                </a:lnTo>
                <a:lnTo>
                  <a:pt x="1554861" y="295275"/>
                </a:lnTo>
                <a:lnTo>
                  <a:pt x="1556258" y="295287"/>
                </a:lnTo>
                <a:lnTo>
                  <a:pt x="1555242" y="293751"/>
                </a:lnTo>
                <a:lnTo>
                  <a:pt x="1553883" y="292709"/>
                </a:lnTo>
                <a:lnTo>
                  <a:pt x="1553464" y="291338"/>
                </a:lnTo>
                <a:lnTo>
                  <a:pt x="1553235" y="290195"/>
                </a:lnTo>
                <a:lnTo>
                  <a:pt x="1552702" y="287401"/>
                </a:lnTo>
                <a:lnTo>
                  <a:pt x="1551813" y="283337"/>
                </a:lnTo>
                <a:lnTo>
                  <a:pt x="1546225" y="235204"/>
                </a:lnTo>
                <a:lnTo>
                  <a:pt x="1543558" y="196977"/>
                </a:lnTo>
                <a:lnTo>
                  <a:pt x="1541272" y="152908"/>
                </a:lnTo>
                <a:lnTo>
                  <a:pt x="1539621" y="104775"/>
                </a:lnTo>
                <a:lnTo>
                  <a:pt x="1538884" y="57150"/>
                </a:lnTo>
                <a:lnTo>
                  <a:pt x="1538833" y="52666"/>
                </a:lnTo>
                <a:lnTo>
                  <a:pt x="1544739" y="48602"/>
                </a:lnTo>
                <a:lnTo>
                  <a:pt x="1550797" y="39458"/>
                </a:lnTo>
                <a:lnTo>
                  <a:pt x="1552930" y="28448"/>
                </a:lnTo>
                <a:lnTo>
                  <a:pt x="1552956" y="28321"/>
                </a:lnTo>
                <a:lnTo>
                  <a:pt x="1550606" y="17246"/>
                </a:lnTo>
                <a:lnTo>
                  <a:pt x="1544396" y="8216"/>
                </a:lnTo>
                <a:lnTo>
                  <a:pt x="1535252" y="2159"/>
                </a:lnTo>
                <a:lnTo>
                  <a:pt x="1534706" y="2057"/>
                </a:lnTo>
                <a:lnTo>
                  <a:pt x="1534706" y="313563"/>
                </a:lnTo>
                <a:lnTo>
                  <a:pt x="1534160" y="313563"/>
                </a:lnTo>
                <a:lnTo>
                  <a:pt x="1534033" y="313817"/>
                </a:lnTo>
                <a:lnTo>
                  <a:pt x="1533537" y="312775"/>
                </a:lnTo>
                <a:lnTo>
                  <a:pt x="1534706" y="313563"/>
                </a:lnTo>
                <a:lnTo>
                  <a:pt x="1534706" y="2057"/>
                </a:lnTo>
                <a:lnTo>
                  <a:pt x="1497952" y="17703"/>
                </a:lnTo>
                <a:lnTo>
                  <a:pt x="1495806" y="28829"/>
                </a:lnTo>
                <a:lnTo>
                  <a:pt x="1498142" y="39916"/>
                </a:lnTo>
                <a:lnTo>
                  <a:pt x="1504353" y="48945"/>
                </a:lnTo>
                <a:lnTo>
                  <a:pt x="1510334" y="52908"/>
                </a:lnTo>
                <a:lnTo>
                  <a:pt x="1510538" y="80010"/>
                </a:lnTo>
                <a:lnTo>
                  <a:pt x="1511808" y="130048"/>
                </a:lnTo>
                <a:lnTo>
                  <a:pt x="1513713" y="176784"/>
                </a:lnTo>
                <a:lnTo>
                  <a:pt x="1516253" y="218821"/>
                </a:lnTo>
                <a:lnTo>
                  <a:pt x="1520952" y="269367"/>
                </a:lnTo>
                <a:lnTo>
                  <a:pt x="1528572" y="306705"/>
                </a:lnTo>
                <a:lnTo>
                  <a:pt x="1529461" y="308610"/>
                </a:lnTo>
                <a:lnTo>
                  <a:pt x="1529842" y="309245"/>
                </a:lnTo>
                <a:lnTo>
                  <a:pt x="1530096" y="309753"/>
                </a:lnTo>
                <a:lnTo>
                  <a:pt x="1530477" y="310388"/>
                </a:lnTo>
                <a:lnTo>
                  <a:pt x="1533017" y="313944"/>
                </a:lnTo>
                <a:lnTo>
                  <a:pt x="1534464" y="315150"/>
                </a:lnTo>
                <a:lnTo>
                  <a:pt x="1534795" y="316992"/>
                </a:lnTo>
                <a:lnTo>
                  <a:pt x="1540510" y="356235"/>
                </a:lnTo>
                <a:lnTo>
                  <a:pt x="1544701" y="410845"/>
                </a:lnTo>
                <a:lnTo>
                  <a:pt x="1546987" y="454914"/>
                </a:lnTo>
                <a:lnTo>
                  <a:pt x="1548193" y="493483"/>
                </a:lnTo>
                <a:lnTo>
                  <a:pt x="1519682" y="493903"/>
                </a:lnTo>
                <a:lnTo>
                  <a:pt x="1563751" y="578993"/>
                </a:lnTo>
                <a:lnTo>
                  <a:pt x="1598053" y="507873"/>
                </a:lnTo>
                <a:lnTo>
                  <a:pt x="1605407" y="492633"/>
                </a:lnTo>
                <a:close/>
              </a:path>
              <a:path w="3187065" h="579119">
                <a:moveTo>
                  <a:pt x="1933448" y="489585"/>
                </a:moveTo>
                <a:lnTo>
                  <a:pt x="1904301" y="492404"/>
                </a:lnTo>
                <a:lnTo>
                  <a:pt x="1901698" y="474599"/>
                </a:lnTo>
                <a:lnTo>
                  <a:pt x="1895602" y="450088"/>
                </a:lnTo>
                <a:lnTo>
                  <a:pt x="1880235" y="404241"/>
                </a:lnTo>
                <a:lnTo>
                  <a:pt x="1860931" y="363855"/>
                </a:lnTo>
                <a:lnTo>
                  <a:pt x="1838706" y="330708"/>
                </a:lnTo>
                <a:lnTo>
                  <a:pt x="1806067" y="300863"/>
                </a:lnTo>
                <a:lnTo>
                  <a:pt x="1765681" y="289433"/>
                </a:lnTo>
                <a:lnTo>
                  <a:pt x="1760982" y="288544"/>
                </a:lnTo>
                <a:lnTo>
                  <a:pt x="1726184" y="264922"/>
                </a:lnTo>
                <a:lnTo>
                  <a:pt x="1701546" y="229743"/>
                </a:lnTo>
                <a:lnTo>
                  <a:pt x="1684020" y="192786"/>
                </a:lnTo>
                <a:lnTo>
                  <a:pt x="1669669" y="150114"/>
                </a:lnTo>
                <a:lnTo>
                  <a:pt x="1659255" y="103124"/>
                </a:lnTo>
                <a:lnTo>
                  <a:pt x="1654644" y="57150"/>
                </a:lnTo>
                <a:lnTo>
                  <a:pt x="1654327" y="51892"/>
                </a:lnTo>
                <a:lnTo>
                  <a:pt x="1659572" y="48082"/>
                </a:lnTo>
                <a:lnTo>
                  <a:pt x="1665376" y="38760"/>
                </a:lnTo>
                <a:lnTo>
                  <a:pt x="1667205" y="27813"/>
                </a:lnTo>
                <a:lnTo>
                  <a:pt x="1667256" y="27559"/>
                </a:lnTo>
                <a:lnTo>
                  <a:pt x="1664627" y="16548"/>
                </a:lnTo>
                <a:lnTo>
                  <a:pt x="1658175" y="7683"/>
                </a:lnTo>
                <a:lnTo>
                  <a:pt x="1648853" y="1879"/>
                </a:lnTo>
                <a:lnTo>
                  <a:pt x="1637665" y="0"/>
                </a:lnTo>
                <a:lnTo>
                  <a:pt x="1626641" y="2628"/>
                </a:lnTo>
                <a:lnTo>
                  <a:pt x="1617789" y="9093"/>
                </a:lnTo>
                <a:lnTo>
                  <a:pt x="1611972" y="18402"/>
                </a:lnTo>
                <a:lnTo>
                  <a:pt x="1610106" y="29591"/>
                </a:lnTo>
                <a:lnTo>
                  <a:pt x="1612722" y="40614"/>
                </a:lnTo>
                <a:lnTo>
                  <a:pt x="1619186" y="49466"/>
                </a:lnTo>
                <a:lnTo>
                  <a:pt x="1625828" y="53619"/>
                </a:lnTo>
                <a:lnTo>
                  <a:pt x="1627378" y="80772"/>
                </a:lnTo>
                <a:lnTo>
                  <a:pt x="1635887" y="132334"/>
                </a:lnTo>
                <a:lnTo>
                  <a:pt x="1648968" y="180340"/>
                </a:lnTo>
                <a:lnTo>
                  <a:pt x="1666240" y="223520"/>
                </a:lnTo>
                <a:lnTo>
                  <a:pt x="1686814" y="260477"/>
                </a:lnTo>
                <a:lnTo>
                  <a:pt x="1717167" y="296037"/>
                </a:lnTo>
                <a:lnTo>
                  <a:pt x="1752473" y="315849"/>
                </a:lnTo>
                <a:lnTo>
                  <a:pt x="1774063" y="318516"/>
                </a:lnTo>
                <a:lnTo>
                  <a:pt x="1778254" y="319405"/>
                </a:lnTo>
                <a:lnTo>
                  <a:pt x="1811909" y="343281"/>
                </a:lnTo>
                <a:lnTo>
                  <a:pt x="1836674" y="378714"/>
                </a:lnTo>
                <a:lnTo>
                  <a:pt x="1853946" y="415671"/>
                </a:lnTo>
                <a:lnTo>
                  <a:pt x="1868297" y="458470"/>
                </a:lnTo>
                <a:lnTo>
                  <a:pt x="1875891" y="495160"/>
                </a:lnTo>
                <a:lnTo>
                  <a:pt x="1848104" y="497840"/>
                </a:lnTo>
                <a:lnTo>
                  <a:pt x="1899031" y="578993"/>
                </a:lnTo>
                <a:lnTo>
                  <a:pt x="1925574" y="510032"/>
                </a:lnTo>
                <a:lnTo>
                  <a:pt x="1933448" y="489585"/>
                </a:lnTo>
                <a:close/>
              </a:path>
              <a:path w="3187065" h="579119">
                <a:moveTo>
                  <a:pt x="2233307" y="492226"/>
                </a:moveTo>
                <a:lnTo>
                  <a:pt x="2215134" y="447294"/>
                </a:lnTo>
                <a:lnTo>
                  <a:pt x="2186432" y="401066"/>
                </a:lnTo>
                <a:lnTo>
                  <a:pt x="2150999" y="360553"/>
                </a:lnTo>
                <a:lnTo>
                  <a:pt x="2110486" y="327914"/>
                </a:lnTo>
                <a:lnTo>
                  <a:pt x="2077085" y="308991"/>
                </a:lnTo>
                <a:lnTo>
                  <a:pt x="2029841" y="293243"/>
                </a:lnTo>
                <a:lnTo>
                  <a:pt x="1983867" y="289306"/>
                </a:lnTo>
                <a:lnTo>
                  <a:pt x="1973453" y="288163"/>
                </a:lnTo>
                <a:lnTo>
                  <a:pt x="1932432" y="277114"/>
                </a:lnTo>
                <a:lnTo>
                  <a:pt x="1892935" y="256286"/>
                </a:lnTo>
                <a:lnTo>
                  <a:pt x="1856232" y="226441"/>
                </a:lnTo>
                <a:lnTo>
                  <a:pt x="1823847" y="189738"/>
                </a:lnTo>
                <a:lnTo>
                  <a:pt x="1797558" y="147447"/>
                </a:lnTo>
                <a:lnTo>
                  <a:pt x="1778635" y="101219"/>
                </a:lnTo>
                <a:lnTo>
                  <a:pt x="1769541" y="57150"/>
                </a:lnTo>
                <a:lnTo>
                  <a:pt x="1769110" y="51574"/>
                </a:lnTo>
                <a:lnTo>
                  <a:pt x="1774393" y="47498"/>
                </a:lnTo>
                <a:lnTo>
                  <a:pt x="1779955" y="38049"/>
                </a:lnTo>
                <a:lnTo>
                  <a:pt x="1781454" y="27432"/>
                </a:lnTo>
                <a:lnTo>
                  <a:pt x="1781556" y="26797"/>
                </a:lnTo>
                <a:lnTo>
                  <a:pt x="1778596" y="15849"/>
                </a:lnTo>
                <a:lnTo>
                  <a:pt x="1771904" y="7162"/>
                </a:lnTo>
                <a:lnTo>
                  <a:pt x="1762442" y="1600"/>
                </a:lnTo>
                <a:lnTo>
                  <a:pt x="1751203" y="0"/>
                </a:lnTo>
                <a:lnTo>
                  <a:pt x="1740242" y="2959"/>
                </a:lnTo>
                <a:lnTo>
                  <a:pt x="1731556" y="9652"/>
                </a:lnTo>
                <a:lnTo>
                  <a:pt x="1725993" y="19113"/>
                </a:lnTo>
                <a:lnTo>
                  <a:pt x="1724406" y="30353"/>
                </a:lnTo>
                <a:lnTo>
                  <a:pt x="1727352" y="41313"/>
                </a:lnTo>
                <a:lnTo>
                  <a:pt x="1734058" y="49999"/>
                </a:lnTo>
                <a:lnTo>
                  <a:pt x="1740662" y="53886"/>
                </a:lnTo>
                <a:lnTo>
                  <a:pt x="1741805" y="68326"/>
                </a:lnTo>
                <a:lnTo>
                  <a:pt x="1751076" y="108966"/>
                </a:lnTo>
                <a:lnTo>
                  <a:pt x="1771650" y="159385"/>
                </a:lnTo>
                <a:lnTo>
                  <a:pt x="1800225" y="205740"/>
                </a:lnTo>
                <a:lnTo>
                  <a:pt x="1835531" y="246126"/>
                </a:lnTo>
                <a:lnTo>
                  <a:pt x="1876044" y="279273"/>
                </a:lnTo>
                <a:lnTo>
                  <a:pt x="1909572" y="298323"/>
                </a:lnTo>
                <a:lnTo>
                  <a:pt x="1956689" y="314198"/>
                </a:lnTo>
                <a:lnTo>
                  <a:pt x="2004441" y="318516"/>
                </a:lnTo>
                <a:lnTo>
                  <a:pt x="2014728" y="319659"/>
                </a:lnTo>
                <a:lnTo>
                  <a:pt x="2055495" y="330835"/>
                </a:lnTo>
                <a:lnTo>
                  <a:pt x="2095246" y="352044"/>
                </a:lnTo>
                <a:lnTo>
                  <a:pt x="2132076" y="382016"/>
                </a:lnTo>
                <a:lnTo>
                  <a:pt x="2164080" y="418846"/>
                </a:lnTo>
                <a:lnTo>
                  <a:pt x="2190242" y="461264"/>
                </a:lnTo>
                <a:lnTo>
                  <a:pt x="2205139" y="497052"/>
                </a:lnTo>
                <a:lnTo>
                  <a:pt x="2215324" y="495300"/>
                </a:lnTo>
                <a:lnTo>
                  <a:pt x="2227910" y="493141"/>
                </a:lnTo>
                <a:lnTo>
                  <a:pt x="2233307" y="492226"/>
                </a:lnTo>
                <a:close/>
              </a:path>
              <a:path w="3187065" h="579119">
                <a:moveTo>
                  <a:pt x="2261997" y="487299"/>
                </a:moveTo>
                <a:lnTo>
                  <a:pt x="2233307" y="492226"/>
                </a:lnTo>
                <a:lnTo>
                  <a:pt x="2205139" y="497052"/>
                </a:lnTo>
                <a:lnTo>
                  <a:pt x="2177542" y="501777"/>
                </a:lnTo>
                <a:lnTo>
                  <a:pt x="2234311" y="578993"/>
                </a:lnTo>
                <a:lnTo>
                  <a:pt x="2254669" y="511556"/>
                </a:lnTo>
                <a:lnTo>
                  <a:pt x="2261997" y="487299"/>
                </a:lnTo>
                <a:close/>
              </a:path>
              <a:path w="3187065" h="579119">
                <a:moveTo>
                  <a:pt x="2500122" y="492264"/>
                </a:moveTo>
                <a:lnTo>
                  <a:pt x="2498725" y="486664"/>
                </a:lnTo>
                <a:lnTo>
                  <a:pt x="2498598" y="485902"/>
                </a:lnTo>
                <a:lnTo>
                  <a:pt x="2498217" y="485140"/>
                </a:lnTo>
                <a:lnTo>
                  <a:pt x="2478786" y="446405"/>
                </a:lnTo>
                <a:lnTo>
                  <a:pt x="2445258" y="400177"/>
                </a:lnTo>
                <a:lnTo>
                  <a:pt x="2404237" y="359918"/>
                </a:lnTo>
                <a:lnTo>
                  <a:pt x="2357374" y="327406"/>
                </a:lnTo>
                <a:lnTo>
                  <a:pt x="2318893" y="308737"/>
                </a:lnTo>
                <a:lnTo>
                  <a:pt x="2278634" y="296037"/>
                </a:lnTo>
                <a:lnTo>
                  <a:pt x="2237105" y="289941"/>
                </a:lnTo>
                <a:lnTo>
                  <a:pt x="2211705" y="289306"/>
                </a:lnTo>
                <a:lnTo>
                  <a:pt x="2199386" y="288036"/>
                </a:lnTo>
                <a:lnTo>
                  <a:pt x="2150618" y="276860"/>
                </a:lnTo>
                <a:lnTo>
                  <a:pt x="2115312" y="261620"/>
                </a:lnTo>
                <a:lnTo>
                  <a:pt x="2082038" y="241681"/>
                </a:lnTo>
                <a:lnTo>
                  <a:pt x="2041398" y="208026"/>
                </a:lnTo>
                <a:lnTo>
                  <a:pt x="2007108" y="168275"/>
                </a:lnTo>
                <a:lnTo>
                  <a:pt x="1986407" y="135255"/>
                </a:lnTo>
                <a:lnTo>
                  <a:pt x="1966976" y="88900"/>
                </a:lnTo>
                <a:lnTo>
                  <a:pt x="1960549" y="57023"/>
                </a:lnTo>
                <a:lnTo>
                  <a:pt x="1959991" y="51269"/>
                </a:lnTo>
                <a:lnTo>
                  <a:pt x="1965045" y="47320"/>
                </a:lnTo>
                <a:lnTo>
                  <a:pt x="1970493" y="37807"/>
                </a:lnTo>
                <a:lnTo>
                  <a:pt x="1971840" y="27178"/>
                </a:lnTo>
                <a:lnTo>
                  <a:pt x="1971929" y="26543"/>
                </a:lnTo>
                <a:lnTo>
                  <a:pt x="1968944" y="15621"/>
                </a:lnTo>
                <a:lnTo>
                  <a:pt x="1962213" y="7010"/>
                </a:lnTo>
                <a:lnTo>
                  <a:pt x="1952701" y="1562"/>
                </a:lnTo>
                <a:lnTo>
                  <a:pt x="1941449" y="127"/>
                </a:lnTo>
                <a:lnTo>
                  <a:pt x="1930514" y="3111"/>
                </a:lnTo>
                <a:lnTo>
                  <a:pt x="1921903" y="9842"/>
                </a:lnTo>
                <a:lnTo>
                  <a:pt x="1916455" y="19354"/>
                </a:lnTo>
                <a:lnTo>
                  <a:pt x="1915033" y="30607"/>
                </a:lnTo>
                <a:lnTo>
                  <a:pt x="1918004" y="41541"/>
                </a:lnTo>
                <a:lnTo>
                  <a:pt x="1924748" y="50152"/>
                </a:lnTo>
                <a:lnTo>
                  <a:pt x="1931466" y="54013"/>
                </a:lnTo>
                <a:lnTo>
                  <a:pt x="1932813" y="68453"/>
                </a:lnTo>
                <a:lnTo>
                  <a:pt x="1943735" y="109474"/>
                </a:lnTo>
                <a:lnTo>
                  <a:pt x="1960753" y="148082"/>
                </a:lnTo>
                <a:lnTo>
                  <a:pt x="1983232" y="184023"/>
                </a:lnTo>
                <a:lnTo>
                  <a:pt x="2020570" y="227584"/>
                </a:lnTo>
                <a:lnTo>
                  <a:pt x="2064766" y="264414"/>
                </a:lnTo>
                <a:lnTo>
                  <a:pt x="2101596" y="286766"/>
                </a:lnTo>
                <a:lnTo>
                  <a:pt x="2140712" y="303657"/>
                </a:lnTo>
                <a:lnTo>
                  <a:pt x="2181352" y="314325"/>
                </a:lnTo>
                <a:lnTo>
                  <a:pt x="2236216" y="318516"/>
                </a:lnTo>
                <a:lnTo>
                  <a:pt x="2248408" y="319659"/>
                </a:lnTo>
                <a:lnTo>
                  <a:pt x="2296922" y="331089"/>
                </a:lnTo>
                <a:lnTo>
                  <a:pt x="2332228" y="346329"/>
                </a:lnTo>
                <a:lnTo>
                  <a:pt x="2366010" y="366649"/>
                </a:lnTo>
                <a:lnTo>
                  <a:pt x="2406396" y="400431"/>
                </a:lnTo>
                <a:lnTo>
                  <a:pt x="2440559" y="440309"/>
                </a:lnTo>
                <a:lnTo>
                  <a:pt x="2461006" y="473075"/>
                </a:lnTo>
                <a:lnTo>
                  <a:pt x="2472080" y="497852"/>
                </a:lnTo>
                <a:lnTo>
                  <a:pt x="2481681" y="495935"/>
                </a:lnTo>
                <a:lnTo>
                  <a:pt x="2493149" y="493649"/>
                </a:lnTo>
                <a:lnTo>
                  <a:pt x="2500122" y="492264"/>
                </a:lnTo>
                <a:close/>
              </a:path>
              <a:path w="3187065" h="579119">
                <a:moveTo>
                  <a:pt x="2528824" y="486537"/>
                </a:moveTo>
                <a:lnTo>
                  <a:pt x="2500122" y="492264"/>
                </a:lnTo>
                <a:lnTo>
                  <a:pt x="2472080" y="497852"/>
                </a:lnTo>
                <a:lnTo>
                  <a:pt x="2444750" y="503301"/>
                </a:lnTo>
                <a:lnTo>
                  <a:pt x="2503551" y="578993"/>
                </a:lnTo>
                <a:lnTo>
                  <a:pt x="2521737" y="512445"/>
                </a:lnTo>
                <a:lnTo>
                  <a:pt x="2528824" y="486537"/>
                </a:lnTo>
                <a:close/>
              </a:path>
              <a:path w="3187065" h="579119">
                <a:moveTo>
                  <a:pt x="3186557" y="483997"/>
                </a:moveTo>
                <a:lnTo>
                  <a:pt x="3158134" y="493801"/>
                </a:lnTo>
                <a:lnTo>
                  <a:pt x="3142729" y="499110"/>
                </a:lnTo>
                <a:lnTo>
                  <a:pt x="3150819" y="496316"/>
                </a:lnTo>
                <a:lnTo>
                  <a:pt x="3158134" y="493801"/>
                </a:lnTo>
                <a:lnTo>
                  <a:pt x="3153537" y="483997"/>
                </a:lnTo>
                <a:lnTo>
                  <a:pt x="3117723" y="443611"/>
                </a:lnTo>
                <a:lnTo>
                  <a:pt x="3074797" y="408686"/>
                </a:lnTo>
                <a:lnTo>
                  <a:pt x="3041777" y="387223"/>
                </a:lnTo>
                <a:lnTo>
                  <a:pt x="3005709" y="367538"/>
                </a:lnTo>
                <a:lnTo>
                  <a:pt x="2966847" y="349504"/>
                </a:lnTo>
                <a:lnTo>
                  <a:pt x="2904363" y="326263"/>
                </a:lnTo>
                <a:lnTo>
                  <a:pt x="2860294" y="313563"/>
                </a:lnTo>
                <a:lnTo>
                  <a:pt x="2814828" y="303403"/>
                </a:lnTo>
                <a:lnTo>
                  <a:pt x="2768092" y="295783"/>
                </a:lnTo>
                <a:lnTo>
                  <a:pt x="2720594" y="291211"/>
                </a:lnTo>
                <a:lnTo>
                  <a:pt x="2650236" y="289179"/>
                </a:lnTo>
                <a:lnTo>
                  <a:pt x="2627249" y="288036"/>
                </a:lnTo>
                <a:lnTo>
                  <a:pt x="2581656" y="283464"/>
                </a:lnTo>
                <a:lnTo>
                  <a:pt x="2536698" y="276225"/>
                </a:lnTo>
                <a:lnTo>
                  <a:pt x="2492883" y="266446"/>
                </a:lnTo>
                <a:lnTo>
                  <a:pt x="2450592" y="254254"/>
                </a:lnTo>
                <a:lnTo>
                  <a:pt x="2409952" y="239903"/>
                </a:lnTo>
                <a:lnTo>
                  <a:pt x="2371471" y="223520"/>
                </a:lnTo>
                <a:lnTo>
                  <a:pt x="2335784" y="205486"/>
                </a:lnTo>
                <a:lnTo>
                  <a:pt x="2303018" y="185928"/>
                </a:lnTo>
                <a:lnTo>
                  <a:pt x="2260092" y="154178"/>
                </a:lnTo>
                <a:lnTo>
                  <a:pt x="2226310" y="120777"/>
                </a:lnTo>
                <a:lnTo>
                  <a:pt x="2202307" y="86360"/>
                </a:lnTo>
                <a:lnTo>
                  <a:pt x="2192794" y="64770"/>
                </a:lnTo>
                <a:lnTo>
                  <a:pt x="2192312" y="63538"/>
                </a:lnTo>
                <a:lnTo>
                  <a:pt x="2192083" y="62103"/>
                </a:lnTo>
                <a:lnTo>
                  <a:pt x="2191220" y="56896"/>
                </a:lnTo>
                <a:lnTo>
                  <a:pt x="2190089" y="50063"/>
                </a:lnTo>
                <a:lnTo>
                  <a:pt x="2194636" y="46113"/>
                </a:lnTo>
                <a:lnTo>
                  <a:pt x="2199576" y="36322"/>
                </a:lnTo>
                <a:lnTo>
                  <a:pt x="2200300" y="26289"/>
                </a:lnTo>
                <a:lnTo>
                  <a:pt x="2200402" y="25019"/>
                </a:lnTo>
                <a:lnTo>
                  <a:pt x="2196808" y="14274"/>
                </a:lnTo>
                <a:lnTo>
                  <a:pt x="2189607" y="6019"/>
                </a:lnTo>
                <a:lnTo>
                  <a:pt x="2179828" y="1079"/>
                </a:lnTo>
                <a:lnTo>
                  <a:pt x="2168525" y="254"/>
                </a:lnTo>
                <a:lnTo>
                  <a:pt x="2157768" y="3848"/>
                </a:lnTo>
                <a:lnTo>
                  <a:pt x="2149513" y="11049"/>
                </a:lnTo>
                <a:lnTo>
                  <a:pt x="2144572" y="20828"/>
                </a:lnTo>
                <a:lnTo>
                  <a:pt x="2143760" y="32131"/>
                </a:lnTo>
                <a:lnTo>
                  <a:pt x="2147341" y="42887"/>
                </a:lnTo>
                <a:lnTo>
                  <a:pt x="2154555" y="51142"/>
                </a:lnTo>
                <a:lnTo>
                  <a:pt x="2161921" y="54876"/>
                </a:lnTo>
                <a:lnTo>
                  <a:pt x="2164334" y="69469"/>
                </a:lnTo>
                <a:lnTo>
                  <a:pt x="2164461" y="70485"/>
                </a:lnTo>
                <a:lnTo>
                  <a:pt x="2164715" y="71374"/>
                </a:lnTo>
                <a:lnTo>
                  <a:pt x="2165096" y="72263"/>
                </a:lnTo>
                <a:lnTo>
                  <a:pt x="2169922" y="84963"/>
                </a:lnTo>
                <a:lnTo>
                  <a:pt x="2193671" y="125603"/>
                </a:lnTo>
                <a:lnTo>
                  <a:pt x="2227707" y="163576"/>
                </a:lnTo>
                <a:lnTo>
                  <a:pt x="2270760" y="198501"/>
                </a:lnTo>
                <a:lnTo>
                  <a:pt x="2303907" y="220091"/>
                </a:lnTo>
                <a:lnTo>
                  <a:pt x="2339975" y="239903"/>
                </a:lnTo>
                <a:lnTo>
                  <a:pt x="2378837" y="257937"/>
                </a:lnTo>
                <a:lnTo>
                  <a:pt x="2441067" y="281178"/>
                </a:lnTo>
                <a:lnTo>
                  <a:pt x="2471699" y="290271"/>
                </a:lnTo>
                <a:lnTo>
                  <a:pt x="2466848" y="289941"/>
                </a:lnTo>
                <a:lnTo>
                  <a:pt x="2413254" y="288036"/>
                </a:lnTo>
                <a:lnTo>
                  <a:pt x="2360676" y="280289"/>
                </a:lnTo>
                <a:lnTo>
                  <a:pt x="2309749" y="266700"/>
                </a:lnTo>
                <a:lnTo>
                  <a:pt x="2245868" y="240538"/>
                </a:lnTo>
                <a:lnTo>
                  <a:pt x="2201799" y="215392"/>
                </a:lnTo>
                <a:lnTo>
                  <a:pt x="2162937" y="187071"/>
                </a:lnTo>
                <a:lnTo>
                  <a:pt x="2129790" y="155448"/>
                </a:lnTo>
                <a:lnTo>
                  <a:pt x="2103501" y="122174"/>
                </a:lnTo>
                <a:lnTo>
                  <a:pt x="2084705" y="87503"/>
                </a:lnTo>
                <a:lnTo>
                  <a:pt x="2077097" y="65278"/>
                </a:lnTo>
                <a:lnTo>
                  <a:pt x="2076843" y="64465"/>
                </a:lnTo>
                <a:lnTo>
                  <a:pt x="2076678" y="63119"/>
                </a:lnTo>
                <a:lnTo>
                  <a:pt x="2075891" y="57023"/>
                </a:lnTo>
                <a:lnTo>
                  <a:pt x="2075065" y="50685"/>
                </a:lnTo>
                <a:lnTo>
                  <a:pt x="2071433" y="53695"/>
                </a:lnTo>
                <a:lnTo>
                  <a:pt x="2075053" y="50685"/>
                </a:lnTo>
                <a:lnTo>
                  <a:pt x="2079879" y="46697"/>
                </a:lnTo>
                <a:lnTo>
                  <a:pt x="2085073" y="37045"/>
                </a:lnTo>
                <a:lnTo>
                  <a:pt x="2086114" y="26797"/>
                </a:lnTo>
                <a:lnTo>
                  <a:pt x="2086229" y="25781"/>
                </a:lnTo>
                <a:lnTo>
                  <a:pt x="2082888" y="14922"/>
                </a:lnTo>
                <a:lnTo>
                  <a:pt x="2075891" y="6477"/>
                </a:lnTo>
                <a:lnTo>
                  <a:pt x="2066239" y="1282"/>
                </a:lnTo>
                <a:lnTo>
                  <a:pt x="2054987" y="127"/>
                </a:lnTo>
                <a:lnTo>
                  <a:pt x="2044115" y="3467"/>
                </a:lnTo>
                <a:lnTo>
                  <a:pt x="2035683" y="10464"/>
                </a:lnTo>
                <a:lnTo>
                  <a:pt x="2030476" y="20116"/>
                </a:lnTo>
                <a:lnTo>
                  <a:pt x="2029333" y="31369"/>
                </a:lnTo>
                <a:lnTo>
                  <a:pt x="2032660" y="42240"/>
                </a:lnTo>
                <a:lnTo>
                  <a:pt x="2039670" y="50685"/>
                </a:lnTo>
                <a:lnTo>
                  <a:pt x="2046643" y="54444"/>
                </a:lnTo>
                <a:lnTo>
                  <a:pt x="2048510" y="68961"/>
                </a:lnTo>
                <a:lnTo>
                  <a:pt x="2048764" y="70485"/>
                </a:lnTo>
                <a:lnTo>
                  <a:pt x="2049018" y="71247"/>
                </a:lnTo>
                <a:lnTo>
                  <a:pt x="2052828" y="83947"/>
                </a:lnTo>
                <a:lnTo>
                  <a:pt x="2071243" y="124206"/>
                </a:lnTo>
                <a:lnTo>
                  <a:pt x="2097786" y="162306"/>
                </a:lnTo>
                <a:lnTo>
                  <a:pt x="2131568" y="197485"/>
                </a:lnTo>
                <a:lnTo>
                  <a:pt x="2171319" y="229362"/>
                </a:lnTo>
                <a:lnTo>
                  <a:pt x="2232025" y="265557"/>
                </a:lnTo>
                <a:lnTo>
                  <a:pt x="2282698" y="287528"/>
                </a:lnTo>
                <a:lnTo>
                  <a:pt x="2336038" y="304038"/>
                </a:lnTo>
                <a:lnTo>
                  <a:pt x="2391410" y="314452"/>
                </a:lnTo>
                <a:lnTo>
                  <a:pt x="2466340" y="318516"/>
                </a:lnTo>
                <a:lnTo>
                  <a:pt x="2483866" y="319659"/>
                </a:lnTo>
                <a:lnTo>
                  <a:pt x="2536444" y="327406"/>
                </a:lnTo>
                <a:lnTo>
                  <a:pt x="2587498" y="341122"/>
                </a:lnTo>
                <a:lnTo>
                  <a:pt x="2651633" y="367665"/>
                </a:lnTo>
                <a:lnTo>
                  <a:pt x="2695194" y="392430"/>
                </a:lnTo>
                <a:lnTo>
                  <a:pt x="2734056" y="421132"/>
                </a:lnTo>
                <a:lnTo>
                  <a:pt x="2767203" y="452628"/>
                </a:lnTo>
                <a:lnTo>
                  <a:pt x="2793492" y="486156"/>
                </a:lnTo>
                <a:lnTo>
                  <a:pt x="2801277" y="500443"/>
                </a:lnTo>
                <a:lnTo>
                  <a:pt x="2774696" y="507746"/>
                </a:lnTo>
                <a:lnTo>
                  <a:pt x="2838704" y="578993"/>
                </a:lnTo>
                <a:lnTo>
                  <a:pt x="2851416" y="514985"/>
                </a:lnTo>
                <a:lnTo>
                  <a:pt x="2857373" y="485013"/>
                </a:lnTo>
                <a:lnTo>
                  <a:pt x="2828785" y="492874"/>
                </a:lnTo>
                <a:lnTo>
                  <a:pt x="2826131" y="485394"/>
                </a:lnTo>
                <a:lnTo>
                  <a:pt x="2825877" y="484378"/>
                </a:lnTo>
                <a:lnTo>
                  <a:pt x="2824861" y="482600"/>
                </a:lnTo>
                <a:lnTo>
                  <a:pt x="2798318" y="444881"/>
                </a:lnTo>
                <a:lnTo>
                  <a:pt x="2764536" y="409829"/>
                </a:lnTo>
                <a:lnTo>
                  <a:pt x="2724785" y="378079"/>
                </a:lnTo>
                <a:lnTo>
                  <a:pt x="2663444" y="341630"/>
                </a:lnTo>
                <a:lnTo>
                  <a:pt x="2613406" y="320040"/>
                </a:lnTo>
                <a:lnTo>
                  <a:pt x="2596489" y="314045"/>
                </a:lnTo>
                <a:lnTo>
                  <a:pt x="2601087" y="314579"/>
                </a:lnTo>
                <a:lnTo>
                  <a:pt x="2624836" y="316484"/>
                </a:lnTo>
                <a:lnTo>
                  <a:pt x="2648712" y="317754"/>
                </a:lnTo>
                <a:lnTo>
                  <a:pt x="2696210" y="318516"/>
                </a:lnTo>
                <a:lnTo>
                  <a:pt x="2719070" y="319786"/>
                </a:lnTo>
                <a:lnTo>
                  <a:pt x="2764790" y="324231"/>
                </a:lnTo>
                <a:lnTo>
                  <a:pt x="2809748" y="331470"/>
                </a:lnTo>
                <a:lnTo>
                  <a:pt x="2853563" y="341376"/>
                </a:lnTo>
                <a:lnTo>
                  <a:pt x="2895981" y="353568"/>
                </a:lnTo>
                <a:lnTo>
                  <a:pt x="2936875" y="368046"/>
                </a:lnTo>
                <a:lnTo>
                  <a:pt x="2974975" y="384302"/>
                </a:lnTo>
                <a:lnTo>
                  <a:pt x="3010789" y="402463"/>
                </a:lnTo>
                <a:lnTo>
                  <a:pt x="3058795" y="432435"/>
                </a:lnTo>
                <a:lnTo>
                  <a:pt x="3098673" y="464947"/>
                </a:lnTo>
                <a:lnTo>
                  <a:pt x="3128289" y="497713"/>
                </a:lnTo>
                <a:lnTo>
                  <a:pt x="3130918" y="503186"/>
                </a:lnTo>
                <a:lnTo>
                  <a:pt x="3105531" y="511937"/>
                </a:lnTo>
                <a:lnTo>
                  <a:pt x="3173857" y="578993"/>
                </a:lnTo>
                <a:lnTo>
                  <a:pt x="3182074" y="517525"/>
                </a:lnTo>
                <a:lnTo>
                  <a:pt x="3186557" y="483997"/>
                </a:lnTo>
                <a:close/>
              </a:path>
            </a:pathLst>
          </a:custGeom>
          <a:solidFill>
            <a:srgbClr val="EE3D42"/>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堆聚簇（</a:t>
            </a:r>
            <a:r>
              <a:rPr lang="en-US" altLang="zh-CN" dirty="0"/>
              <a:t>Heap</a:t>
            </a:r>
            <a:r>
              <a:rPr lang="zh-CN" altLang="en-US" dirty="0"/>
              <a:t> </a:t>
            </a:r>
            <a:r>
              <a:rPr lang="en-US" altLang="zh-CN" dirty="0"/>
              <a:t>Clustering</a:t>
            </a:r>
            <a:r>
              <a:rPr lang="zh-CN" altLang="en-US" dirty="0"/>
              <a:t>）</a:t>
            </a:r>
            <a:endParaRPr kumimoji="1" lang="zh-CN" altLang="en-US" dirty="0"/>
          </a:p>
        </p:txBody>
      </p:sp>
      <p:sp>
        <p:nvSpPr>
          <p:cNvPr id="2" name="内容占位符 1"/>
          <p:cNvSpPr>
            <a:spLocks noGrp="1"/>
          </p:cNvSpPr>
          <p:nvPr>
            <p:ph idx="1"/>
          </p:nvPr>
        </p:nvSpPr>
        <p:spPr>
          <a:xfrm>
            <a:off x="609601" y="1935164"/>
            <a:ext cx="6065180" cy="4389437"/>
          </a:xfrm>
        </p:spPr>
        <p:txBody>
          <a:bodyPr/>
          <a:lstStyle/>
          <a:p>
            <a:pPr marL="0" indent="0">
              <a:lnSpc>
                <a:spcPct val="150000"/>
              </a:lnSpc>
              <a:spcBef>
                <a:spcPts val="1375"/>
              </a:spcBef>
              <a:buNone/>
            </a:pPr>
            <a:r>
              <a:rPr kumimoji="1" lang="zh-CN" altLang="en-US" sz="3200" dirty="0">
                <a:latin typeface="+mn-ea"/>
              </a:rPr>
              <a:t>元组在</a:t>
            </a:r>
            <a:r>
              <a:rPr kumimoji="1" lang="en-US" altLang="zh-CN" sz="3200" dirty="0">
                <a:solidFill>
                  <a:srgbClr val="FF0000"/>
                </a:solidFill>
                <a:latin typeface="+mn-ea"/>
              </a:rPr>
              <a:t>heap</a:t>
            </a:r>
            <a:r>
              <a:rPr kumimoji="1" lang="zh-CN" altLang="en-US" sz="3200" dirty="0">
                <a:solidFill>
                  <a:srgbClr val="FF0000"/>
                </a:solidFill>
                <a:latin typeface="+mn-ea"/>
              </a:rPr>
              <a:t>页面集合</a:t>
            </a:r>
            <a:r>
              <a:rPr kumimoji="1" lang="zh-CN" altLang="en-US" sz="3200" dirty="0">
                <a:latin typeface="+mn-ea"/>
              </a:rPr>
              <a:t>中按照聚簇索引指定的顺序排序。</a:t>
            </a:r>
            <a:endParaRPr lang="en-US" altLang="zh-CN" sz="3200" dirty="0">
              <a:latin typeface="+mn-ea"/>
            </a:endParaRPr>
          </a:p>
          <a:p>
            <a:pPr marL="0" indent="0">
              <a:lnSpc>
                <a:spcPct val="150000"/>
              </a:lnSpc>
              <a:spcBef>
                <a:spcPts val="1375"/>
              </a:spcBef>
              <a:buNone/>
            </a:pPr>
            <a:r>
              <a:rPr lang="zh-CN" altLang="en-US" sz="3200" dirty="0">
                <a:latin typeface="+mn-ea"/>
              </a:rPr>
              <a:t>如果使用聚集索引的属性来访问元组，那么</a:t>
            </a:r>
            <a:r>
              <a:rPr lang="en-US" altLang="zh-CN" sz="3200" dirty="0">
                <a:latin typeface="+mn-ea"/>
              </a:rPr>
              <a:t>DBMS</a:t>
            </a:r>
            <a:r>
              <a:rPr lang="zh-CN" altLang="en-US" sz="3200" dirty="0">
                <a:latin typeface="+mn-ea"/>
              </a:rPr>
              <a:t>可以直接跳转至目标页。</a:t>
            </a:r>
            <a:endParaRPr kumimoji="1" lang="zh-CN" altLang="en-US" sz="3200" dirty="0">
              <a:latin typeface="+mn-ea"/>
            </a:endParaRPr>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6" name="object 4"/>
          <p:cNvGrpSpPr/>
          <p:nvPr/>
        </p:nvGrpSpPr>
        <p:grpSpPr>
          <a:xfrm>
            <a:off x="8363966" y="1770126"/>
            <a:ext cx="2171700" cy="1033780"/>
            <a:chOff x="6272974" y="1327594"/>
            <a:chExt cx="1628775" cy="775335"/>
          </a:xfrm>
        </p:grpSpPr>
        <p:sp>
          <p:nvSpPr>
            <p:cNvPr id="7" name="object 5"/>
            <p:cNvSpPr/>
            <p:nvPr/>
          </p:nvSpPr>
          <p:spPr>
            <a:xfrm>
              <a:off x="6287261" y="1341882"/>
              <a:ext cx="1600200" cy="628015"/>
            </a:xfrm>
            <a:custGeom>
              <a:avLst/>
              <a:gdLst/>
              <a:ahLst/>
              <a:cxnLst/>
              <a:rect l="l" t="t" r="r" b="b"/>
              <a:pathLst>
                <a:path w="1600200" h="628014">
                  <a:moveTo>
                    <a:pt x="800099" y="0"/>
                  </a:moveTo>
                  <a:lnTo>
                    <a:pt x="0" y="627887"/>
                  </a:lnTo>
                  <a:lnTo>
                    <a:pt x="1600199" y="627887"/>
                  </a:lnTo>
                  <a:lnTo>
                    <a:pt x="800099" y="0"/>
                  </a:lnTo>
                  <a:close/>
                </a:path>
              </a:pathLst>
            </a:custGeom>
            <a:solidFill>
              <a:srgbClr val="F1F1F1"/>
            </a:solidFill>
          </p:spPr>
          <p:txBody>
            <a:bodyPr wrap="square" lIns="0" tIns="0" rIns="0" bIns="0" rtlCol="0"/>
            <a:lstStyle/>
            <a:p>
              <a:endParaRPr sz="2400"/>
            </a:p>
          </p:txBody>
        </p:sp>
        <p:sp>
          <p:nvSpPr>
            <p:cNvPr id="8" name="object 6"/>
            <p:cNvSpPr/>
            <p:nvPr/>
          </p:nvSpPr>
          <p:spPr>
            <a:xfrm>
              <a:off x="6287261" y="1341882"/>
              <a:ext cx="1600200" cy="628015"/>
            </a:xfrm>
            <a:custGeom>
              <a:avLst/>
              <a:gdLst/>
              <a:ahLst/>
              <a:cxnLst/>
              <a:rect l="l" t="t" r="r" b="b"/>
              <a:pathLst>
                <a:path w="1600200" h="628014">
                  <a:moveTo>
                    <a:pt x="0" y="627887"/>
                  </a:moveTo>
                  <a:lnTo>
                    <a:pt x="800099" y="0"/>
                  </a:lnTo>
                  <a:lnTo>
                    <a:pt x="1600199" y="627887"/>
                  </a:lnTo>
                  <a:lnTo>
                    <a:pt x="0" y="627887"/>
                  </a:lnTo>
                  <a:close/>
                </a:path>
              </a:pathLst>
            </a:custGeom>
            <a:ln w="28575">
              <a:solidFill>
                <a:srgbClr val="636363"/>
              </a:solidFill>
            </a:ln>
          </p:spPr>
          <p:txBody>
            <a:bodyPr wrap="square" lIns="0" tIns="0" rIns="0" bIns="0" rtlCol="0"/>
            <a:lstStyle/>
            <a:p>
              <a:endParaRPr sz="2400"/>
            </a:p>
          </p:txBody>
        </p:sp>
        <p:pic>
          <p:nvPicPr>
            <p:cNvPr id="9" name="object 7"/>
            <p:cNvPicPr/>
            <p:nvPr/>
          </p:nvPicPr>
          <p:blipFill>
            <a:blip r:embed="rId1" cstate="print"/>
            <a:stretch>
              <a:fillRect/>
            </a:stretch>
          </p:blipFill>
          <p:spPr>
            <a:xfrm>
              <a:off x="6277736" y="1969389"/>
              <a:ext cx="361949" cy="133350"/>
            </a:xfrm>
            <a:prstGeom prst="rect">
              <a:avLst/>
            </a:prstGeom>
          </p:spPr>
        </p:pic>
        <p:pic>
          <p:nvPicPr>
            <p:cNvPr id="10" name="object 8"/>
            <p:cNvPicPr/>
            <p:nvPr/>
          </p:nvPicPr>
          <p:blipFill>
            <a:blip r:embed="rId1" cstate="print"/>
            <a:stretch>
              <a:fillRect/>
            </a:stretch>
          </p:blipFill>
          <p:spPr>
            <a:xfrm>
              <a:off x="6696836" y="1969389"/>
              <a:ext cx="361950" cy="133350"/>
            </a:xfrm>
            <a:prstGeom prst="rect">
              <a:avLst/>
            </a:prstGeom>
          </p:spPr>
        </p:pic>
        <p:pic>
          <p:nvPicPr>
            <p:cNvPr id="11" name="object 9"/>
            <p:cNvPicPr/>
            <p:nvPr/>
          </p:nvPicPr>
          <p:blipFill>
            <a:blip r:embed="rId1" cstate="print"/>
            <a:stretch>
              <a:fillRect/>
            </a:stretch>
          </p:blipFill>
          <p:spPr>
            <a:xfrm>
              <a:off x="7115936" y="1969389"/>
              <a:ext cx="361950" cy="133350"/>
            </a:xfrm>
            <a:prstGeom prst="rect">
              <a:avLst/>
            </a:prstGeom>
          </p:spPr>
        </p:pic>
        <p:pic>
          <p:nvPicPr>
            <p:cNvPr id="12" name="object 10"/>
            <p:cNvPicPr/>
            <p:nvPr/>
          </p:nvPicPr>
          <p:blipFill>
            <a:blip r:embed="rId1" cstate="print"/>
            <a:stretch>
              <a:fillRect/>
            </a:stretch>
          </p:blipFill>
          <p:spPr>
            <a:xfrm>
              <a:off x="7535036" y="1969389"/>
              <a:ext cx="361950" cy="133350"/>
            </a:xfrm>
            <a:prstGeom prst="rect">
              <a:avLst/>
            </a:prstGeom>
          </p:spPr>
        </p:pic>
      </p:grpSp>
      <p:sp>
        <p:nvSpPr>
          <p:cNvPr id="13" name="object 12"/>
          <p:cNvSpPr/>
          <p:nvPr/>
        </p:nvSpPr>
        <p:spPr>
          <a:xfrm>
            <a:off x="7011415" y="3158743"/>
            <a:ext cx="4876800" cy="0"/>
          </a:xfrm>
          <a:custGeom>
            <a:avLst/>
            <a:gdLst/>
            <a:ahLst/>
            <a:cxnLst/>
            <a:rect l="l" t="t" r="r" b="b"/>
            <a:pathLst>
              <a:path w="3657600">
                <a:moveTo>
                  <a:pt x="0" y="0"/>
                </a:moveTo>
                <a:lnTo>
                  <a:pt x="3657599" y="0"/>
                </a:lnTo>
              </a:path>
            </a:pathLst>
          </a:custGeom>
          <a:ln w="34925">
            <a:solidFill>
              <a:srgbClr val="464766"/>
            </a:solidFill>
            <a:prstDash val="dash"/>
          </a:ln>
        </p:spPr>
        <p:txBody>
          <a:bodyPr wrap="square" lIns="0" tIns="0" rIns="0" bIns="0" rtlCol="0"/>
          <a:lstStyle/>
          <a:p>
            <a:endParaRPr sz="2400"/>
          </a:p>
        </p:txBody>
      </p:sp>
      <p:sp>
        <p:nvSpPr>
          <p:cNvPr id="14" name="object 13"/>
          <p:cNvSpPr txBox="1"/>
          <p:nvPr/>
        </p:nvSpPr>
        <p:spPr>
          <a:xfrm>
            <a:off x="7011415" y="3526535"/>
            <a:ext cx="1117600" cy="506186"/>
          </a:xfrm>
          <a:prstGeom prst="rect">
            <a:avLst/>
          </a:prstGeom>
          <a:solidFill>
            <a:srgbClr val="2C6BD7"/>
          </a:solidFill>
          <a:ln w="25400">
            <a:solidFill>
              <a:srgbClr val="636363"/>
            </a:solidFill>
          </a:ln>
        </p:spPr>
        <p:txBody>
          <a:bodyPr vert="horz" wrap="square" lIns="0" tIns="94827" rIns="0" bIns="0" rtlCol="0">
            <a:spAutoFit/>
          </a:bodyPr>
          <a:lstStyle/>
          <a:p>
            <a:pPr marL="304800">
              <a:spcBef>
                <a:spcPts val="745"/>
              </a:spcBef>
            </a:pPr>
            <a:r>
              <a:rPr sz="2665" b="1" spc="-227" dirty="0">
                <a:solidFill>
                  <a:srgbClr val="FFFFFF"/>
                </a:solidFill>
                <a:latin typeface="Trebuchet MS" panose="020B0603020202020204"/>
                <a:cs typeface="Trebuchet MS" panose="020B0603020202020204"/>
              </a:rPr>
              <a:t>101</a:t>
            </a:r>
            <a:endParaRPr sz="2665">
              <a:latin typeface="Trebuchet MS" panose="020B0603020202020204"/>
              <a:cs typeface="Trebuchet MS" panose="020B0603020202020204"/>
            </a:endParaRPr>
          </a:p>
        </p:txBody>
      </p:sp>
      <p:sp>
        <p:nvSpPr>
          <p:cNvPr id="15" name="object 14"/>
          <p:cNvSpPr txBox="1"/>
          <p:nvPr/>
        </p:nvSpPr>
        <p:spPr>
          <a:xfrm>
            <a:off x="8265160" y="3526535"/>
            <a:ext cx="1117600" cy="506186"/>
          </a:xfrm>
          <a:prstGeom prst="rect">
            <a:avLst/>
          </a:prstGeom>
          <a:solidFill>
            <a:srgbClr val="2C6BD7"/>
          </a:solidFill>
          <a:ln w="25400">
            <a:solidFill>
              <a:srgbClr val="636363"/>
            </a:solidFill>
          </a:ln>
        </p:spPr>
        <p:txBody>
          <a:bodyPr vert="horz" wrap="square" lIns="0" tIns="94827" rIns="0" bIns="0" rtlCol="0">
            <a:spAutoFit/>
          </a:bodyPr>
          <a:lstStyle/>
          <a:p>
            <a:pPr marL="304800">
              <a:spcBef>
                <a:spcPts val="745"/>
              </a:spcBef>
            </a:pPr>
            <a:r>
              <a:rPr sz="2665" b="1" spc="-227" dirty="0">
                <a:solidFill>
                  <a:srgbClr val="FFFFFF"/>
                </a:solidFill>
                <a:latin typeface="Trebuchet MS" panose="020B0603020202020204"/>
                <a:cs typeface="Trebuchet MS" panose="020B0603020202020204"/>
              </a:rPr>
              <a:t>102</a:t>
            </a:r>
            <a:endParaRPr sz="2665">
              <a:latin typeface="Trebuchet MS" panose="020B0603020202020204"/>
              <a:cs typeface="Trebuchet MS" panose="020B0603020202020204"/>
            </a:endParaRPr>
          </a:p>
        </p:txBody>
      </p:sp>
      <p:sp>
        <p:nvSpPr>
          <p:cNvPr id="16" name="object 15"/>
          <p:cNvSpPr txBox="1"/>
          <p:nvPr/>
        </p:nvSpPr>
        <p:spPr>
          <a:xfrm>
            <a:off x="9516872" y="3526535"/>
            <a:ext cx="1117600" cy="506186"/>
          </a:xfrm>
          <a:prstGeom prst="rect">
            <a:avLst/>
          </a:prstGeom>
          <a:solidFill>
            <a:srgbClr val="2C6BD7"/>
          </a:solidFill>
          <a:ln w="25400">
            <a:solidFill>
              <a:srgbClr val="636363"/>
            </a:solidFill>
          </a:ln>
        </p:spPr>
        <p:txBody>
          <a:bodyPr vert="horz" wrap="square" lIns="0" tIns="94827" rIns="0" bIns="0" rtlCol="0">
            <a:spAutoFit/>
          </a:bodyPr>
          <a:lstStyle/>
          <a:p>
            <a:pPr marL="306705">
              <a:spcBef>
                <a:spcPts val="745"/>
              </a:spcBef>
            </a:pPr>
            <a:r>
              <a:rPr sz="2665" b="1" spc="-227" dirty="0">
                <a:solidFill>
                  <a:srgbClr val="FFFFFF"/>
                </a:solidFill>
                <a:latin typeface="Trebuchet MS" panose="020B0603020202020204"/>
                <a:cs typeface="Trebuchet MS" panose="020B0603020202020204"/>
              </a:rPr>
              <a:t>103</a:t>
            </a:r>
            <a:endParaRPr sz="2665">
              <a:latin typeface="Trebuchet MS" panose="020B0603020202020204"/>
              <a:cs typeface="Trebuchet MS" panose="020B0603020202020204"/>
            </a:endParaRPr>
          </a:p>
        </p:txBody>
      </p:sp>
      <p:sp>
        <p:nvSpPr>
          <p:cNvPr id="17" name="object 16"/>
          <p:cNvSpPr txBox="1"/>
          <p:nvPr/>
        </p:nvSpPr>
        <p:spPr>
          <a:xfrm>
            <a:off x="10770615" y="3526535"/>
            <a:ext cx="1117600" cy="506186"/>
          </a:xfrm>
          <a:prstGeom prst="rect">
            <a:avLst/>
          </a:prstGeom>
          <a:solidFill>
            <a:srgbClr val="2C6BD7"/>
          </a:solidFill>
          <a:ln w="25400">
            <a:solidFill>
              <a:srgbClr val="636363"/>
            </a:solidFill>
          </a:ln>
        </p:spPr>
        <p:txBody>
          <a:bodyPr vert="horz" wrap="square" lIns="0" tIns="94827" rIns="0" bIns="0" rtlCol="0">
            <a:spAutoFit/>
          </a:bodyPr>
          <a:lstStyle/>
          <a:p>
            <a:pPr marL="305435">
              <a:spcBef>
                <a:spcPts val="745"/>
              </a:spcBef>
            </a:pPr>
            <a:r>
              <a:rPr sz="2665" b="1" spc="-227" dirty="0">
                <a:solidFill>
                  <a:srgbClr val="FFFFFF"/>
                </a:solidFill>
                <a:latin typeface="Trebuchet MS" panose="020B0603020202020204"/>
                <a:cs typeface="Trebuchet MS" panose="020B0603020202020204"/>
              </a:rPr>
              <a:t>104</a:t>
            </a:r>
            <a:endParaRPr sz="2665">
              <a:latin typeface="Trebuchet MS" panose="020B0603020202020204"/>
              <a:cs typeface="Trebuchet MS" panose="020B0603020202020204"/>
            </a:endParaRPr>
          </a:p>
        </p:txBody>
      </p:sp>
      <p:grpSp>
        <p:nvGrpSpPr>
          <p:cNvPr id="29" name="组 28"/>
          <p:cNvGrpSpPr/>
          <p:nvPr/>
        </p:nvGrpSpPr>
        <p:grpSpPr>
          <a:xfrm>
            <a:off x="7106411" y="1712975"/>
            <a:ext cx="4688333" cy="1812376"/>
            <a:chOff x="5329808" y="1284731"/>
            <a:chExt cx="3516250" cy="1359282"/>
          </a:xfrm>
        </p:grpSpPr>
        <p:sp>
          <p:nvSpPr>
            <p:cNvPr id="30" name="object 12"/>
            <p:cNvSpPr/>
            <p:nvPr/>
          </p:nvSpPr>
          <p:spPr>
            <a:xfrm>
              <a:off x="5329808" y="2064893"/>
              <a:ext cx="1043305" cy="579120"/>
            </a:xfrm>
            <a:custGeom>
              <a:avLst/>
              <a:gdLst/>
              <a:ahLst/>
              <a:cxnLst/>
              <a:rect l="l" t="t" r="r" b="b"/>
              <a:pathLst>
                <a:path w="1043304" h="579119">
                  <a:moveTo>
                    <a:pt x="0" y="483743"/>
                  </a:moveTo>
                  <a:lnTo>
                    <a:pt x="12573" y="578738"/>
                  </a:lnTo>
                  <a:lnTo>
                    <a:pt x="75321" y="517270"/>
                  </a:lnTo>
                  <a:lnTo>
                    <a:pt x="48767" y="517270"/>
                  </a:lnTo>
                  <a:lnTo>
                    <a:pt x="22987" y="505079"/>
                  </a:lnTo>
                  <a:lnTo>
                    <a:pt x="28412" y="493540"/>
                  </a:lnTo>
                  <a:lnTo>
                    <a:pt x="0" y="483743"/>
                  </a:lnTo>
                  <a:close/>
                </a:path>
                <a:path w="1043304" h="579119">
                  <a:moveTo>
                    <a:pt x="28412" y="493540"/>
                  </a:moveTo>
                  <a:lnTo>
                    <a:pt x="22987" y="505079"/>
                  </a:lnTo>
                  <a:lnTo>
                    <a:pt x="48767" y="517270"/>
                  </a:lnTo>
                  <a:lnTo>
                    <a:pt x="55564" y="502903"/>
                  </a:lnTo>
                  <a:lnTo>
                    <a:pt x="28412" y="493540"/>
                  </a:lnTo>
                  <a:close/>
                </a:path>
                <a:path w="1043304" h="579119">
                  <a:moveTo>
                    <a:pt x="55564" y="502903"/>
                  </a:moveTo>
                  <a:lnTo>
                    <a:pt x="48767" y="517270"/>
                  </a:lnTo>
                  <a:lnTo>
                    <a:pt x="75321" y="517270"/>
                  </a:lnTo>
                  <a:lnTo>
                    <a:pt x="81025" y="511682"/>
                  </a:lnTo>
                  <a:lnTo>
                    <a:pt x="55564" y="502903"/>
                  </a:lnTo>
                  <a:close/>
                </a:path>
                <a:path w="1043304" h="579119">
                  <a:moveTo>
                    <a:pt x="994101" y="63328"/>
                  </a:moveTo>
                  <a:lnTo>
                    <a:pt x="969390" y="109093"/>
                  </a:lnTo>
                  <a:lnTo>
                    <a:pt x="938656" y="143001"/>
                  </a:lnTo>
                  <a:lnTo>
                    <a:pt x="898651" y="175387"/>
                  </a:lnTo>
                  <a:lnTo>
                    <a:pt x="850773" y="205231"/>
                  </a:lnTo>
                  <a:lnTo>
                    <a:pt x="814958" y="223265"/>
                  </a:lnTo>
                  <a:lnTo>
                    <a:pt x="776604" y="239649"/>
                  </a:lnTo>
                  <a:lnTo>
                    <a:pt x="735838" y="254000"/>
                  </a:lnTo>
                  <a:lnTo>
                    <a:pt x="693674" y="266192"/>
                  </a:lnTo>
                  <a:lnTo>
                    <a:pt x="649858" y="275970"/>
                  </a:lnTo>
                  <a:lnTo>
                    <a:pt x="604774" y="283209"/>
                  </a:lnTo>
                  <a:lnTo>
                    <a:pt x="559180" y="287781"/>
                  </a:lnTo>
                  <a:lnTo>
                    <a:pt x="489838" y="289687"/>
                  </a:lnTo>
                  <a:lnTo>
                    <a:pt x="465836" y="290956"/>
                  </a:lnTo>
                  <a:lnTo>
                    <a:pt x="418464" y="295529"/>
                  </a:lnTo>
                  <a:lnTo>
                    <a:pt x="371728" y="303149"/>
                  </a:lnTo>
                  <a:lnTo>
                    <a:pt x="326263" y="313308"/>
                  </a:lnTo>
                  <a:lnTo>
                    <a:pt x="282193" y="326008"/>
                  </a:lnTo>
                  <a:lnTo>
                    <a:pt x="240156" y="340868"/>
                  </a:lnTo>
                  <a:lnTo>
                    <a:pt x="199898" y="358013"/>
                  </a:lnTo>
                  <a:lnTo>
                    <a:pt x="162432" y="376936"/>
                  </a:lnTo>
                  <a:lnTo>
                    <a:pt x="127888" y="397637"/>
                  </a:lnTo>
                  <a:lnTo>
                    <a:pt x="96519" y="419734"/>
                  </a:lnTo>
                  <a:lnTo>
                    <a:pt x="56387" y="455549"/>
                  </a:lnTo>
                  <a:lnTo>
                    <a:pt x="34798" y="480949"/>
                  </a:lnTo>
                  <a:lnTo>
                    <a:pt x="34036" y="481838"/>
                  </a:lnTo>
                  <a:lnTo>
                    <a:pt x="33400" y="482854"/>
                  </a:lnTo>
                  <a:lnTo>
                    <a:pt x="33019" y="483743"/>
                  </a:lnTo>
                  <a:lnTo>
                    <a:pt x="28412" y="493540"/>
                  </a:lnTo>
                  <a:lnTo>
                    <a:pt x="55564" y="502903"/>
                  </a:lnTo>
                  <a:lnTo>
                    <a:pt x="57479" y="498856"/>
                  </a:lnTo>
                  <a:lnTo>
                    <a:pt x="57023" y="498856"/>
                  </a:lnTo>
                  <a:lnTo>
                    <a:pt x="58800" y="496062"/>
                  </a:lnTo>
                  <a:lnTo>
                    <a:pt x="59264" y="496062"/>
                  </a:lnTo>
                  <a:lnTo>
                    <a:pt x="66293" y="487299"/>
                  </a:lnTo>
                  <a:lnTo>
                    <a:pt x="76453" y="475869"/>
                  </a:lnTo>
                  <a:lnTo>
                    <a:pt x="113537" y="442721"/>
                  </a:lnTo>
                  <a:lnTo>
                    <a:pt x="159003" y="411861"/>
                  </a:lnTo>
                  <a:lnTo>
                    <a:pt x="193293" y="392938"/>
                  </a:lnTo>
                  <a:lnTo>
                    <a:pt x="230504" y="375665"/>
                  </a:lnTo>
                  <a:lnTo>
                    <a:pt x="290449" y="353313"/>
                  </a:lnTo>
                  <a:lnTo>
                    <a:pt x="332866" y="341121"/>
                  </a:lnTo>
                  <a:lnTo>
                    <a:pt x="376808" y="331215"/>
                  </a:lnTo>
                  <a:lnTo>
                    <a:pt x="421639" y="323976"/>
                  </a:lnTo>
                  <a:lnTo>
                    <a:pt x="467360" y="319531"/>
                  </a:lnTo>
                  <a:lnTo>
                    <a:pt x="537717" y="317500"/>
                  </a:lnTo>
                  <a:lnTo>
                    <a:pt x="561466" y="316230"/>
                  </a:lnTo>
                  <a:lnTo>
                    <a:pt x="609091" y="311531"/>
                  </a:lnTo>
                  <a:lnTo>
                    <a:pt x="655701" y="303911"/>
                  </a:lnTo>
                  <a:lnTo>
                    <a:pt x="701166" y="293750"/>
                  </a:lnTo>
                  <a:lnTo>
                    <a:pt x="745489" y="280924"/>
                  </a:lnTo>
                  <a:lnTo>
                    <a:pt x="787526" y="266064"/>
                  </a:lnTo>
                  <a:lnTo>
                    <a:pt x="827531" y="248919"/>
                  </a:lnTo>
                  <a:lnTo>
                    <a:pt x="864996" y="229996"/>
                  </a:lnTo>
                  <a:lnTo>
                    <a:pt x="899540" y="209295"/>
                  </a:lnTo>
                  <a:lnTo>
                    <a:pt x="930910" y="186944"/>
                  </a:lnTo>
                  <a:lnTo>
                    <a:pt x="971295" y="150875"/>
                  </a:lnTo>
                  <a:lnTo>
                    <a:pt x="1001902" y="112013"/>
                  </a:lnTo>
                  <a:lnTo>
                    <a:pt x="1021333" y="72008"/>
                  </a:lnTo>
                  <a:lnTo>
                    <a:pt x="1021714" y="71119"/>
                  </a:lnTo>
                  <a:lnTo>
                    <a:pt x="1021968" y="70231"/>
                  </a:lnTo>
                  <a:lnTo>
                    <a:pt x="1022095" y="69214"/>
                  </a:lnTo>
                  <a:lnTo>
                    <a:pt x="1022868" y="64515"/>
                  </a:lnTo>
                  <a:lnTo>
                    <a:pt x="993901" y="64515"/>
                  </a:lnTo>
                  <a:lnTo>
                    <a:pt x="994101" y="63328"/>
                  </a:lnTo>
                  <a:close/>
                </a:path>
                <a:path w="1043304" h="579119">
                  <a:moveTo>
                    <a:pt x="58800" y="496062"/>
                  </a:moveTo>
                  <a:lnTo>
                    <a:pt x="57023" y="498856"/>
                  </a:lnTo>
                  <a:lnTo>
                    <a:pt x="58135" y="497469"/>
                  </a:lnTo>
                  <a:lnTo>
                    <a:pt x="58800" y="496062"/>
                  </a:lnTo>
                  <a:close/>
                </a:path>
                <a:path w="1043304" h="579119">
                  <a:moveTo>
                    <a:pt x="58135" y="497469"/>
                  </a:moveTo>
                  <a:lnTo>
                    <a:pt x="57023" y="498856"/>
                  </a:lnTo>
                  <a:lnTo>
                    <a:pt x="57479" y="498856"/>
                  </a:lnTo>
                  <a:lnTo>
                    <a:pt x="58135" y="497469"/>
                  </a:lnTo>
                  <a:close/>
                </a:path>
                <a:path w="1043304" h="579119">
                  <a:moveTo>
                    <a:pt x="59264" y="496062"/>
                  </a:moveTo>
                  <a:lnTo>
                    <a:pt x="58800" y="496062"/>
                  </a:lnTo>
                  <a:lnTo>
                    <a:pt x="58135" y="497469"/>
                  </a:lnTo>
                  <a:lnTo>
                    <a:pt x="59264" y="496062"/>
                  </a:lnTo>
                  <a:close/>
                </a:path>
                <a:path w="1043304" h="579119">
                  <a:moveTo>
                    <a:pt x="994663" y="61849"/>
                  </a:moveTo>
                  <a:lnTo>
                    <a:pt x="994101" y="63328"/>
                  </a:lnTo>
                  <a:lnTo>
                    <a:pt x="993901" y="64515"/>
                  </a:lnTo>
                  <a:lnTo>
                    <a:pt x="994663" y="61849"/>
                  </a:lnTo>
                  <a:close/>
                </a:path>
                <a:path w="1043304" h="579119">
                  <a:moveTo>
                    <a:pt x="1023307" y="61849"/>
                  </a:moveTo>
                  <a:lnTo>
                    <a:pt x="994663" y="61849"/>
                  </a:lnTo>
                  <a:lnTo>
                    <a:pt x="993901" y="64515"/>
                  </a:lnTo>
                  <a:lnTo>
                    <a:pt x="1022868" y="64515"/>
                  </a:lnTo>
                  <a:lnTo>
                    <a:pt x="1023307" y="61849"/>
                  </a:lnTo>
                  <a:close/>
                </a:path>
                <a:path w="1043304" h="579119">
                  <a:moveTo>
                    <a:pt x="996375" y="49821"/>
                  </a:moveTo>
                  <a:lnTo>
                    <a:pt x="994101" y="63328"/>
                  </a:lnTo>
                  <a:lnTo>
                    <a:pt x="994663" y="61849"/>
                  </a:lnTo>
                  <a:lnTo>
                    <a:pt x="1023307" y="61849"/>
                  </a:lnTo>
                  <a:lnTo>
                    <a:pt x="1024163" y="56642"/>
                  </a:lnTo>
                  <a:lnTo>
                    <a:pt x="1010792" y="56642"/>
                  </a:lnTo>
                  <a:lnTo>
                    <a:pt x="1000065" y="53054"/>
                  </a:lnTo>
                  <a:lnTo>
                    <a:pt x="996375" y="49821"/>
                  </a:lnTo>
                  <a:close/>
                </a:path>
                <a:path w="1043304" h="579119">
                  <a:moveTo>
                    <a:pt x="1000378" y="26034"/>
                  </a:moveTo>
                  <a:lnTo>
                    <a:pt x="996375" y="49821"/>
                  </a:lnTo>
                  <a:lnTo>
                    <a:pt x="1000065" y="53054"/>
                  </a:lnTo>
                  <a:lnTo>
                    <a:pt x="1010792" y="56642"/>
                  </a:lnTo>
                  <a:lnTo>
                    <a:pt x="1022151" y="55826"/>
                  </a:lnTo>
                  <a:lnTo>
                    <a:pt x="1024492" y="54643"/>
                  </a:lnTo>
                  <a:lnTo>
                    <a:pt x="1028445" y="30606"/>
                  </a:lnTo>
                  <a:lnTo>
                    <a:pt x="1000378" y="26034"/>
                  </a:lnTo>
                  <a:close/>
                </a:path>
                <a:path w="1043304" h="579119">
                  <a:moveTo>
                    <a:pt x="1024492" y="54643"/>
                  </a:moveTo>
                  <a:lnTo>
                    <a:pt x="1022151" y="55826"/>
                  </a:lnTo>
                  <a:lnTo>
                    <a:pt x="1010792" y="56642"/>
                  </a:lnTo>
                  <a:lnTo>
                    <a:pt x="1024163" y="56642"/>
                  </a:lnTo>
                  <a:lnTo>
                    <a:pt x="1024492" y="54643"/>
                  </a:lnTo>
                  <a:close/>
                </a:path>
                <a:path w="1043304" h="579119">
                  <a:moveTo>
                    <a:pt x="1042347" y="26034"/>
                  </a:moveTo>
                  <a:lnTo>
                    <a:pt x="1000378" y="26034"/>
                  </a:lnTo>
                  <a:lnTo>
                    <a:pt x="1028445" y="30606"/>
                  </a:lnTo>
                  <a:lnTo>
                    <a:pt x="1024492" y="54643"/>
                  </a:lnTo>
                  <a:lnTo>
                    <a:pt x="1031938" y="50879"/>
                  </a:lnTo>
                  <a:lnTo>
                    <a:pt x="1039153" y="42622"/>
                  </a:lnTo>
                  <a:lnTo>
                    <a:pt x="1042796" y="31876"/>
                  </a:lnTo>
                  <a:lnTo>
                    <a:pt x="1042347" y="26034"/>
                  </a:lnTo>
                  <a:close/>
                </a:path>
                <a:path w="1043304" h="579119">
                  <a:moveTo>
                    <a:pt x="1018031" y="0"/>
                  </a:moveTo>
                  <a:lnTo>
                    <a:pt x="1006673" y="815"/>
                  </a:lnTo>
                  <a:lnTo>
                    <a:pt x="996886" y="5762"/>
                  </a:lnTo>
                  <a:lnTo>
                    <a:pt x="989671" y="14019"/>
                  </a:lnTo>
                  <a:lnTo>
                    <a:pt x="986027" y="24764"/>
                  </a:lnTo>
                  <a:lnTo>
                    <a:pt x="986897" y="36068"/>
                  </a:lnTo>
                  <a:lnTo>
                    <a:pt x="991838" y="45847"/>
                  </a:lnTo>
                  <a:lnTo>
                    <a:pt x="996375" y="49821"/>
                  </a:lnTo>
                  <a:lnTo>
                    <a:pt x="1000378" y="26034"/>
                  </a:lnTo>
                  <a:lnTo>
                    <a:pt x="1042347" y="26034"/>
                  </a:lnTo>
                  <a:lnTo>
                    <a:pt x="1041927" y="20573"/>
                  </a:lnTo>
                  <a:lnTo>
                    <a:pt x="1036986" y="10794"/>
                  </a:lnTo>
                  <a:lnTo>
                    <a:pt x="1028759" y="3587"/>
                  </a:lnTo>
                  <a:lnTo>
                    <a:pt x="1018031" y="0"/>
                  </a:lnTo>
                  <a:close/>
                </a:path>
              </a:pathLst>
            </a:custGeom>
            <a:solidFill>
              <a:srgbClr val="EE3D42"/>
            </a:solidFill>
          </p:spPr>
          <p:txBody>
            <a:bodyPr wrap="square" lIns="0" tIns="0" rIns="0" bIns="0" rtlCol="0"/>
            <a:lstStyle/>
            <a:p>
              <a:endParaRPr sz="2400"/>
            </a:p>
          </p:txBody>
        </p:sp>
        <p:sp>
          <p:nvSpPr>
            <p:cNvPr id="31" name="object 18"/>
            <p:cNvSpPr/>
            <p:nvPr/>
          </p:nvSpPr>
          <p:spPr>
            <a:xfrm>
              <a:off x="5603748" y="1284731"/>
              <a:ext cx="3242310" cy="1358900"/>
            </a:xfrm>
            <a:custGeom>
              <a:avLst/>
              <a:gdLst/>
              <a:ahLst/>
              <a:cxnLst/>
              <a:rect l="l" t="t" r="r" b="b"/>
              <a:pathLst>
                <a:path w="3242309" h="1358900">
                  <a:moveTo>
                    <a:pt x="883285" y="811276"/>
                  </a:moveTo>
                  <a:lnTo>
                    <a:pt x="882815" y="806704"/>
                  </a:lnTo>
                  <a:lnTo>
                    <a:pt x="882129" y="800023"/>
                  </a:lnTo>
                  <a:lnTo>
                    <a:pt x="876947" y="790371"/>
                  </a:lnTo>
                  <a:lnTo>
                    <a:pt x="868540" y="783374"/>
                  </a:lnTo>
                  <a:lnTo>
                    <a:pt x="857758" y="780034"/>
                  </a:lnTo>
                  <a:lnTo>
                    <a:pt x="846442" y="781189"/>
                  </a:lnTo>
                  <a:lnTo>
                    <a:pt x="836777" y="786384"/>
                  </a:lnTo>
                  <a:lnTo>
                    <a:pt x="829767" y="794829"/>
                  </a:lnTo>
                  <a:lnTo>
                    <a:pt x="826389" y="805688"/>
                  </a:lnTo>
                  <a:lnTo>
                    <a:pt x="827532" y="816952"/>
                  </a:lnTo>
                  <a:lnTo>
                    <a:pt x="832739" y="826604"/>
                  </a:lnTo>
                  <a:lnTo>
                    <a:pt x="837653" y="830681"/>
                  </a:lnTo>
                  <a:lnTo>
                    <a:pt x="835977" y="843635"/>
                  </a:lnTo>
                  <a:lnTo>
                    <a:pt x="816229" y="890524"/>
                  </a:lnTo>
                  <a:lnTo>
                    <a:pt x="792353" y="924560"/>
                  </a:lnTo>
                  <a:lnTo>
                    <a:pt x="761492" y="956691"/>
                  </a:lnTo>
                  <a:lnTo>
                    <a:pt x="724408" y="986282"/>
                  </a:lnTo>
                  <a:lnTo>
                    <a:pt x="666877" y="1020445"/>
                  </a:lnTo>
                  <a:lnTo>
                    <a:pt x="619633" y="1040765"/>
                  </a:lnTo>
                  <a:lnTo>
                    <a:pt x="569214" y="1056386"/>
                  </a:lnTo>
                  <a:lnTo>
                    <a:pt x="517017" y="1066038"/>
                  </a:lnTo>
                  <a:lnTo>
                    <a:pt x="445897" y="1069848"/>
                  </a:lnTo>
                  <a:lnTo>
                    <a:pt x="426847" y="1071118"/>
                  </a:lnTo>
                  <a:lnTo>
                    <a:pt x="371094" y="1079246"/>
                  </a:lnTo>
                  <a:lnTo>
                    <a:pt x="316865" y="1093724"/>
                  </a:lnTo>
                  <a:lnTo>
                    <a:pt x="249174" y="1121537"/>
                  </a:lnTo>
                  <a:lnTo>
                    <a:pt x="202438" y="1148080"/>
                  </a:lnTo>
                  <a:lnTo>
                    <a:pt x="160655" y="1178687"/>
                  </a:lnTo>
                  <a:lnTo>
                    <a:pt x="124841" y="1212723"/>
                  </a:lnTo>
                  <a:lnTo>
                    <a:pt x="95758" y="1249680"/>
                  </a:lnTo>
                  <a:lnTo>
                    <a:pt x="86487" y="1265301"/>
                  </a:lnTo>
                  <a:lnTo>
                    <a:pt x="83820" y="1272781"/>
                  </a:lnTo>
                  <a:lnTo>
                    <a:pt x="55245" y="1264920"/>
                  </a:lnTo>
                  <a:lnTo>
                    <a:pt x="73914" y="1358900"/>
                  </a:lnTo>
                  <a:lnTo>
                    <a:pt x="131406" y="1294892"/>
                  </a:lnTo>
                  <a:lnTo>
                    <a:pt x="137922" y="1287653"/>
                  </a:lnTo>
                  <a:lnTo>
                    <a:pt x="111442" y="1280375"/>
                  </a:lnTo>
                  <a:lnTo>
                    <a:pt x="112420" y="1277620"/>
                  </a:lnTo>
                  <a:lnTo>
                    <a:pt x="112966" y="1276070"/>
                  </a:lnTo>
                  <a:lnTo>
                    <a:pt x="135890" y="1243457"/>
                  </a:lnTo>
                  <a:lnTo>
                    <a:pt x="167005" y="1211199"/>
                  </a:lnTo>
                  <a:lnTo>
                    <a:pt x="203962" y="1181608"/>
                  </a:lnTo>
                  <a:lnTo>
                    <a:pt x="260985" y="1147572"/>
                  </a:lnTo>
                  <a:lnTo>
                    <a:pt x="308737" y="1126871"/>
                  </a:lnTo>
                  <a:lnTo>
                    <a:pt x="359029" y="1111250"/>
                  </a:lnTo>
                  <a:lnTo>
                    <a:pt x="411099" y="1101471"/>
                  </a:lnTo>
                  <a:lnTo>
                    <a:pt x="483743" y="1097661"/>
                  </a:lnTo>
                  <a:lnTo>
                    <a:pt x="502412" y="1096391"/>
                  </a:lnTo>
                  <a:lnTo>
                    <a:pt x="558419" y="1088009"/>
                  </a:lnTo>
                  <a:lnTo>
                    <a:pt x="612521" y="1073658"/>
                  </a:lnTo>
                  <a:lnTo>
                    <a:pt x="680593" y="1045464"/>
                  </a:lnTo>
                  <a:lnTo>
                    <a:pt x="726821" y="1019048"/>
                  </a:lnTo>
                  <a:lnTo>
                    <a:pt x="768604" y="988441"/>
                  </a:lnTo>
                  <a:lnTo>
                    <a:pt x="804418" y="954151"/>
                  </a:lnTo>
                  <a:lnTo>
                    <a:pt x="833501" y="917067"/>
                  </a:lnTo>
                  <a:lnTo>
                    <a:pt x="854710" y="877570"/>
                  </a:lnTo>
                  <a:lnTo>
                    <a:pt x="863600" y="851154"/>
                  </a:lnTo>
                  <a:lnTo>
                    <a:pt x="863854" y="850392"/>
                  </a:lnTo>
                  <a:lnTo>
                    <a:pt x="864108" y="848868"/>
                  </a:lnTo>
                  <a:lnTo>
                    <a:pt x="864577" y="845185"/>
                  </a:lnTo>
                  <a:lnTo>
                    <a:pt x="864857" y="843026"/>
                  </a:lnTo>
                  <a:lnTo>
                    <a:pt x="865632" y="836930"/>
                  </a:lnTo>
                  <a:lnTo>
                    <a:pt x="865962" y="834377"/>
                  </a:lnTo>
                  <a:lnTo>
                    <a:pt x="872998" y="830580"/>
                  </a:lnTo>
                  <a:lnTo>
                    <a:pt x="879970" y="822147"/>
                  </a:lnTo>
                  <a:lnTo>
                    <a:pt x="883285" y="811276"/>
                  </a:lnTo>
                  <a:close/>
                </a:path>
                <a:path w="3242309" h="1358900">
                  <a:moveTo>
                    <a:pt x="997699" y="810514"/>
                  </a:moveTo>
                  <a:lnTo>
                    <a:pt x="971296" y="780034"/>
                  </a:lnTo>
                  <a:lnTo>
                    <a:pt x="960031" y="781469"/>
                  </a:lnTo>
                  <a:lnTo>
                    <a:pt x="950531" y="786917"/>
                  </a:lnTo>
                  <a:lnTo>
                    <a:pt x="943787" y="795528"/>
                  </a:lnTo>
                  <a:lnTo>
                    <a:pt x="940816" y="806450"/>
                  </a:lnTo>
                  <a:lnTo>
                    <a:pt x="942238" y="817714"/>
                  </a:lnTo>
                  <a:lnTo>
                    <a:pt x="947686" y="827227"/>
                  </a:lnTo>
                  <a:lnTo>
                    <a:pt x="952804" y="831227"/>
                  </a:lnTo>
                  <a:lnTo>
                    <a:pt x="951471" y="845693"/>
                  </a:lnTo>
                  <a:lnTo>
                    <a:pt x="937247" y="892175"/>
                  </a:lnTo>
                  <a:lnTo>
                    <a:pt x="920115" y="926338"/>
                  </a:lnTo>
                  <a:lnTo>
                    <a:pt x="889381" y="968883"/>
                  </a:lnTo>
                  <a:lnTo>
                    <a:pt x="851662" y="1005586"/>
                  </a:lnTo>
                  <a:lnTo>
                    <a:pt x="808609" y="1035558"/>
                  </a:lnTo>
                  <a:lnTo>
                    <a:pt x="774065" y="1052322"/>
                  </a:lnTo>
                  <a:lnTo>
                    <a:pt x="725551" y="1066292"/>
                  </a:lnTo>
                  <a:lnTo>
                    <a:pt x="675640" y="1069848"/>
                  </a:lnTo>
                  <a:lnTo>
                    <a:pt x="661670" y="1071118"/>
                  </a:lnTo>
                  <a:lnTo>
                    <a:pt x="620649" y="1079500"/>
                  </a:lnTo>
                  <a:lnTo>
                    <a:pt x="580771" y="1094232"/>
                  </a:lnTo>
                  <a:lnTo>
                    <a:pt x="531495" y="1122426"/>
                  </a:lnTo>
                  <a:lnTo>
                    <a:pt x="487172" y="1159129"/>
                  </a:lnTo>
                  <a:lnTo>
                    <a:pt x="449707" y="1202563"/>
                  </a:lnTo>
                  <a:lnTo>
                    <a:pt x="426847" y="1238758"/>
                  </a:lnTo>
                  <a:lnTo>
                    <a:pt x="414528" y="1265047"/>
                  </a:lnTo>
                  <a:lnTo>
                    <a:pt x="414147" y="1265809"/>
                  </a:lnTo>
                  <a:lnTo>
                    <a:pt x="414020" y="1266571"/>
                  </a:lnTo>
                  <a:lnTo>
                    <a:pt x="412610" y="1272171"/>
                  </a:lnTo>
                  <a:lnTo>
                    <a:pt x="383921" y="1266444"/>
                  </a:lnTo>
                  <a:lnTo>
                    <a:pt x="409194" y="1358900"/>
                  </a:lnTo>
                  <a:lnTo>
                    <a:pt x="460883" y="1292352"/>
                  </a:lnTo>
                  <a:lnTo>
                    <a:pt x="467995" y="1283208"/>
                  </a:lnTo>
                  <a:lnTo>
                    <a:pt x="440651" y="1277759"/>
                  </a:lnTo>
                  <a:lnTo>
                    <a:pt x="441121" y="1275842"/>
                  </a:lnTo>
                  <a:lnTo>
                    <a:pt x="441375" y="1274838"/>
                  </a:lnTo>
                  <a:lnTo>
                    <a:pt x="441947" y="1273556"/>
                  </a:lnTo>
                  <a:lnTo>
                    <a:pt x="446024" y="1264285"/>
                  </a:lnTo>
                  <a:lnTo>
                    <a:pt x="472186" y="1220216"/>
                  </a:lnTo>
                  <a:lnTo>
                    <a:pt x="506349" y="1180338"/>
                  </a:lnTo>
                  <a:lnTo>
                    <a:pt x="546735" y="1146556"/>
                  </a:lnTo>
                  <a:lnTo>
                    <a:pt x="580517" y="1126236"/>
                  </a:lnTo>
                  <a:lnTo>
                    <a:pt x="615823" y="1110996"/>
                  </a:lnTo>
                  <a:lnTo>
                    <a:pt x="664337" y="1099566"/>
                  </a:lnTo>
                  <a:lnTo>
                    <a:pt x="703707" y="1097534"/>
                  </a:lnTo>
                  <a:lnTo>
                    <a:pt x="717550" y="1096264"/>
                  </a:lnTo>
                  <a:lnTo>
                    <a:pt x="758571" y="1087755"/>
                  </a:lnTo>
                  <a:lnTo>
                    <a:pt x="798449" y="1072896"/>
                  </a:lnTo>
                  <a:lnTo>
                    <a:pt x="847979" y="1044321"/>
                  </a:lnTo>
                  <a:lnTo>
                    <a:pt x="892175" y="1007491"/>
                  </a:lnTo>
                  <a:lnTo>
                    <a:pt x="929500" y="963930"/>
                  </a:lnTo>
                  <a:lnTo>
                    <a:pt x="951992" y="927989"/>
                  </a:lnTo>
                  <a:lnTo>
                    <a:pt x="968997" y="889381"/>
                  </a:lnTo>
                  <a:lnTo>
                    <a:pt x="979932" y="848360"/>
                  </a:lnTo>
                  <a:lnTo>
                    <a:pt x="980986" y="836930"/>
                  </a:lnTo>
                  <a:lnTo>
                    <a:pt x="981265" y="833920"/>
                  </a:lnTo>
                  <a:lnTo>
                    <a:pt x="987983" y="830059"/>
                  </a:lnTo>
                  <a:lnTo>
                    <a:pt x="994727" y="821448"/>
                  </a:lnTo>
                  <a:lnTo>
                    <a:pt x="997699" y="810514"/>
                  </a:lnTo>
                  <a:close/>
                </a:path>
                <a:path w="3242309" h="1358900">
                  <a:moveTo>
                    <a:pt x="1188720" y="810133"/>
                  </a:moveTo>
                  <a:lnTo>
                    <a:pt x="1188326" y="807339"/>
                  </a:lnTo>
                  <a:lnTo>
                    <a:pt x="1187170" y="798918"/>
                  </a:lnTo>
                  <a:lnTo>
                    <a:pt x="1181608" y="789508"/>
                  </a:lnTo>
                  <a:lnTo>
                    <a:pt x="1172895" y="782853"/>
                  </a:lnTo>
                  <a:lnTo>
                    <a:pt x="1161923" y="779907"/>
                  </a:lnTo>
                  <a:lnTo>
                    <a:pt x="1150696" y="781532"/>
                  </a:lnTo>
                  <a:lnTo>
                    <a:pt x="1141272" y="787133"/>
                  </a:lnTo>
                  <a:lnTo>
                    <a:pt x="1134630" y="795858"/>
                  </a:lnTo>
                  <a:lnTo>
                    <a:pt x="1131697" y="806831"/>
                  </a:lnTo>
                  <a:lnTo>
                    <a:pt x="1133284" y="818057"/>
                  </a:lnTo>
                  <a:lnTo>
                    <a:pt x="1138847" y="827468"/>
                  </a:lnTo>
                  <a:lnTo>
                    <a:pt x="1144130" y="831519"/>
                  </a:lnTo>
                  <a:lnTo>
                    <a:pt x="1143000" y="845947"/>
                  </a:lnTo>
                  <a:lnTo>
                    <a:pt x="1130681" y="892810"/>
                  </a:lnTo>
                  <a:lnTo>
                    <a:pt x="1103376" y="948944"/>
                  </a:lnTo>
                  <a:lnTo>
                    <a:pt x="1073912" y="988822"/>
                  </a:lnTo>
                  <a:lnTo>
                    <a:pt x="1039101" y="1022350"/>
                  </a:lnTo>
                  <a:lnTo>
                    <a:pt x="1000874" y="1047750"/>
                  </a:lnTo>
                  <a:lnTo>
                    <a:pt x="960247" y="1063879"/>
                  </a:lnTo>
                  <a:lnTo>
                    <a:pt x="907923" y="1069848"/>
                  </a:lnTo>
                  <a:lnTo>
                    <a:pt x="895477" y="1071118"/>
                  </a:lnTo>
                  <a:lnTo>
                    <a:pt x="847725" y="1083945"/>
                  </a:lnTo>
                  <a:lnTo>
                    <a:pt x="802894" y="1107821"/>
                  </a:lnTo>
                  <a:lnTo>
                    <a:pt x="762254" y="1140460"/>
                  </a:lnTo>
                  <a:lnTo>
                    <a:pt x="726821" y="1180973"/>
                  </a:lnTo>
                  <a:lnTo>
                    <a:pt x="697992" y="1227074"/>
                  </a:lnTo>
                  <a:lnTo>
                    <a:pt x="681609" y="1264920"/>
                  </a:lnTo>
                  <a:lnTo>
                    <a:pt x="679894" y="1272120"/>
                  </a:lnTo>
                  <a:lnTo>
                    <a:pt x="651256" y="1267206"/>
                  </a:lnTo>
                  <a:lnTo>
                    <a:pt x="678942" y="1358900"/>
                  </a:lnTo>
                  <a:lnTo>
                    <a:pt x="728510" y="1291463"/>
                  </a:lnTo>
                  <a:lnTo>
                    <a:pt x="735711" y="1281684"/>
                  </a:lnTo>
                  <a:lnTo>
                    <a:pt x="708101" y="1276959"/>
                  </a:lnTo>
                  <a:lnTo>
                    <a:pt x="708456" y="1275207"/>
                  </a:lnTo>
                  <a:lnTo>
                    <a:pt x="708685" y="1274114"/>
                  </a:lnTo>
                  <a:lnTo>
                    <a:pt x="709091" y="1273048"/>
                  </a:lnTo>
                  <a:lnTo>
                    <a:pt x="712597" y="1263777"/>
                  </a:lnTo>
                  <a:lnTo>
                    <a:pt x="735076" y="1219454"/>
                  </a:lnTo>
                  <a:lnTo>
                    <a:pt x="764413" y="1179576"/>
                  </a:lnTo>
                  <a:lnTo>
                    <a:pt x="799084" y="1146048"/>
                  </a:lnTo>
                  <a:lnTo>
                    <a:pt x="837692" y="1120140"/>
                  </a:lnTo>
                  <a:lnTo>
                    <a:pt x="878078" y="1103884"/>
                  </a:lnTo>
                  <a:lnTo>
                    <a:pt x="932421" y="1097534"/>
                  </a:lnTo>
                  <a:lnTo>
                    <a:pt x="944499" y="1096264"/>
                  </a:lnTo>
                  <a:lnTo>
                    <a:pt x="992251" y="1083183"/>
                  </a:lnTo>
                  <a:lnTo>
                    <a:pt x="1037196" y="1059180"/>
                  </a:lnTo>
                  <a:lnTo>
                    <a:pt x="1077849" y="1026033"/>
                  </a:lnTo>
                  <a:lnTo>
                    <a:pt x="1113155" y="985647"/>
                  </a:lnTo>
                  <a:lnTo>
                    <a:pt x="1141730" y="939292"/>
                  </a:lnTo>
                  <a:lnTo>
                    <a:pt x="1157859" y="901827"/>
                  </a:lnTo>
                  <a:lnTo>
                    <a:pt x="1168908" y="862457"/>
                  </a:lnTo>
                  <a:lnTo>
                    <a:pt x="1172324" y="837057"/>
                  </a:lnTo>
                  <a:lnTo>
                    <a:pt x="1172591" y="833755"/>
                  </a:lnTo>
                  <a:lnTo>
                    <a:pt x="1179169" y="829843"/>
                  </a:lnTo>
                  <a:lnTo>
                    <a:pt x="1185824" y="821118"/>
                  </a:lnTo>
                  <a:lnTo>
                    <a:pt x="1188720" y="810133"/>
                  </a:lnTo>
                  <a:close/>
                </a:path>
                <a:path w="3242309" h="1358900">
                  <a:moveTo>
                    <a:pt x="1303147" y="809498"/>
                  </a:moveTo>
                  <a:lnTo>
                    <a:pt x="1302842" y="807720"/>
                  </a:lnTo>
                  <a:lnTo>
                    <a:pt x="1301267" y="798309"/>
                  </a:lnTo>
                  <a:lnTo>
                    <a:pt x="1295463" y="789000"/>
                  </a:lnTo>
                  <a:lnTo>
                    <a:pt x="1286598" y="782535"/>
                  </a:lnTo>
                  <a:lnTo>
                    <a:pt x="1275588" y="779907"/>
                  </a:lnTo>
                  <a:lnTo>
                    <a:pt x="1264335" y="781786"/>
                  </a:lnTo>
                  <a:lnTo>
                    <a:pt x="1255026" y="787590"/>
                  </a:lnTo>
                  <a:lnTo>
                    <a:pt x="1248600" y="796455"/>
                  </a:lnTo>
                  <a:lnTo>
                    <a:pt x="1245997" y="807466"/>
                  </a:lnTo>
                  <a:lnTo>
                    <a:pt x="1247863" y="818667"/>
                  </a:lnTo>
                  <a:lnTo>
                    <a:pt x="1253667" y="827989"/>
                  </a:lnTo>
                  <a:lnTo>
                    <a:pt x="1258849" y="831761"/>
                  </a:lnTo>
                  <a:lnTo>
                    <a:pt x="1257300" y="859028"/>
                  </a:lnTo>
                  <a:lnTo>
                    <a:pt x="1249299" y="906907"/>
                  </a:lnTo>
                  <a:lnTo>
                    <a:pt x="1236853" y="951865"/>
                  </a:lnTo>
                  <a:lnTo>
                    <a:pt x="1220724" y="991997"/>
                  </a:lnTo>
                  <a:lnTo>
                    <a:pt x="1201928" y="1025525"/>
                  </a:lnTo>
                  <a:lnTo>
                    <a:pt x="1176782" y="1054989"/>
                  </a:lnTo>
                  <a:lnTo>
                    <a:pt x="1143508" y="1069467"/>
                  </a:lnTo>
                  <a:lnTo>
                    <a:pt x="1137412" y="1069848"/>
                  </a:lnTo>
                  <a:lnTo>
                    <a:pt x="1100074" y="1085596"/>
                  </a:lnTo>
                  <a:lnTo>
                    <a:pt x="1063117" y="1126109"/>
                  </a:lnTo>
                  <a:lnTo>
                    <a:pt x="1042149" y="1163193"/>
                  </a:lnTo>
                  <a:lnTo>
                    <a:pt x="1024750" y="1206500"/>
                  </a:lnTo>
                  <a:lnTo>
                    <a:pt x="1011555" y="1254379"/>
                  </a:lnTo>
                  <a:lnTo>
                    <a:pt x="1008862" y="1272273"/>
                  </a:lnTo>
                  <a:lnTo>
                    <a:pt x="979678" y="1269492"/>
                  </a:lnTo>
                  <a:lnTo>
                    <a:pt x="1014222" y="1358900"/>
                  </a:lnTo>
                  <a:lnTo>
                    <a:pt x="1057313" y="1289939"/>
                  </a:lnTo>
                  <a:lnTo>
                    <a:pt x="1065022" y="1277620"/>
                  </a:lnTo>
                  <a:lnTo>
                    <a:pt x="1037234" y="1274978"/>
                  </a:lnTo>
                  <a:lnTo>
                    <a:pt x="1039241" y="1261364"/>
                  </a:lnTo>
                  <a:lnTo>
                    <a:pt x="1044956" y="1238377"/>
                  </a:lnTo>
                  <a:lnTo>
                    <a:pt x="1059180" y="1195578"/>
                  </a:lnTo>
                  <a:lnTo>
                    <a:pt x="1076579" y="1158621"/>
                  </a:lnTo>
                  <a:lnTo>
                    <a:pt x="1101471" y="1123188"/>
                  </a:lnTo>
                  <a:lnTo>
                    <a:pt x="1135126" y="1099312"/>
                  </a:lnTo>
                  <a:lnTo>
                    <a:pt x="1145286" y="1098042"/>
                  </a:lnTo>
                  <a:lnTo>
                    <a:pt x="1153414" y="1097407"/>
                  </a:lnTo>
                  <a:lnTo>
                    <a:pt x="1189609" y="1081278"/>
                  </a:lnTo>
                  <a:lnTo>
                    <a:pt x="1226312" y="1040384"/>
                  </a:lnTo>
                  <a:lnTo>
                    <a:pt x="1247013" y="1003427"/>
                  </a:lnTo>
                  <a:lnTo>
                    <a:pt x="1264158" y="960247"/>
                  </a:lnTo>
                  <a:lnTo>
                    <a:pt x="1277493" y="912241"/>
                  </a:lnTo>
                  <a:lnTo>
                    <a:pt x="1285875" y="860679"/>
                  </a:lnTo>
                  <a:lnTo>
                    <a:pt x="1287208" y="837057"/>
                  </a:lnTo>
                  <a:lnTo>
                    <a:pt x="1287411" y="833513"/>
                  </a:lnTo>
                  <a:lnTo>
                    <a:pt x="1294015" y="829373"/>
                  </a:lnTo>
                  <a:lnTo>
                    <a:pt x="1300467" y="820521"/>
                  </a:lnTo>
                  <a:lnTo>
                    <a:pt x="1303147" y="809498"/>
                  </a:lnTo>
                  <a:close/>
                </a:path>
                <a:path w="3242309" h="1358900">
                  <a:moveTo>
                    <a:pt x="1379943" y="1092352"/>
                  </a:moveTo>
                  <a:lnTo>
                    <a:pt x="1379804" y="1092581"/>
                  </a:lnTo>
                  <a:lnTo>
                    <a:pt x="1379943" y="1092352"/>
                  </a:lnTo>
                  <a:close/>
                </a:path>
                <a:path w="3242309" h="1358900">
                  <a:moveTo>
                    <a:pt x="1417447" y="808736"/>
                  </a:moveTo>
                  <a:lnTo>
                    <a:pt x="1417370" y="808355"/>
                  </a:lnTo>
                  <a:lnTo>
                    <a:pt x="1415351" y="797610"/>
                  </a:lnTo>
                  <a:lnTo>
                    <a:pt x="1409344" y="788466"/>
                  </a:lnTo>
                  <a:lnTo>
                    <a:pt x="1400327" y="782256"/>
                  </a:lnTo>
                  <a:lnTo>
                    <a:pt x="1389253" y="779907"/>
                  </a:lnTo>
                  <a:lnTo>
                    <a:pt x="1379982" y="781697"/>
                  </a:lnTo>
                  <a:lnTo>
                    <a:pt x="1379982" y="1092327"/>
                  </a:lnTo>
                  <a:lnTo>
                    <a:pt x="1379778" y="1092669"/>
                  </a:lnTo>
                  <a:lnTo>
                    <a:pt x="1379220" y="1093724"/>
                  </a:lnTo>
                  <a:lnTo>
                    <a:pt x="1379220" y="1093470"/>
                  </a:lnTo>
                  <a:lnTo>
                    <a:pt x="1379220" y="1093724"/>
                  </a:lnTo>
                  <a:lnTo>
                    <a:pt x="1379753" y="1092669"/>
                  </a:lnTo>
                  <a:lnTo>
                    <a:pt x="1379855" y="1092428"/>
                  </a:lnTo>
                  <a:lnTo>
                    <a:pt x="1379715" y="1092581"/>
                  </a:lnTo>
                  <a:lnTo>
                    <a:pt x="1379778" y="1092428"/>
                  </a:lnTo>
                  <a:lnTo>
                    <a:pt x="1379956" y="1092327"/>
                  </a:lnTo>
                  <a:lnTo>
                    <a:pt x="1379982" y="781697"/>
                  </a:lnTo>
                  <a:lnTo>
                    <a:pt x="1378064" y="782066"/>
                  </a:lnTo>
                  <a:lnTo>
                    <a:pt x="1368933" y="788123"/>
                  </a:lnTo>
                  <a:lnTo>
                    <a:pt x="1362748" y="797153"/>
                  </a:lnTo>
                  <a:lnTo>
                    <a:pt x="1360424" y="808228"/>
                  </a:lnTo>
                  <a:lnTo>
                    <a:pt x="1362506" y="819365"/>
                  </a:lnTo>
                  <a:lnTo>
                    <a:pt x="1368513" y="828509"/>
                  </a:lnTo>
                  <a:lnTo>
                    <a:pt x="1374406" y="832561"/>
                  </a:lnTo>
                  <a:lnTo>
                    <a:pt x="1374127" y="859917"/>
                  </a:lnTo>
                  <a:lnTo>
                    <a:pt x="1372958" y="909955"/>
                  </a:lnTo>
                  <a:lnTo>
                    <a:pt x="1371092" y="955421"/>
                  </a:lnTo>
                  <a:lnTo>
                    <a:pt x="1368552" y="996823"/>
                  </a:lnTo>
                  <a:lnTo>
                    <a:pt x="1364869" y="1037729"/>
                  </a:lnTo>
                  <a:lnTo>
                    <a:pt x="1364869" y="1070102"/>
                  </a:lnTo>
                  <a:lnTo>
                    <a:pt x="1358760" y="1074902"/>
                  </a:lnTo>
                  <a:lnTo>
                    <a:pt x="1358519" y="1075436"/>
                  </a:lnTo>
                  <a:lnTo>
                    <a:pt x="1358265" y="1075690"/>
                  </a:lnTo>
                  <a:lnTo>
                    <a:pt x="1358569" y="1075182"/>
                  </a:lnTo>
                  <a:lnTo>
                    <a:pt x="1358747" y="1074902"/>
                  </a:lnTo>
                  <a:lnTo>
                    <a:pt x="1358963" y="1074432"/>
                  </a:lnTo>
                  <a:lnTo>
                    <a:pt x="1358785" y="1074839"/>
                  </a:lnTo>
                  <a:lnTo>
                    <a:pt x="1359839" y="1074039"/>
                  </a:lnTo>
                  <a:lnTo>
                    <a:pt x="1364869" y="1070102"/>
                  </a:lnTo>
                  <a:lnTo>
                    <a:pt x="1364869" y="1037729"/>
                  </a:lnTo>
                  <a:lnTo>
                    <a:pt x="1363980" y="1046099"/>
                  </a:lnTo>
                  <a:lnTo>
                    <a:pt x="1363091" y="1052195"/>
                  </a:lnTo>
                  <a:lnTo>
                    <a:pt x="1358138" y="1073658"/>
                  </a:lnTo>
                  <a:lnTo>
                    <a:pt x="1356487" y="1075944"/>
                  </a:lnTo>
                  <a:lnTo>
                    <a:pt x="1355725" y="1077214"/>
                  </a:lnTo>
                  <a:lnTo>
                    <a:pt x="1355217" y="1077849"/>
                  </a:lnTo>
                  <a:lnTo>
                    <a:pt x="1354963" y="1078357"/>
                  </a:lnTo>
                  <a:lnTo>
                    <a:pt x="1354582" y="1078992"/>
                  </a:lnTo>
                  <a:lnTo>
                    <a:pt x="1353693" y="1080897"/>
                  </a:lnTo>
                  <a:lnTo>
                    <a:pt x="1353312" y="1081532"/>
                  </a:lnTo>
                  <a:lnTo>
                    <a:pt x="1353058" y="1082167"/>
                  </a:lnTo>
                  <a:lnTo>
                    <a:pt x="1352804" y="1082929"/>
                  </a:lnTo>
                  <a:lnTo>
                    <a:pt x="1352042" y="1085596"/>
                  </a:lnTo>
                  <a:lnTo>
                    <a:pt x="1350899" y="1089406"/>
                  </a:lnTo>
                  <a:lnTo>
                    <a:pt x="1344422" y="1132967"/>
                  </a:lnTo>
                  <a:lnTo>
                    <a:pt x="1340104" y="1188974"/>
                  </a:lnTo>
                  <a:lnTo>
                    <a:pt x="1337767" y="1234821"/>
                  </a:lnTo>
                  <a:lnTo>
                    <a:pt x="1336586" y="1272971"/>
                  </a:lnTo>
                  <a:lnTo>
                    <a:pt x="1307846" y="1272540"/>
                  </a:lnTo>
                  <a:lnTo>
                    <a:pt x="1349502" y="1358900"/>
                  </a:lnTo>
                  <a:lnTo>
                    <a:pt x="1386332" y="1287780"/>
                  </a:lnTo>
                  <a:lnTo>
                    <a:pt x="1393571" y="1273810"/>
                  </a:lnTo>
                  <a:lnTo>
                    <a:pt x="1365173" y="1273390"/>
                  </a:lnTo>
                  <a:lnTo>
                    <a:pt x="1365504" y="1258443"/>
                  </a:lnTo>
                  <a:lnTo>
                    <a:pt x="1366443" y="1233551"/>
                  </a:lnTo>
                  <a:lnTo>
                    <a:pt x="1368780" y="1188974"/>
                  </a:lnTo>
                  <a:lnTo>
                    <a:pt x="1372870" y="1136142"/>
                  </a:lnTo>
                  <a:lnTo>
                    <a:pt x="1375283" y="1115441"/>
                  </a:lnTo>
                  <a:lnTo>
                    <a:pt x="1376045" y="1109599"/>
                  </a:lnTo>
                  <a:lnTo>
                    <a:pt x="1376807" y="1104900"/>
                  </a:lnTo>
                  <a:lnTo>
                    <a:pt x="1377823" y="1100328"/>
                  </a:lnTo>
                  <a:lnTo>
                    <a:pt x="1378280" y="1097407"/>
                  </a:lnTo>
                  <a:lnTo>
                    <a:pt x="1378369" y="1097026"/>
                  </a:lnTo>
                  <a:lnTo>
                    <a:pt x="1379054" y="1094867"/>
                  </a:lnTo>
                  <a:lnTo>
                    <a:pt x="1380363" y="1093851"/>
                  </a:lnTo>
                  <a:lnTo>
                    <a:pt x="1381379" y="1092327"/>
                  </a:lnTo>
                  <a:lnTo>
                    <a:pt x="1381709" y="1091819"/>
                  </a:lnTo>
                  <a:lnTo>
                    <a:pt x="1381798" y="1091692"/>
                  </a:lnTo>
                  <a:lnTo>
                    <a:pt x="1382776" y="1090295"/>
                  </a:lnTo>
                  <a:lnTo>
                    <a:pt x="1383157" y="1089660"/>
                  </a:lnTo>
                  <a:lnTo>
                    <a:pt x="1383538" y="1089152"/>
                  </a:lnTo>
                  <a:lnTo>
                    <a:pt x="1383792" y="1088517"/>
                  </a:lnTo>
                  <a:lnTo>
                    <a:pt x="1392428" y="1049274"/>
                  </a:lnTo>
                  <a:lnTo>
                    <a:pt x="1397127" y="998601"/>
                  </a:lnTo>
                  <a:lnTo>
                    <a:pt x="1399603" y="955421"/>
                  </a:lnTo>
                  <a:lnTo>
                    <a:pt x="1401470" y="909066"/>
                  </a:lnTo>
                  <a:lnTo>
                    <a:pt x="1402715" y="859663"/>
                  </a:lnTo>
                  <a:lnTo>
                    <a:pt x="1402930" y="837057"/>
                  </a:lnTo>
                  <a:lnTo>
                    <a:pt x="1402981" y="832802"/>
                  </a:lnTo>
                  <a:lnTo>
                    <a:pt x="1408938" y="828852"/>
                  </a:lnTo>
                  <a:lnTo>
                    <a:pt x="1415110" y="819823"/>
                  </a:lnTo>
                  <a:lnTo>
                    <a:pt x="1417447" y="808736"/>
                  </a:lnTo>
                  <a:close/>
                </a:path>
                <a:path w="3242309" h="1358900">
                  <a:moveTo>
                    <a:pt x="1610080" y="1075194"/>
                  </a:moveTo>
                  <a:close/>
                </a:path>
                <a:path w="3242309" h="1358900">
                  <a:moveTo>
                    <a:pt x="1610233" y="1075817"/>
                  </a:moveTo>
                  <a:lnTo>
                    <a:pt x="1610004" y="1075194"/>
                  </a:lnTo>
                  <a:lnTo>
                    <a:pt x="1609864" y="1075004"/>
                  </a:lnTo>
                  <a:lnTo>
                    <a:pt x="1610233" y="1075817"/>
                  </a:lnTo>
                  <a:close/>
                </a:path>
                <a:path w="3242309" h="1358900">
                  <a:moveTo>
                    <a:pt x="1660652" y="1272540"/>
                  </a:moveTo>
                  <a:lnTo>
                    <a:pt x="1631962" y="1272971"/>
                  </a:lnTo>
                  <a:lnTo>
                    <a:pt x="1631569" y="1257300"/>
                  </a:lnTo>
                  <a:lnTo>
                    <a:pt x="1630807" y="1233551"/>
                  </a:lnTo>
                  <a:lnTo>
                    <a:pt x="1628521" y="1188974"/>
                  </a:lnTo>
                  <a:lnTo>
                    <a:pt x="1625727" y="1149858"/>
                  </a:lnTo>
                  <a:lnTo>
                    <a:pt x="1621536" y="1111377"/>
                  </a:lnTo>
                  <a:lnTo>
                    <a:pt x="1619364" y="1097407"/>
                  </a:lnTo>
                  <a:lnTo>
                    <a:pt x="1618742" y="1094105"/>
                  </a:lnTo>
                  <a:lnTo>
                    <a:pt x="1618208" y="1091819"/>
                  </a:lnTo>
                  <a:lnTo>
                    <a:pt x="1617726" y="1089660"/>
                  </a:lnTo>
                  <a:lnTo>
                    <a:pt x="1616456" y="1085088"/>
                  </a:lnTo>
                  <a:lnTo>
                    <a:pt x="1614932" y="1080897"/>
                  </a:lnTo>
                  <a:lnTo>
                    <a:pt x="1613916" y="1078992"/>
                  </a:lnTo>
                  <a:lnTo>
                    <a:pt x="1613662" y="1078357"/>
                  </a:lnTo>
                  <a:lnTo>
                    <a:pt x="1613281" y="1077849"/>
                  </a:lnTo>
                  <a:lnTo>
                    <a:pt x="1612900" y="1077214"/>
                  </a:lnTo>
                  <a:lnTo>
                    <a:pt x="1611922" y="1075817"/>
                  </a:lnTo>
                  <a:lnTo>
                    <a:pt x="1611833" y="1075690"/>
                  </a:lnTo>
                  <a:lnTo>
                    <a:pt x="1610360" y="1075690"/>
                  </a:lnTo>
                  <a:lnTo>
                    <a:pt x="1610233" y="1075817"/>
                  </a:lnTo>
                  <a:lnTo>
                    <a:pt x="1609839" y="1074991"/>
                  </a:lnTo>
                  <a:lnTo>
                    <a:pt x="1609750" y="1074750"/>
                  </a:lnTo>
                  <a:lnTo>
                    <a:pt x="1609852" y="1074953"/>
                  </a:lnTo>
                  <a:lnTo>
                    <a:pt x="1609966" y="1075080"/>
                  </a:lnTo>
                  <a:lnTo>
                    <a:pt x="1609928" y="1074953"/>
                  </a:lnTo>
                  <a:lnTo>
                    <a:pt x="1610042" y="1075118"/>
                  </a:lnTo>
                  <a:lnTo>
                    <a:pt x="1609852" y="1074750"/>
                  </a:lnTo>
                  <a:lnTo>
                    <a:pt x="1610106" y="1075182"/>
                  </a:lnTo>
                  <a:lnTo>
                    <a:pt x="1611503" y="1075194"/>
                  </a:lnTo>
                  <a:lnTo>
                    <a:pt x="1610487" y="1073658"/>
                  </a:lnTo>
                  <a:lnTo>
                    <a:pt x="1609128" y="1072616"/>
                  </a:lnTo>
                  <a:lnTo>
                    <a:pt x="1608709" y="1071245"/>
                  </a:lnTo>
                  <a:lnTo>
                    <a:pt x="1608480" y="1070102"/>
                  </a:lnTo>
                  <a:lnTo>
                    <a:pt x="1607947" y="1067308"/>
                  </a:lnTo>
                  <a:lnTo>
                    <a:pt x="1607058" y="1063244"/>
                  </a:lnTo>
                  <a:lnTo>
                    <a:pt x="1601470" y="1015111"/>
                  </a:lnTo>
                  <a:lnTo>
                    <a:pt x="1598803" y="976884"/>
                  </a:lnTo>
                  <a:lnTo>
                    <a:pt x="1596517" y="932815"/>
                  </a:lnTo>
                  <a:lnTo>
                    <a:pt x="1594866" y="884682"/>
                  </a:lnTo>
                  <a:lnTo>
                    <a:pt x="1594129" y="837057"/>
                  </a:lnTo>
                  <a:lnTo>
                    <a:pt x="1594078" y="832573"/>
                  </a:lnTo>
                  <a:lnTo>
                    <a:pt x="1599984" y="828509"/>
                  </a:lnTo>
                  <a:lnTo>
                    <a:pt x="1606042" y="819365"/>
                  </a:lnTo>
                  <a:lnTo>
                    <a:pt x="1608175" y="808355"/>
                  </a:lnTo>
                  <a:lnTo>
                    <a:pt x="1608201" y="808228"/>
                  </a:lnTo>
                  <a:lnTo>
                    <a:pt x="1605851" y="797153"/>
                  </a:lnTo>
                  <a:lnTo>
                    <a:pt x="1599641" y="788123"/>
                  </a:lnTo>
                  <a:lnTo>
                    <a:pt x="1590497" y="782066"/>
                  </a:lnTo>
                  <a:lnTo>
                    <a:pt x="1589951" y="781964"/>
                  </a:lnTo>
                  <a:lnTo>
                    <a:pt x="1589951" y="1093470"/>
                  </a:lnTo>
                  <a:lnTo>
                    <a:pt x="1589405" y="1093470"/>
                  </a:lnTo>
                  <a:lnTo>
                    <a:pt x="1589278" y="1093724"/>
                  </a:lnTo>
                  <a:lnTo>
                    <a:pt x="1588782" y="1092682"/>
                  </a:lnTo>
                  <a:lnTo>
                    <a:pt x="1589951" y="1093470"/>
                  </a:lnTo>
                  <a:lnTo>
                    <a:pt x="1589951" y="781964"/>
                  </a:lnTo>
                  <a:lnTo>
                    <a:pt x="1553197" y="797610"/>
                  </a:lnTo>
                  <a:lnTo>
                    <a:pt x="1551051" y="808736"/>
                  </a:lnTo>
                  <a:lnTo>
                    <a:pt x="1553387" y="819823"/>
                  </a:lnTo>
                  <a:lnTo>
                    <a:pt x="1559598" y="828852"/>
                  </a:lnTo>
                  <a:lnTo>
                    <a:pt x="1565579" y="832815"/>
                  </a:lnTo>
                  <a:lnTo>
                    <a:pt x="1565783" y="859917"/>
                  </a:lnTo>
                  <a:lnTo>
                    <a:pt x="1567053" y="909955"/>
                  </a:lnTo>
                  <a:lnTo>
                    <a:pt x="1568958" y="956691"/>
                  </a:lnTo>
                  <a:lnTo>
                    <a:pt x="1571498" y="998728"/>
                  </a:lnTo>
                  <a:lnTo>
                    <a:pt x="1576197" y="1049274"/>
                  </a:lnTo>
                  <a:lnTo>
                    <a:pt x="1583817" y="1086612"/>
                  </a:lnTo>
                  <a:lnTo>
                    <a:pt x="1584706" y="1088517"/>
                  </a:lnTo>
                  <a:lnTo>
                    <a:pt x="1585087" y="1089152"/>
                  </a:lnTo>
                  <a:lnTo>
                    <a:pt x="1585341" y="1089660"/>
                  </a:lnTo>
                  <a:lnTo>
                    <a:pt x="1585722" y="1090295"/>
                  </a:lnTo>
                  <a:lnTo>
                    <a:pt x="1588262" y="1093851"/>
                  </a:lnTo>
                  <a:lnTo>
                    <a:pt x="1589709" y="1095057"/>
                  </a:lnTo>
                  <a:lnTo>
                    <a:pt x="1590040" y="1096899"/>
                  </a:lnTo>
                  <a:lnTo>
                    <a:pt x="1595755" y="1136142"/>
                  </a:lnTo>
                  <a:lnTo>
                    <a:pt x="1599946" y="1190752"/>
                  </a:lnTo>
                  <a:lnTo>
                    <a:pt x="1602232" y="1234821"/>
                  </a:lnTo>
                  <a:lnTo>
                    <a:pt x="1603438" y="1273390"/>
                  </a:lnTo>
                  <a:lnTo>
                    <a:pt x="1574927" y="1273810"/>
                  </a:lnTo>
                  <a:lnTo>
                    <a:pt x="1618996" y="1358900"/>
                  </a:lnTo>
                  <a:lnTo>
                    <a:pt x="1653298" y="1287780"/>
                  </a:lnTo>
                  <a:lnTo>
                    <a:pt x="1660652" y="1272540"/>
                  </a:lnTo>
                  <a:close/>
                </a:path>
                <a:path w="3242309" h="1358900">
                  <a:moveTo>
                    <a:pt x="1988693" y="1269492"/>
                  </a:moveTo>
                  <a:lnTo>
                    <a:pt x="1959546" y="1272311"/>
                  </a:lnTo>
                  <a:lnTo>
                    <a:pt x="1956943" y="1254506"/>
                  </a:lnTo>
                  <a:lnTo>
                    <a:pt x="1950847" y="1229995"/>
                  </a:lnTo>
                  <a:lnTo>
                    <a:pt x="1935480" y="1184148"/>
                  </a:lnTo>
                  <a:lnTo>
                    <a:pt x="1916176" y="1143762"/>
                  </a:lnTo>
                  <a:lnTo>
                    <a:pt x="1893951" y="1110615"/>
                  </a:lnTo>
                  <a:lnTo>
                    <a:pt x="1861312" y="1080770"/>
                  </a:lnTo>
                  <a:lnTo>
                    <a:pt x="1820926" y="1069340"/>
                  </a:lnTo>
                  <a:lnTo>
                    <a:pt x="1816227" y="1068451"/>
                  </a:lnTo>
                  <a:lnTo>
                    <a:pt x="1781429" y="1044829"/>
                  </a:lnTo>
                  <a:lnTo>
                    <a:pt x="1756791" y="1009650"/>
                  </a:lnTo>
                  <a:lnTo>
                    <a:pt x="1739265" y="972693"/>
                  </a:lnTo>
                  <a:lnTo>
                    <a:pt x="1724914" y="930021"/>
                  </a:lnTo>
                  <a:lnTo>
                    <a:pt x="1714500" y="883031"/>
                  </a:lnTo>
                  <a:lnTo>
                    <a:pt x="1709889" y="837057"/>
                  </a:lnTo>
                  <a:lnTo>
                    <a:pt x="1709572" y="831799"/>
                  </a:lnTo>
                  <a:lnTo>
                    <a:pt x="1714817" y="827989"/>
                  </a:lnTo>
                  <a:lnTo>
                    <a:pt x="1720621" y="818667"/>
                  </a:lnTo>
                  <a:lnTo>
                    <a:pt x="1722450" y="807720"/>
                  </a:lnTo>
                  <a:lnTo>
                    <a:pt x="1722501" y="807466"/>
                  </a:lnTo>
                  <a:lnTo>
                    <a:pt x="1719872" y="796455"/>
                  </a:lnTo>
                  <a:lnTo>
                    <a:pt x="1713420" y="787590"/>
                  </a:lnTo>
                  <a:lnTo>
                    <a:pt x="1704098" y="781786"/>
                  </a:lnTo>
                  <a:lnTo>
                    <a:pt x="1692910" y="779907"/>
                  </a:lnTo>
                  <a:lnTo>
                    <a:pt x="1681886" y="782535"/>
                  </a:lnTo>
                  <a:lnTo>
                    <a:pt x="1673034" y="789000"/>
                  </a:lnTo>
                  <a:lnTo>
                    <a:pt x="1667217" y="798309"/>
                  </a:lnTo>
                  <a:lnTo>
                    <a:pt x="1665351" y="809498"/>
                  </a:lnTo>
                  <a:lnTo>
                    <a:pt x="1667967" y="820521"/>
                  </a:lnTo>
                  <a:lnTo>
                    <a:pt x="1674431" y="829373"/>
                  </a:lnTo>
                  <a:lnTo>
                    <a:pt x="1681073" y="833526"/>
                  </a:lnTo>
                  <a:lnTo>
                    <a:pt x="1682623" y="860679"/>
                  </a:lnTo>
                  <a:lnTo>
                    <a:pt x="1691132" y="912241"/>
                  </a:lnTo>
                  <a:lnTo>
                    <a:pt x="1704213" y="960247"/>
                  </a:lnTo>
                  <a:lnTo>
                    <a:pt x="1721485" y="1003427"/>
                  </a:lnTo>
                  <a:lnTo>
                    <a:pt x="1742059" y="1040384"/>
                  </a:lnTo>
                  <a:lnTo>
                    <a:pt x="1772412" y="1075944"/>
                  </a:lnTo>
                  <a:lnTo>
                    <a:pt x="1807718" y="1095756"/>
                  </a:lnTo>
                  <a:lnTo>
                    <a:pt x="1829308" y="1098423"/>
                  </a:lnTo>
                  <a:lnTo>
                    <a:pt x="1833499" y="1099312"/>
                  </a:lnTo>
                  <a:lnTo>
                    <a:pt x="1867154" y="1123188"/>
                  </a:lnTo>
                  <a:lnTo>
                    <a:pt x="1891919" y="1158621"/>
                  </a:lnTo>
                  <a:lnTo>
                    <a:pt x="1909191" y="1195578"/>
                  </a:lnTo>
                  <a:lnTo>
                    <a:pt x="1923542" y="1238377"/>
                  </a:lnTo>
                  <a:lnTo>
                    <a:pt x="1931136" y="1275067"/>
                  </a:lnTo>
                  <a:lnTo>
                    <a:pt x="1903349" y="1277747"/>
                  </a:lnTo>
                  <a:lnTo>
                    <a:pt x="1954276" y="1358900"/>
                  </a:lnTo>
                  <a:lnTo>
                    <a:pt x="1980819" y="1289939"/>
                  </a:lnTo>
                  <a:lnTo>
                    <a:pt x="1988693" y="1269492"/>
                  </a:lnTo>
                  <a:close/>
                </a:path>
                <a:path w="3242309" h="1358900">
                  <a:moveTo>
                    <a:pt x="2288552" y="1272133"/>
                  </a:moveTo>
                  <a:lnTo>
                    <a:pt x="2270379" y="1227201"/>
                  </a:lnTo>
                  <a:lnTo>
                    <a:pt x="2241677" y="1180973"/>
                  </a:lnTo>
                  <a:lnTo>
                    <a:pt x="2206244" y="1140460"/>
                  </a:lnTo>
                  <a:lnTo>
                    <a:pt x="2165731" y="1107821"/>
                  </a:lnTo>
                  <a:lnTo>
                    <a:pt x="2132330" y="1088898"/>
                  </a:lnTo>
                  <a:lnTo>
                    <a:pt x="2085086" y="1073150"/>
                  </a:lnTo>
                  <a:lnTo>
                    <a:pt x="2039112" y="1069213"/>
                  </a:lnTo>
                  <a:lnTo>
                    <a:pt x="2028698" y="1068070"/>
                  </a:lnTo>
                  <a:lnTo>
                    <a:pt x="1987677" y="1057021"/>
                  </a:lnTo>
                  <a:lnTo>
                    <a:pt x="1948180" y="1036193"/>
                  </a:lnTo>
                  <a:lnTo>
                    <a:pt x="1911477" y="1006348"/>
                  </a:lnTo>
                  <a:lnTo>
                    <a:pt x="1879092" y="969645"/>
                  </a:lnTo>
                  <a:lnTo>
                    <a:pt x="1852803" y="927354"/>
                  </a:lnTo>
                  <a:lnTo>
                    <a:pt x="1833880" y="881126"/>
                  </a:lnTo>
                  <a:lnTo>
                    <a:pt x="1824786" y="837057"/>
                  </a:lnTo>
                  <a:lnTo>
                    <a:pt x="1824355" y="831481"/>
                  </a:lnTo>
                  <a:lnTo>
                    <a:pt x="1829638" y="827405"/>
                  </a:lnTo>
                  <a:lnTo>
                    <a:pt x="1835200" y="817956"/>
                  </a:lnTo>
                  <a:lnTo>
                    <a:pt x="1836699" y="807339"/>
                  </a:lnTo>
                  <a:lnTo>
                    <a:pt x="1836801" y="806704"/>
                  </a:lnTo>
                  <a:lnTo>
                    <a:pt x="1833841" y="795756"/>
                  </a:lnTo>
                  <a:lnTo>
                    <a:pt x="1827149" y="787069"/>
                  </a:lnTo>
                  <a:lnTo>
                    <a:pt x="1817687" y="781507"/>
                  </a:lnTo>
                  <a:lnTo>
                    <a:pt x="1806448" y="779907"/>
                  </a:lnTo>
                  <a:lnTo>
                    <a:pt x="1795487" y="782866"/>
                  </a:lnTo>
                  <a:lnTo>
                    <a:pt x="1786801" y="789559"/>
                  </a:lnTo>
                  <a:lnTo>
                    <a:pt x="1781238" y="799020"/>
                  </a:lnTo>
                  <a:lnTo>
                    <a:pt x="1779651" y="810260"/>
                  </a:lnTo>
                  <a:lnTo>
                    <a:pt x="1782597" y="821220"/>
                  </a:lnTo>
                  <a:lnTo>
                    <a:pt x="1789303" y="829906"/>
                  </a:lnTo>
                  <a:lnTo>
                    <a:pt x="1795907" y="833793"/>
                  </a:lnTo>
                  <a:lnTo>
                    <a:pt x="1797050" y="848233"/>
                  </a:lnTo>
                  <a:lnTo>
                    <a:pt x="1806321" y="888873"/>
                  </a:lnTo>
                  <a:lnTo>
                    <a:pt x="1826895" y="939292"/>
                  </a:lnTo>
                  <a:lnTo>
                    <a:pt x="1855470" y="985647"/>
                  </a:lnTo>
                  <a:lnTo>
                    <a:pt x="1890776" y="1026033"/>
                  </a:lnTo>
                  <a:lnTo>
                    <a:pt x="1931289" y="1059180"/>
                  </a:lnTo>
                  <a:lnTo>
                    <a:pt x="1964817" y="1078230"/>
                  </a:lnTo>
                  <a:lnTo>
                    <a:pt x="2011934" y="1094105"/>
                  </a:lnTo>
                  <a:lnTo>
                    <a:pt x="2059686" y="1098423"/>
                  </a:lnTo>
                  <a:lnTo>
                    <a:pt x="2069973" y="1099566"/>
                  </a:lnTo>
                  <a:lnTo>
                    <a:pt x="2110740" y="1110742"/>
                  </a:lnTo>
                  <a:lnTo>
                    <a:pt x="2150491" y="1131951"/>
                  </a:lnTo>
                  <a:lnTo>
                    <a:pt x="2187321" y="1161923"/>
                  </a:lnTo>
                  <a:lnTo>
                    <a:pt x="2219325" y="1198753"/>
                  </a:lnTo>
                  <a:lnTo>
                    <a:pt x="2245487" y="1241171"/>
                  </a:lnTo>
                  <a:lnTo>
                    <a:pt x="2260384" y="1276959"/>
                  </a:lnTo>
                  <a:lnTo>
                    <a:pt x="2270569" y="1275207"/>
                  </a:lnTo>
                  <a:lnTo>
                    <a:pt x="2283155" y="1273048"/>
                  </a:lnTo>
                  <a:lnTo>
                    <a:pt x="2288552" y="1272133"/>
                  </a:lnTo>
                  <a:close/>
                </a:path>
                <a:path w="3242309" h="1358900">
                  <a:moveTo>
                    <a:pt x="2317242" y="1267206"/>
                  </a:moveTo>
                  <a:lnTo>
                    <a:pt x="2288552" y="1272133"/>
                  </a:lnTo>
                  <a:lnTo>
                    <a:pt x="2260384" y="1276959"/>
                  </a:lnTo>
                  <a:lnTo>
                    <a:pt x="2232787" y="1281684"/>
                  </a:lnTo>
                  <a:lnTo>
                    <a:pt x="2289556" y="1358900"/>
                  </a:lnTo>
                  <a:lnTo>
                    <a:pt x="2309914" y="1291463"/>
                  </a:lnTo>
                  <a:lnTo>
                    <a:pt x="2317242" y="1267206"/>
                  </a:lnTo>
                  <a:close/>
                </a:path>
                <a:path w="3242309" h="1358900">
                  <a:moveTo>
                    <a:pt x="2555367" y="1272171"/>
                  </a:moveTo>
                  <a:lnTo>
                    <a:pt x="2553970" y="1266571"/>
                  </a:lnTo>
                  <a:lnTo>
                    <a:pt x="2553843" y="1265809"/>
                  </a:lnTo>
                  <a:lnTo>
                    <a:pt x="2553462" y="1265047"/>
                  </a:lnTo>
                  <a:lnTo>
                    <a:pt x="2534031" y="1226312"/>
                  </a:lnTo>
                  <a:lnTo>
                    <a:pt x="2500503" y="1180084"/>
                  </a:lnTo>
                  <a:lnTo>
                    <a:pt x="2459482" y="1139825"/>
                  </a:lnTo>
                  <a:lnTo>
                    <a:pt x="2412619" y="1107313"/>
                  </a:lnTo>
                  <a:lnTo>
                    <a:pt x="2374138" y="1088644"/>
                  </a:lnTo>
                  <a:lnTo>
                    <a:pt x="2333879" y="1075944"/>
                  </a:lnTo>
                  <a:lnTo>
                    <a:pt x="2292350" y="1069848"/>
                  </a:lnTo>
                  <a:lnTo>
                    <a:pt x="2266950" y="1069213"/>
                  </a:lnTo>
                  <a:lnTo>
                    <a:pt x="2254631" y="1067943"/>
                  </a:lnTo>
                  <a:lnTo>
                    <a:pt x="2205863" y="1056767"/>
                  </a:lnTo>
                  <a:lnTo>
                    <a:pt x="2170557" y="1041527"/>
                  </a:lnTo>
                  <a:lnTo>
                    <a:pt x="2137283" y="1021588"/>
                  </a:lnTo>
                  <a:lnTo>
                    <a:pt x="2096643" y="987933"/>
                  </a:lnTo>
                  <a:lnTo>
                    <a:pt x="2062353" y="948182"/>
                  </a:lnTo>
                  <a:lnTo>
                    <a:pt x="2041652" y="915162"/>
                  </a:lnTo>
                  <a:lnTo>
                    <a:pt x="2022221" y="868807"/>
                  </a:lnTo>
                  <a:lnTo>
                    <a:pt x="2015794" y="836930"/>
                  </a:lnTo>
                  <a:lnTo>
                    <a:pt x="2015236" y="831176"/>
                  </a:lnTo>
                  <a:lnTo>
                    <a:pt x="2020290" y="827227"/>
                  </a:lnTo>
                  <a:lnTo>
                    <a:pt x="2025738" y="817714"/>
                  </a:lnTo>
                  <a:lnTo>
                    <a:pt x="2027085" y="807085"/>
                  </a:lnTo>
                  <a:lnTo>
                    <a:pt x="2027174" y="806450"/>
                  </a:lnTo>
                  <a:lnTo>
                    <a:pt x="2024189" y="795528"/>
                  </a:lnTo>
                  <a:lnTo>
                    <a:pt x="2017458" y="786917"/>
                  </a:lnTo>
                  <a:lnTo>
                    <a:pt x="2007946" y="781469"/>
                  </a:lnTo>
                  <a:lnTo>
                    <a:pt x="1996694" y="780034"/>
                  </a:lnTo>
                  <a:lnTo>
                    <a:pt x="1985759" y="783018"/>
                  </a:lnTo>
                  <a:lnTo>
                    <a:pt x="1977148" y="789749"/>
                  </a:lnTo>
                  <a:lnTo>
                    <a:pt x="1971700" y="799261"/>
                  </a:lnTo>
                  <a:lnTo>
                    <a:pt x="1970278" y="810514"/>
                  </a:lnTo>
                  <a:lnTo>
                    <a:pt x="1973249" y="821448"/>
                  </a:lnTo>
                  <a:lnTo>
                    <a:pt x="1979993" y="830059"/>
                  </a:lnTo>
                  <a:lnTo>
                    <a:pt x="1986711" y="833920"/>
                  </a:lnTo>
                  <a:lnTo>
                    <a:pt x="1988058" y="848360"/>
                  </a:lnTo>
                  <a:lnTo>
                    <a:pt x="1998980" y="889381"/>
                  </a:lnTo>
                  <a:lnTo>
                    <a:pt x="2015998" y="927989"/>
                  </a:lnTo>
                  <a:lnTo>
                    <a:pt x="2038477" y="963930"/>
                  </a:lnTo>
                  <a:lnTo>
                    <a:pt x="2075815" y="1007491"/>
                  </a:lnTo>
                  <a:lnTo>
                    <a:pt x="2120011" y="1044321"/>
                  </a:lnTo>
                  <a:lnTo>
                    <a:pt x="2156841" y="1066673"/>
                  </a:lnTo>
                  <a:lnTo>
                    <a:pt x="2195957" y="1083564"/>
                  </a:lnTo>
                  <a:lnTo>
                    <a:pt x="2236597" y="1094232"/>
                  </a:lnTo>
                  <a:lnTo>
                    <a:pt x="2291461" y="1098423"/>
                  </a:lnTo>
                  <a:lnTo>
                    <a:pt x="2303653" y="1099566"/>
                  </a:lnTo>
                  <a:lnTo>
                    <a:pt x="2352167" y="1110996"/>
                  </a:lnTo>
                  <a:lnTo>
                    <a:pt x="2387473" y="1126236"/>
                  </a:lnTo>
                  <a:lnTo>
                    <a:pt x="2421255" y="1146556"/>
                  </a:lnTo>
                  <a:lnTo>
                    <a:pt x="2461641" y="1180338"/>
                  </a:lnTo>
                  <a:lnTo>
                    <a:pt x="2495804" y="1220216"/>
                  </a:lnTo>
                  <a:lnTo>
                    <a:pt x="2516251" y="1252982"/>
                  </a:lnTo>
                  <a:lnTo>
                    <a:pt x="2527325" y="1277759"/>
                  </a:lnTo>
                  <a:lnTo>
                    <a:pt x="2536926" y="1275842"/>
                  </a:lnTo>
                  <a:lnTo>
                    <a:pt x="2548394" y="1273556"/>
                  </a:lnTo>
                  <a:lnTo>
                    <a:pt x="2555367" y="1272171"/>
                  </a:lnTo>
                  <a:close/>
                </a:path>
                <a:path w="3242309" h="1358900">
                  <a:moveTo>
                    <a:pt x="2584069" y="1266444"/>
                  </a:moveTo>
                  <a:lnTo>
                    <a:pt x="2555367" y="1272171"/>
                  </a:lnTo>
                  <a:lnTo>
                    <a:pt x="2527325" y="1277759"/>
                  </a:lnTo>
                  <a:lnTo>
                    <a:pt x="2499995" y="1283208"/>
                  </a:lnTo>
                  <a:lnTo>
                    <a:pt x="2558796" y="1358900"/>
                  </a:lnTo>
                  <a:lnTo>
                    <a:pt x="2576982" y="1292352"/>
                  </a:lnTo>
                  <a:lnTo>
                    <a:pt x="2584069" y="1266444"/>
                  </a:lnTo>
                  <a:close/>
                </a:path>
                <a:path w="3242309" h="1358900">
                  <a:moveTo>
                    <a:pt x="2965704" y="386334"/>
                  </a:moveTo>
                  <a:lnTo>
                    <a:pt x="2579370" y="0"/>
                  </a:lnTo>
                  <a:lnTo>
                    <a:pt x="2579370" y="193167"/>
                  </a:lnTo>
                  <a:lnTo>
                    <a:pt x="0" y="193167"/>
                  </a:lnTo>
                  <a:lnTo>
                    <a:pt x="0" y="579513"/>
                  </a:lnTo>
                  <a:lnTo>
                    <a:pt x="2579370" y="579513"/>
                  </a:lnTo>
                  <a:lnTo>
                    <a:pt x="2579370" y="772668"/>
                  </a:lnTo>
                  <a:lnTo>
                    <a:pt x="2965704" y="386334"/>
                  </a:lnTo>
                  <a:close/>
                </a:path>
                <a:path w="3242309" h="1358900">
                  <a:moveTo>
                    <a:pt x="3241802" y="1263904"/>
                  </a:moveTo>
                  <a:lnTo>
                    <a:pt x="3213379" y="1273708"/>
                  </a:lnTo>
                  <a:lnTo>
                    <a:pt x="3197974" y="1279017"/>
                  </a:lnTo>
                  <a:lnTo>
                    <a:pt x="3206064" y="1276223"/>
                  </a:lnTo>
                  <a:lnTo>
                    <a:pt x="3213379" y="1273708"/>
                  </a:lnTo>
                  <a:lnTo>
                    <a:pt x="3208782" y="1263904"/>
                  </a:lnTo>
                  <a:lnTo>
                    <a:pt x="3172968" y="1223518"/>
                  </a:lnTo>
                  <a:lnTo>
                    <a:pt x="3130042" y="1188593"/>
                  </a:lnTo>
                  <a:lnTo>
                    <a:pt x="3097022" y="1167130"/>
                  </a:lnTo>
                  <a:lnTo>
                    <a:pt x="3060954" y="1147445"/>
                  </a:lnTo>
                  <a:lnTo>
                    <a:pt x="3022092" y="1129411"/>
                  </a:lnTo>
                  <a:lnTo>
                    <a:pt x="2959608" y="1106170"/>
                  </a:lnTo>
                  <a:lnTo>
                    <a:pt x="2915539" y="1093470"/>
                  </a:lnTo>
                  <a:lnTo>
                    <a:pt x="2870073" y="1083310"/>
                  </a:lnTo>
                  <a:lnTo>
                    <a:pt x="2823337" y="1075690"/>
                  </a:lnTo>
                  <a:lnTo>
                    <a:pt x="2775839" y="1071118"/>
                  </a:lnTo>
                  <a:lnTo>
                    <a:pt x="2705481" y="1069086"/>
                  </a:lnTo>
                  <a:lnTo>
                    <a:pt x="2682494" y="1067943"/>
                  </a:lnTo>
                  <a:lnTo>
                    <a:pt x="2636901" y="1063371"/>
                  </a:lnTo>
                  <a:lnTo>
                    <a:pt x="2591943" y="1056132"/>
                  </a:lnTo>
                  <a:lnTo>
                    <a:pt x="2548128" y="1046353"/>
                  </a:lnTo>
                  <a:lnTo>
                    <a:pt x="2505837" y="1034161"/>
                  </a:lnTo>
                  <a:lnTo>
                    <a:pt x="2465197" y="1019810"/>
                  </a:lnTo>
                  <a:lnTo>
                    <a:pt x="2426716" y="1003427"/>
                  </a:lnTo>
                  <a:lnTo>
                    <a:pt x="2391029" y="985393"/>
                  </a:lnTo>
                  <a:lnTo>
                    <a:pt x="2358263" y="965835"/>
                  </a:lnTo>
                  <a:lnTo>
                    <a:pt x="2315337" y="934085"/>
                  </a:lnTo>
                  <a:lnTo>
                    <a:pt x="2281555" y="900684"/>
                  </a:lnTo>
                  <a:lnTo>
                    <a:pt x="2257552" y="866267"/>
                  </a:lnTo>
                  <a:lnTo>
                    <a:pt x="2248039" y="844677"/>
                  </a:lnTo>
                  <a:lnTo>
                    <a:pt x="2247557" y="843445"/>
                  </a:lnTo>
                  <a:lnTo>
                    <a:pt x="2247328" y="842010"/>
                  </a:lnTo>
                  <a:lnTo>
                    <a:pt x="2246465" y="836803"/>
                  </a:lnTo>
                  <a:lnTo>
                    <a:pt x="2245334" y="829970"/>
                  </a:lnTo>
                  <a:lnTo>
                    <a:pt x="2249881" y="826020"/>
                  </a:lnTo>
                  <a:lnTo>
                    <a:pt x="2254821" y="816229"/>
                  </a:lnTo>
                  <a:lnTo>
                    <a:pt x="2255545" y="806196"/>
                  </a:lnTo>
                  <a:lnTo>
                    <a:pt x="2255647" y="804926"/>
                  </a:lnTo>
                  <a:lnTo>
                    <a:pt x="2252053" y="794181"/>
                  </a:lnTo>
                  <a:lnTo>
                    <a:pt x="2244852" y="785926"/>
                  </a:lnTo>
                  <a:lnTo>
                    <a:pt x="2235073" y="780986"/>
                  </a:lnTo>
                  <a:lnTo>
                    <a:pt x="2223770" y="780161"/>
                  </a:lnTo>
                  <a:lnTo>
                    <a:pt x="2213013" y="783755"/>
                  </a:lnTo>
                  <a:lnTo>
                    <a:pt x="2204758" y="790956"/>
                  </a:lnTo>
                  <a:lnTo>
                    <a:pt x="2199817" y="800735"/>
                  </a:lnTo>
                  <a:lnTo>
                    <a:pt x="2199005" y="812038"/>
                  </a:lnTo>
                  <a:lnTo>
                    <a:pt x="2202586" y="822794"/>
                  </a:lnTo>
                  <a:lnTo>
                    <a:pt x="2209800" y="831049"/>
                  </a:lnTo>
                  <a:lnTo>
                    <a:pt x="2217166" y="834783"/>
                  </a:lnTo>
                  <a:lnTo>
                    <a:pt x="2219579" y="849376"/>
                  </a:lnTo>
                  <a:lnTo>
                    <a:pt x="2219706" y="850392"/>
                  </a:lnTo>
                  <a:lnTo>
                    <a:pt x="2219960" y="851281"/>
                  </a:lnTo>
                  <a:lnTo>
                    <a:pt x="2220341" y="852170"/>
                  </a:lnTo>
                  <a:lnTo>
                    <a:pt x="2225167" y="864870"/>
                  </a:lnTo>
                  <a:lnTo>
                    <a:pt x="2248916" y="905510"/>
                  </a:lnTo>
                  <a:lnTo>
                    <a:pt x="2282952" y="943483"/>
                  </a:lnTo>
                  <a:lnTo>
                    <a:pt x="2326005" y="978408"/>
                  </a:lnTo>
                  <a:lnTo>
                    <a:pt x="2359152" y="999998"/>
                  </a:lnTo>
                  <a:lnTo>
                    <a:pt x="2395220" y="1019810"/>
                  </a:lnTo>
                  <a:lnTo>
                    <a:pt x="2434082" y="1037844"/>
                  </a:lnTo>
                  <a:lnTo>
                    <a:pt x="2496312" y="1061085"/>
                  </a:lnTo>
                  <a:lnTo>
                    <a:pt x="2526944" y="1070178"/>
                  </a:lnTo>
                  <a:lnTo>
                    <a:pt x="2522093" y="1069848"/>
                  </a:lnTo>
                  <a:lnTo>
                    <a:pt x="2468499" y="1067943"/>
                  </a:lnTo>
                  <a:lnTo>
                    <a:pt x="2415921" y="1060196"/>
                  </a:lnTo>
                  <a:lnTo>
                    <a:pt x="2364994" y="1046607"/>
                  </a:lnTo>
                  <a:lnTo>
                    <a:pt x="2301113" y="1020445"/>
                  </a:lnTo>
                  <a:lnTo>
                    <a:pt x="2257044" y="995299"/>
                  </a:lnTo>
                  <a:lnTo>
                    <a:pt x="2218182" y="966978"/>
                  </a:lnTo>
                  <a:lnTo>
                    <a:pt x="2185035" y="935355"/>
                  </a:lnTo>
                  <a:lnTo>
                    <a:pt x="2158746" y="902081"/>
                  </a:lnTo>
                  <a:lnTo>
                    <a:pt x="2139950" y="867410"/>
                  </a:lnTo>
                  <a:lnTo>
                    <a:pt x="2132342" y="845185"/>
                  </a:lnTo>
                  <a:lnTo>
                    <a:pt x="2132088" y="844372"/>
                  </a:lnTo>
                  <a:lnTo>
                    <a:pt x="2131923" y="843026"/>
                  </a:lnTo>
                  <a:lnTo>
                    <a:pt x="2131136" y="836930"/>
                  </a:lnTo>
                  <a:lnTo>
                    <a:pt x="2130310" y="830592"/>
                  </a:lnTo>
                  <a:lnTo>
                    <a:pt x="2126678" y="833602"/>
                  </a:lnTo>
                  <a:lnTo>
                    <a:pt x="2130298" y="830592"/>
                  </a:lnTo>
                  <a:lnTo>
                    <a:pt x="2135124" y="826604"/>
                  </a:lnTo>
                  <a:lnTo>
                    <a:pt x="2140318" y="816952"/>
                  </a:lnTo>
                  <a:lnTo>
                    <a:pt x="2141359" y="806704"/>
                  </a:lnTo>
                  <a:lnTo>
                    <a:pt x="2141474" y="805688"/>
                  </a:lnTo>
                  <a:lnTo>
                    <a:pt x="2138134" y="794829"/>
                  </a:lnTo>
                  <a:lnTo>
                    <a:pt x="2131136" y="786384"/>
                  </a:lnTo>
                  <a:lnTo>
                    <a:pt x="2121484" y="781189"/>
                  </a:lnTo>
                  <a:lnTo>
                    <a:pt x="2110232" y="780034"/>
                  </a:lnTo>
                  <a:lnTo>
                    <a:pt x="2099360" y="783374"/>
                  </a:lnTo>
                  <a:lnTo>
                    <a:pt x="2090928" y="790371"/>
                  </a:lnTo>
                  <a:lnTo>
                    <a:pt x="2085721" y="800023"/>
                  </a:lnTo>
                  <a:lnTo>
                    <a:pt x="2084578" y="811276"/>
                  </a:lnTo>
                  <a:lnTo>
                    <a:pt x="2087905" y="822147"/>
                  </a:lnTo>
                  <a:lnTo>
                    <a:pt x="2094915" y="830592"/>
                  </a:lnTo>
                  <a:lnTo>
                    <a:pt x="2101888" y="834351"/>
                  </a:lnTo>
                  <a:lnTo>
                    <a:pt x="2103755" y="848868"/>
                  </a:lnTo>
                  <a:lnTo>
                    <a:pt x="2104009" y="850392"/>
                  </a:lnTo>
                  <a:lnTo>
                    <a:pt x="2104263" y="851154"/>
                  </a:lnTo>
                  <a:lnTo>
                    <a:pt x="2108073" y="863854"/>
                  </a:lnTo>
                  <a:lnTo>
                    <a:pt x="2126488" y="904113"/>
                  </a:lnTo>
                  <a:lnTo>
                    <a:pt x="2153031" y="942213"/>
                  </a:lnTo>
                  <a:lnTo>
                    <a:pt x="2186813" y="977392"/>
                  </a:lnTo>
                  <a:lnTo>
                    <a:pt x="2226564" y="1009269"/>
                  </a:lnTo>
                  <a:lnTo>
                    <a:pt x="2287270" y="1045464"/>
                  </a:lnTo>
                  <a:lnTo>
                    <a:pt x="2337943" y="1067435"/>
                  </a:lnTo>
                  <a:lnTo>
                    <a:pt x="2391283" y="1083945"/>
                  </a:lnTo>
                  <a:lnTo>
                    <a:pt x="2446655" y="1094359"/>
                  </a:lnTo>
                  <a:lnTo>
                    <a:pt x="2521585" y="1098423"/>
                  </a:lnTo>
                  <a:lnTo>
                    <a:pt x="2539111" y="1099566"/>
                  </a:lnTo>
                  <a:lnTo>
                    <a:pt x="2591689" y="1107313"/>
                  </a:lnTo>
                  <a:lnTo>
                    <a:pt x="2642743" y="1121029"/>
                  </a:lnTo>
                  <a:lnTo>
                    <a:pt x="2706878" y="1147572"/>
                  </a:lnTo>
                  <a:lnTo>
                    <a:pt x="2750439" y="1172337"/>
                  </a:lnTo>
                  <a:lnTo>
                    <a:pt x="2789301" y="1201039"/>
                  </a:lnTo>
                  <a:lnTo>
                    <a:pt x="2822448" y="1232535"/>
                  </a:lnTo>
                  <a:lnTo>
                    <a:pt x="2848737" y="1266063"/>
                  </a:lnTo>
                  <a:lnTo>
                    <a:pt x="2856522" y="1280350"/>
                  </a:lnTo>
                  <a:lnTo>
                    <a:pt x="2829941" y="1287653"/>
                  </a:lnTo>
                  <a:lnTo>
                    <a:pt x="2893949" y="1358900"/>
                  </a:lnTo>
                  <a:lnTo>
                    <a:pt x="2906661" y="1294892"/>
                  </a:lnTo>
                  <a:lnTo>
                    <a:pt x="2912618" y="1264920"/>
                  </a:lnTo>
                  <a:lnTo>
                    <a:pt x="2884030" y="1272781"/>
                  </a:lnTo>
                  <a:lnTo>
                    <a:pt x="2881376" y="1265301"/>
                  </a:lnTo>
                  <a:lnTo>
                    <a:pt x="2881122" y="1264285"/>
                  </a:lnTo>
                  <a:lnTo>
                    <a:pt x="2880106" y="1262507"/>
                  </a:lnTo>
                  <a:lnTo>
                    <a:pt x="2853563" y="1224788"/>
                  </a:lnTo>
                  <a:lnTo>
                    <a:pt x="2819781" y="1189736"/>
                  </a:lnTo>
                  <a:lnTo>
                    <a:pt x="2780030" y="1157986"/>
                  </a:lnTo>
                  <a:lnTo>
                    <a:pt x="2718689" y="1121537"/>
                  </a:lnTo>
                  <a:lnTo>
                    <a:pt x="2668651" y="1099947"/>
                  </a:lnTo>
                  <a:lnTo>
                    <a:pt x="2651734" y="1093952"/>
                  </a:lnTo>
                  <a:lnTo>
                    <a:pt x="2656332" y="1094486"/>
                  </a:lnTo>
                  <a:lnTo>
                    <a:pt x="2680081" y="1096391"/>
                  </a:lnTo>
                  <a:lnTo>
                    <a:pt x="2703957" y="1097661"/>
                  </a:lnTo>
                  <a:lnTo>
                    <a:pt x="2751455" y="1098423"/>
                  </a:lnTo>
                  <a:lnTo>
                    <a:pt x="2774315" y="1099693"/>
                  </a:lnTo>
                  <a:lnTo>
                    <a:pt x="2820035" y="1104138"/>
                  </a:lnTo>
                  <a:lnTo>
                    <a:pt x="2864993" y="1111377"/>
                  </a:lnTo>
                  <a:lnTo>
                    <a:pt x="2908808" y="1121283"/>
                  </a:lnTo>
                  <a:lnTo>
                    <a:pt x="2951226" y="1133475"/>
                  </a:lnTo>
                  <a:lnTo>
                    <a:pt x="2992120" y="1147953"/>
                  </a:lnTo>
                  <a:lnTo>
                    <a:pt x="3030220" y="1164209"/>
                  </a:lnTo>
                  <a:lnTo>
                    <a:pt x="3066034" y="1182370"/>
                  </a:lnTo>
                  <a:lnTo>
                    <a:pt x="3114040" y="1212342"/>
                  </a:lnTo>
                  <a:lnTo>
                    <a:pt x="3153918" y="1244854"/>
                  </a:lnTo>
                  <a:lnTo>
                    <a:pt x="3183534" y="1277620"/>
                  </a:lnTo>
                  <a:lnTo>
                    <a:pt x="3186163" y="1283093"/>
                  </a:lnTo>
                  <a:lnTo>
                    <a:pt x="3160776" y="1291844"/>
                  </a:lnTo>
                  <a:lnTo>
                    <a:pt x="3229102" y="1358900"/>
                  </a:lnTo>
                  <a:lnTo>
                    <a:pt x="3237319" y="1297432"/>
                  </a:lnTo>
                  <a:lnTo>
                    <a:pt x="3241802" y="1263904"/>
                  </a:lnTo>
                  <a:close/>
                </a:path>
              </a:pathLst>
            </a:custGeom>
            <a:solidFill>
              <a:srgbClr val="EE3D42"/>
            </a:solidFill>
          </p:spPr>
          <p:txBody>
            <a:bodyPr wrap="square" lIns="0" tIns="0" rIns="0" bIns="0" rtlCol="0"/>
            <a:lstStyle/>
            <a:p>
              <a:endParaRPr sz="2400"/>
            </a:p>
          </p:txBody>
        </p:sp>
        <p:sp>
          <p:nvSpPr>
            <p:cNvPr id="32" name="object 19"/>
            <p:cNvSpPr txBox="1"/>
            <p:nvPr/>
          </p:nvSpPr>
          <p:spPr>
            <a:xfrm>
              <a:off x="6138417" y="1436370"/>
              <a:ext cx="1704975" cy="382156"/>
            </a:xfrm>
            <a:prstGeom prst="rect">
              <a:avLst/>
            </a:prstGeom>
          </p:spPr>
          <p:txBody>
            <a:bodyPr vert="horz" wrap="square" lIns="0" tIns="16933" rIns="0" bIns="0" rtlCol="0">
              <a:spAutoFit/>
            </a:bodyPr>
            <a:lstStyle/>
            <a:p>
              <a:pPr marL="17145">
                <a:spcBef>
                  <a:spcPts val="135"/>
                </a:spcBef>
              </a:pPr>
              <a:r>
                <a:rPr sz="3200" b="1" i="1" spc="-293" dirty="0">
                  <a:solidFill>
                    <a:srgbClr val="FFFFFF"/>
                  </a:solidFill>
                  <a:latin typeface="Book Antiqua"/>
                  <a:cs typeface="Book Antiqua"/>
                </a:rPr>
                <a:t>Scan</a:t>
              </a:r>
              <a:r>
                <a:rPr sz="3200" b="1" i="1" spc="-272" dirty="0">
                  <a:solidFill>
                    <a:srgbClr val="FFFFFF"/>
                  </a:solidFill>
                  <a:latin typeface="Book Antiqua"/>
                  <a:cs typeface="Book Antiqua"/>
                </a:rPr>
                <a:t> </a:t>
              </a:r>
              <a:r>
                <a:rPr sz="3200" b="1" i="1" spc="-240" dirty="0">
                  <a:solidFill>
                    <a:srgbClr val="FFFFFF"/>
                  </a:solidFill>
                  <a:latin typeface="Book Antiqua"/>
                  <a:cs typeface="Book Antiqua"/>
                </a:rPr>
                <a:t>Direction</a:t>
              </a:r>
              <a:endParaRPr sz="3200">
                <a:latin typeface="Book Antiqua"/>
                <a:cs typeface="Book Antiqu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17455"/>
          </a:xfrm>
        </p:spPr>
        <p:txBody>
          <a:bodyPr>
            <a:normAutofit fontScale="90000"/>
          </a:bodyPr>
          <a:lstStyle/>
          <a:p>
            <a:r>
              <a:rPr kumimoji="1" lang="zh-CN" altLang="en-US" dirty="0"/>
              <a:t>索引扫描页面排序（</a:t>
            </a:r>
            <a:r>
              <a:rPr kumimoji="1" lang="en-US" altLang="zh-CN" dirty="0"/>
              <a:t>Index</a:t>
            </a:r>
            <a:r>
              <a:rPr kumimoji="1" lang="zh-CN" altLang="en-US" dirty="0"/>
              <a:t> </a:t>
            </a:r>
            <a:r>
              <a:rPr kumimoji="1" lang="en-US" altLang="zh-CN" dirty="0"/>
              <a:t>Scan</a:t>
            </a:r>
            <a:r>
              <a:rPr kumimoji="1" lang="zh-CN" altLang="en-US" dirty="0"/>
              <a:t> </a:t>
            </a:r>
            <a:r>
              <a:rPr kumimoji="1" lang="en-US" altLang="zh-CN" dirty="0"/>
              <a:t>Page</a:t>
            </a:r>
            <a:r>
              <a:rPr kumimoji="1" lang="zh-CN" altLang="en-US" dirty="0"/>
              <a:t> </a:t>
            </a:r>
            <a:r>
              <a:rPr kumimoji="1" lang="en-US" altLang="zh-CN" dirty="0"/>
              <a:t>Sorting</a:t>
            </a:r>
            <a:r>
              <a:rPr kumimoji="1" lang="zh-CN" altLang="en-US" dirty="0"/>
              <a:t>）</a:t>
            </a:r>
            <a:endParaRPr kumimoji="1" lang="zh-CN" altLang="en-US" dirty="0"/>
          </a:p>
        </p:txBody>
      </p:sp>
      <p:sp>
        <p:nvSpPr>
          <p:cNvPr id="2" name="内容占位符 1"/>
          <p:cNvSpPr>
            <a:spLocks noGrp="1"/>
          </p:cNvSpPr>
          <p:nvPr>
            <p:ph idx="1"/>
          </p:nvPr>
        </p:nvSpPr>
        <p:spPr>
          <a:xfrm>
            <a:off x="609600" y="1935164"/>
            <a:ext cx="6094984" cy="4389437"/>
          </a:xfrm>
        </p:spPr>
        <p:txBody>
          <a:bodyPr/>
          <a:lstStyle/>
          <a:p>
            <a:pPr marL="0" indent="0">
              <a:lnSpc>
                <a:spcPct val="150000"/>
              </a:lnSpc>
              <a:spcBef>
                <a:spcPts val="1375"/>
              </a:spcBef>
              <a:buNone/>
            </a:pPr>
            <a:r>
              <a:rPr kumimoji="1" lang="zh-CN" altLang="en-US" sz="3200" dirty="0"/>
              <a:t>       在非聚集索引中按照元组出现的顺序</a:t>
            </a:r>
            <a:r>
              <a:rPr lang="zh-CN" altLang="en-US" sz="3200" dirty="0"/>
              <a:t>检索元组</a:t>
            </a:r>
            <a:r>
              <a:rPr kumimoji="1" lang="zh-CN" altLang="en-US" sz="3200" dirty="0"/>
              <a:t>是十分低效的。</a:t>
            </a:r>
            <a:endParaRPr kumimoji="1" lang="en-US" altLang="zh-CN" sz="3200" dirty="0"/>
          </a:p>
          <a:p>
            <a:pPr marL="0" indent="0">
              <a:lnSpc>
                <a:spcPct val="150000"/>
              </a:lnSpc>
              <a:spcBef>
                <a:spcPts val="1375"/>
              </a:spcBef>
              <a:buNone/>
            </a:pPr>
            <a:r>
              <a:rPr lang="en-US" altLang="zh-CN" sz="3200" dirty="0"/>
              <a:t>       DBMS</a:t>
            </a:r>
            <a:r>
              <a:rPr lang="zh-CN" altLang="en-US" sz="3200" dirty="0"/>
              <a:t>可以先找出所需要的所有元组，然后根据其页</a:t>
            </a:r>
            <a:r>
              <a:rPr lang="en-US" altLang="zh-CN" sz="3200" dirty="0"/>
              <a:t>ID</a:t>
            </a:r>
            <a:r>
              <a:rPr lang="zh-CN" altLang="en-US" sz="3200" dirty="0"/>
              <a:t>对元组进行排序。</a:t>
            </a:r>
            <a:endParaRPr kumimoji="1" lang="zh-CN" altLang="en-US" sz="3200" dirty="0"/>
          </a:p>
        </p:txBody>
      </p:sp>
      <p:sp>
        <p:nvSpPr>
          <p:cNvPr id="5" name="幻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6" name="object 2"/>
          <p:cNvGrpSpPr/>
          <p:nvPr/>
        </p:nvGrpSpPr>
        <p:grpSpPr>
          <a:xfrm>
            <a:off x="2438401" y="1296415"/>
            <a:ext cx="8988212" cy="1117600"/>
            <a:chOff x="1828800" y="972311"/>
            <a:chExt cx="6741159" cy="838200"/>
          </a:xfrm>
        </p:grpSpPr>
        <p:sp>
          <p:nvSpPr>
            <p:cNvPr id="7" name="object 3"/>
            <p:cNvSpPr/>
            <p:nvPr/>
          </p:nvSpPr>
          <p:spPr>
            <a:xfrm>
              <a:off x="6287261" y="1049273"/>
              <a:ext cx="1600200" cy="628015"/>
            </a:xfrm>
            <a:custGeom>
              <a:avLst/>
              <a:gdLst/>
              <a:ahLst/>
              <a:cxnLst/>
              <a:rect l="l" t="t" r="r" b="b"/>
              <a:pathLst>
                <a:path w="1600200" h="628014">
                  <a:moveTo>
                    <a:pt x="800099" y="0"/>
                  </a:moveTo>
                  <a:lnTo>
                    <a:pt x="0" y="627888"/>
                  </a:lnTo>
                  <a:lnTo>
                    <a:pt x="1600199" y="627888"/>
                  </a:lnTo>
                  <a:lnTo>
                    <a:pt x="800099" y="0"/>
                  </a:lnTo>
                  <a:close/>
                </a:path>
              </a:pathLst>
            </a:custGeom>
            <a:solidFill>
              <a:srgbClr val="F1F1F1"/>
            </a:solidFill>
          </p:spPr>
          <p:txBody>
            <a:bodyPr wrap="square" lIns="0" tIns="0" rIns="0" bIns="0" rtlCol="0"/>
            <a:lstStyle/>
            <a:p>
              <a:endParaRPr sz="2400"/>
            </a:p>
          </p:txBody>
        </p:sp>
        <p:sp>
          <p:nvSpPr>
            <p:cNvPr id="8" name="object 4"/>
            <p:cNvSpPr/>
            <p:nvPr/>
          </p:nvSpPr>
          <p:spPr>
            <a:xfrm>
              <a:off x="6287261" y="1049273"/>
              <a:ext cx="1600200" cy="628015"/>
            </a:xfrm>
            <a:custGeom>
              <a:avLst/>
              <a:gdLst/>
              <a:ahLst/>
              <a:cxnLst/>
              <a:rect l="l" t="t" r="r" b="b"/>
              <a:pathLst>
                <a:path w="1600200" h="628014">
                  <a:moveTo>
                    <a:pt x="0" y="627888"/>
                  </a:moveTo>
                  <a:lnTo>
                    <a:pt x="800099" y="0"/>
                  </a:lnTo>
                  <a:lnTo>
                    <a:pt x="1600199" y="627888"/>
                  </a:lnTo>
                  <a:lnTo>
                    <a:pt x="0" y="627888"/>
                  </a:lnTo>
                  <a:close/>
                </a:path>
              </a:pathLst>
            </a:custGeom>
            <a:ln w="28574">
              <a:solidFill>
                <a:srgbClr val="636363"/>
              </a:solidFill>
            </a:ln>
          </p:spPr>
          <p:txBody>
            <a:bodyPr wrap="square" lIns="0" tIns="0" rIns="0" bIns="0" rtlCol="0"/>
            <a:lstStyle/>
            <a:p>
              <a:endParaRPr sz="2400"/>
            </a:p>
          </p:txBody>
        </p:sp>
        <p:pic>
          <p:nvPicPr>
            <p:cNvPr id="9" name="object 5"/>
            <p:cNvPicPr/>
            <p:nvPr/>
          </p:nvPicPr>
          <p:blipFill>
            <a:blip r:embed="rId1" cstate="print"/>
            <a:stretch>
              <a:fillRect/>
            </a:stretch>
          </p:blipFill>
          <p:spPr>
            <a:xfrm>
              <a:off x="6277736" y="1676780"/>
              <a:ext cx="361949" cy="133350"/>
            </a:xfrm>
            <a:prstGeom prst="rect">
              <a:avLst/>
            </a:prstGeom>
          </p:spPr>
        </p:pic>
        <p:pic>
          <p:nvPicPr>
            <p:cNvPr id="10" name="object 6"/>
            <p:cNvPicPr/>
            <p:nvPr/>
          </p:nvPicPr>
          <p:blipFill>
            <a:blip r:embed="rId1" cstate="print"/>
            <a:stretch>
              <a:fillRect/>
            </a:stretch>
          </p:blipFill>
          <p:spPr>
            <a:xfrm>
              <a:off x="6696836" y="1676780"/>
              <a:ext cx="361950" cy="133350"/>
            </a:xfrm>
            <a:prstGeom prst="rect">
              <a:avLst/>
            </a:prstGeom>
          </p:spPr>
        </p:pic>
        <p:pic>
          <p:nvPicPr>
            <p:cNvPr id="11" name="object 7"/>
            <p:cNvPicPr/>
            <p:nvPr/>
          </p:nvPicPr>
          <p:blipFill>
            <a:blip r:embed="rId1" cstate="print"/>
            <a:stretch>
              <a:fillRect/>
            </a:stretch>
          </p:blipFill>
          <p:spPr>
            <a:xfrm>
              <a:off x="7115936" y="1676780"/>
              <a:ext cx="361950" cy="133350"/>
            </a:xfrm>
            <a:prstGeom prst="rect">
              <a:avLst/>
            </a:prstGeom>
          </p:spPr>
        </p:pic>
        <p:pic>
          <p:nvPicPr>
            <p:cNvPr id="12" name="object 8"/>
            <p:cNvPicPr/>
            <p:nvPr/>
          </p:nvPicPr>
          <p:blipFill>
            <a:blip r:embed="rId1" cstate="print"/>
            <a:stretch>
              <a:fillRect/>
            </a:stretch>
          </p:blipFill>
          <p:spPr>
            <a:xfrm>
              <a:off x="7535036" y="1676780"/>
              <a:ext cx="361950" cy="133350"/>
            </a:xfrm>
            <a:prstGeom prst="rect">
              <a:avLst/>
            </a:prstGeom>
          </p:spPr>
        </p:pic>
        <p:sp>
          <p:nvSpPr>
            <p:cNvPr id="13" name="object 9"/>
            <p:cNvSpPr/>
            <p:nvPr/>
          </p:nvSpPr>
          <p:spPr>
            <a:xfrm>
              <a:off x="5603747" y="972311"/>
              <a:ext cx="2966085" cy="772795"/>
            </a:xfrm>
            <a:custGeom>
              <a:avLst/>
              <a:gdLst/>
              <a:ahLst/>
              <a:cxnLst/>
              <a:rect l="l" t="t" r="r" b="b"/>
              <a:pathLst>
                <a:path w="2966084" h="772794">
                  <a:moveTo>
                    <a:pt x="2579370" y="0"/>
                  </a:moveTo>
                  <a:lnTo>
                    <a:pt x="2579370" y="193166"/>
                  </a:lnTo>
                  <a:lnTo>
                    <a:pt x="0" y="193166"/>
                  </a:lnTo>
                  <a:lnTo>
                    <a:pt x="0" y="579501"/>
                  </a:lnTo>
                  <a:lnTo>
                    <a:pt x="2579370" y="579501"/>
                  </a:lnTo>
                  <a:lnTo>
                    <a:pt x="2579370" y="772667"/>
                  </a:lnTo>
                  <a:lnTo>
                    <a:pt x="2965704" y="386334"/>
                  </a:lnTo>
                  <a:lnTo>
                    <a:pt x="2579370" y="0"/>
                  </a:lnTo>
                  <a:close/>
                </a:path>
              </a:pathLst>
            </a:custGeom>
            <a:solidFill>
              <a:srgbClr val="EE3D42"/>
            </a:solidFill>
          </p:spPr>
          <p:txBody>
            <a:bodyPr wrap="square" lIns="0" tIns="0" rIns="0" bIns="0" rtlCol="0"/>
            <a:lstStyle/>
            <a:p>
              <a:endParaRPr sz="2400"/>
            </a:p>
          </p:txBody>
        </p:sp>
      </p:grpSp>
      <p:sp>
        <p:nvSpPr>
          <p:cNvPr id="14" name="object 13"/>
          <p:cNvSpPr/>
          <p:nvPr/>
        </p:nvSpPr>
        <p:spPr>
          <a:xfrm>
            <a:off x="7011415" y="2768600"/>
            <a:ext cx="4876800" cy="0"/>
          </a:xfrm>
          <a:custGeom>
            <a:avLst/>
            <a:gdLst/>
            <a:ahLst/>
            <a:cxnLst/>
            <a:rect l="l" t="t" r="r" b="b"/>
            <a:pathLst>
              <a:path w="3657600">
                <a:moveTo>
                  <a:pt x="0" y="0"/>
                </a:moveTo>
                <a:lnTo>
                  <a:pt x="3657599" y="0"/>
                </a:lnTo>
              </a:path>
            </a:pathLst>
          </a:custGeom>
          <a:ln w="34925">
            <a:solidFill>
              <a:srgbClr val="464766"/>
            </a:solidFill>
            <a:prstDash val="dash"/>
          </a:ln>
        </p:spPr>
        <p:txBody>
          <a:bodyPr wrap="square" lIns="0" tIns="0" rIns="0" bIns="0" rtlCol="0"/>
          <a:lstStyle/>
          <a:p>
            <a:endParaRPr sz="2400"/>
          </a:p>
        </p:txBody>
      </p:sp>
      <p:sp>
        <p:nvSpPr>
          <p:cNvPr id="15" name="object 14"/>
          <p:cNvSpPr txBox="1"/>
          <p:nvPr/>
        </p:nvSpPr>
        <p:spPr>
          <a:xfrm>
            <a:off x="7011415" y="3134360"/>
            <a:ext cx="1117600" cy="507896"/>
          </a:xfrm>
          <a:prstGeom prst="rect">
            <a:avLst/>
          </a:prstGeom>
          <a:solidFill>
            <a:srgbClr val="2C6BD7"/>
          </a:solidFill>
          <a:ln w="25400">
            <a:solidFill>
              <a:srgbClr val="636363"/>
            </a:solidFill>
          </a:ln>
        </p:spPr>
        <p:txBody>
          <a:bodyPr vert="horz" wrap="square" lIns="0" tIns="96520" rIns="0" bIns="0" rtlCol="0">
            <a:spAutoFit/>
          </a:bodyPr>
          <a:lstStyle/>
          <a:p>
            <a:pPr marL="304800">
              <a:spcBef>
                <a:spcPts val="760"/>
              </a:spcBef>
            </a:pPr>
            <a:r>
              <a:rPr sz="2665" b="1" spc="-227" dirty="0">
                <a:solidFill>
                  <a:srgbClr val="FFFFFF"/>
                </a:solidFill>
                <a:latin typeface="Trebuchet MS" panose="020B0603020202020204"/>
                <a:cs typeface="Trebuchet MS" panose="020B0603020202020204"/>
              </a:rPr>
              <a:t>101</a:t>
            </a:r>
            <a:endParaRPr sz="2665">
              <a:latin typeface="Trebuchet MS" panose="020B0603020202020204"/>
              <a:cs typeface="Trebuchet MS" panose="020B0603020202020204"/>
            </a:endParaRPr>
          </a:p>
        </p:txBody>
      </p:sp>
      <p:sp>
        <p:nvSpPr>
          <p:cNvPr id="16" name="object 15"/>
          <p:cNvSpPr txBox="1"/>
          <p:nvPr/>
        </p:nvSpPr>
        <p:spPr>
          <a:xfrm>
            <a:off x="8265160" y="3134360"/>
            <a:ext cx="1117600" cy="507896"/>
          </a:xfrm>
          <a:prstGeom prst="rect">
            <a:avLst/>
          </a:prstGeom>
          <a:solidFill>
            <a:srgbClr val="2C6BD7"/>
          </a:solidFill>
          <a:ln w="25400">
            <a:solidFill>
              <a:srgbClr val="636363"/>
            </a:solidFill>
          </a:ln>
        </p:spPr>
        <p:txBody>
          <a:bodyPr vert="horz" wrap="square" lIns="0" tIns="96520" rIns="0" bIns="0" rtlCol="0">
            <a:spAutoFit/>
          </a:bodyPr>
          <a:lstStyle/>
          <a:p>
            <a:pPr marL="304800">
              <a:spcBef>
                <a:spcPts val="760"/>
              </a:spcBef>
            </a:pPr>
            <a:r>
              <a:rPr sz="2665" b="1" spc="-227" dirty="0">
                <a:solidFill>
                  <a:srgbClr val="FFFFFF"/>
                </a:solidFill>
                <a:latin typeface="Trebuchet MS" panose="020B0603020202020204"/>
                <a:cs typeface="Trebuchet MS" panose="020B0603020202020204"/>
              </a:rPr>
              <a:t>102</a:t>
            </a:r>
            <a:endParaRPr sz="2665">
              <a:latin typeface="Trebuchet MS" panose="020B0603020202020204"/>
              <a:cs typeface="Trebuchet MS" panose="020B0603020202020204"/>
            </a:endParaRPr>
          </a:p>
        </p:txBody>
      </p:sp>
      <p:sp>
        <p:nvSpPr>
          <p:cNvPr id="17" name="object 16"/>
          <p:cNvSpPr txBox="1"/>
          <p:nvPr/>
        </p:nvSpPr>
        <p:spPr>
          <a:xfrm>
            <a:off x="9516872" y="3134360"/>
            <a:ext cx="1117600" cy="507896"/>
          </a:xfrm>
          <a:prstGeom prst="rect">
            <a:avLst/>
          </a:prstGeom>
          <a:solidFill>
            <a:srgbClr val="2C6BD7"/>
          </a:solidFill>
          <a:ln w="25400">
            <a:solidFill>
              <a:srgbClr val="636363"/>
            </a:solidFill>
          </a:ln>
        </p:spPr>
        <p:txBody>
          <a:bodyPr vert="horz" wrap="square" lIns="0" tIns="96520" rIns="0" bIns="0" rtlCol="0">
            <a:spAutoFit/>
          </a:bodyPr>
          <a:lstStyle/>
          <a:p>
            <a:pPr marL="306705">
              <a:spcBef>
                <a:spcPts val="760"/>
              </a:spcBef>
            </a:pPr>
            <a:r>
              <a:rPr sz="2665" b="1" spc="-227" dirty="0">
                <a:solidFill>
                  <a:srgbClr val="FFFFFF"/>
                </a:solidFill>
                <a:latin typeface="Trebuchet MS" panose="020B0603020202020204"/>
                <a:cs typeface="Trebuchet MS" panose="020B0603020202020204"/>
              </a:rPr>
              <a:t>103</a:t>
            </a:r>
            <a:endParaRPr sz="2665" dirty="0">
              <a:latin typeface="Trebuchet MS" panose="020B0603020202020204"/>
              <a:cs typeface="Trebuchet MS" panose="020B0603020202020204"/>
            </a:endParaRPr>
          </a:p>
        </p:txBody>
      </p:sp>
      <p:sp>
        <p:nvSpPr>
          <p:cNvPr id="18" name="object 17"/>
          <p:cNvSpPr txBox="1"/>
          <p:nvPr/>
        </p:nvSpPr>
        <p:spPr>
          <a:xfrm>
            <a:off x="10770615" y="3134360"/>
            <a:ext cx="1117600" cy="507896"/>
          </a:xfrm>
          <a:prstGeom prst="rect">
            <a:avLst/>
          </a:prstGeom>
          <a:solidFill>
            <a:srgbClr val="2C6BD7"/>
          </a:solidFill>
          <a:ln w="25400">
            <a:solidFill>
              <a:srgbClr val="636363"/>
            </a:solidFill>
          </a:ln>
        </p:spPr>
        <p:txBody>
          <a:bodyPr vert="horz" wrap="square" lIns="0" tIns="96520" rIns="0" bIns="0" rtlCol="0">
            <a:spAutoFit/>
          </a:bodyPr>
          <a:lstStyle/>
          <a:p>
            <a:pPr marL="305435">
              <a:spcBef>
                <a:spcPts val="760"/>
              </a:spcBef>
            </a:pPr>
            <a:r>
              <a:rPr sz="2665" b="1" spc="-227" dirty="0">
                <a:solidFill>
                  <a:srgbClr val="FFFFFF"/>
                </a:solidFill>
                <a:latin typeface="Trebuchet MS" panose="020B0603020202020204"/>
                <a:cs typeface="Trebuchet MS" panose="020B0603020202020204"/>
              </a:rPr>
              <a:t>104</a:t>
            </a:r>
            <a:endParaRPr sz="2665">
              <a:latin typeface="Trebuchet MS" panose="020B0603020202020204"/>
              <a:cs typeface="Trebuchet MS" panose="020B0603020202020204"/>
            </a:endParaRPr>
          </a:p>
        </p:txBody>
      </p:sp>
      <p:sp>
        <p:nvSpPr>
          <p:cNvPr id="19" name="object 18"/>
          <p:cNvSpPr txBox="1"/>
          <p:nvPr/>
        </p:nvSpPr>
        <p:spPr>
          <a:xfrm>
            <a:off x="8184556" y="1497686"/>
            <a:ext cx="2274147" cy="509541"/>
          </a:xfrm>
          <a:prstGeom prst="rect">
            <a:avLst/>
          </a:prstGeom>
        </p:spPr>
        <p:txBody>
          <a:bodyPr vert="horz" wrap="square" lIns="0" tIns="16933" rIns="0" bIns="0" rtlCol="0">
            <a:spAutoFit/>
          </a:bodyPr>
          <a:lstStyle/>
          <a:p>
            <a:pPr marL="17145">
              <a:spcBef>
                <a:spcPts val="135"/>
              </a:spcBef>
            </a:pPr>
            <a:r>
              <a:rPr sz="3200" b="1" i="1" spc="-293" dirty="0">
                <a:solidFill>
                  <a:srgbClr val="FFFFFF"/>
                </a:solidFill>
                <a:latin typeface="Book Antiqua"/>
                <a:cs typeface="Book Antiqua"/>
              </a:rPr>
              <a:t>Scan</a:t>
            </a:r>
            <a:r>
              <a:rPr sz="3200" b="1" i="1" spc="-260" dirty="0">
                <a:solidFill>
                  <a:srgbClr val="FFFFFF"/>
                </a:solidFill>
                <a:latin typeface="Book Antiqua"/>
                <a:cs typeface="Book Antiqua"/>
              </a:rPr>
              <a:t> </a:t>
            </a:r>
            <a:r>
              <a:rPr sz="3200" b="1" i="1" spc="-240" dirty="0">
                <a:solidFill>
                  <a:srgbClr val="FFFFFF"/>
                </a:solidFill>
                <a:latin typeface="Book Antiqua"/>
                <a:cs typeface="Book Antiqua"/>
              </a:rPr>
              <a:t>Direction</a:t>
            </a:r>
            <a:endParaRPr sz="3200">
              <a:latin typeface="Book Antiqua"/>
              <a:cs typeface="Book Antiqua"/>
            </a:endParaRPr>
          </a:p>
        </p:txBody>
      </p:sp>
      <p:sp>
        <p:nvSpPr>
          <p:cNvPr id="21" name="object 19"/>
          <p:cNvSpPr/>
          <p:nvPr/>
        </p:nvSpPr>
        <p:spPr>
          <a:xfrm>
            <a:off x="7123008" y="2362707"/>
            <a:ext cx="4652433" cy="772160"/>
          </a:xfrm>
          <a:custGeom>
            <a:avLst/>
            <a:gdLst/>
            <a:ahLst/>
            <a:cxnLst/>
            <a:rect l="l" t="t" r="r" b="b"/>
            <a:pathLst>
              <a:path w="3489325" h="579119">
                <a:moveTo>
                  <a:pt x="2061210" y="484251"/>
                </a:moveTo>
                <a:lnTo>
                  <a:pt x="2032800" y="493420"/>
                </a:lnTo>
                <a:lnTo>
                  <a:pt x="2005418" y="502246"/>
                </a:lnTo>
                <a:lnTo>
                  <a:pt x="1979676" y="510540"/>
                </a:lnTo>
                <a:lnTo>
                  <a:pt x="2046732" y="578993"/>
                </a:lnTo>
                <a:lnTo>
                  <a:pt x="2056231" y="516763"/>
                </a:lnTo>
                <a:lnTo>
                  <a:pt x="2061210" y="484251"/>
                </a:lnTo>
                <a:close/>
              </a:path>
              <a:path w="3489325" h="579119">
                <a:moveTo>
                  <a:pt x="2839847" y="485140"/>
                </a:moveTo>
                <a:lnTo>
                  <a:pt x="2811297" y="492709"/>
                </a:lnTo>
                <a:lnTo>
                  <a:pt x="2783586" y="500049"/>
                </a:lnTo>
                <a:lnTo>
                  <a:pt x="2756916" y="507111"/>
                </a:lnTo>
                <a:lnTo>
                  <a:pt x="2820289" y="578993"/>
                </a:lnTo>
                <a:lnTo>
                  <a:pt x="2833700" y="514604"/>
                </a:lnTo>
                <a:lnTo>
                  <a:pt x="2839847" y="485140"/>
                </a:lnTo>
                <a:close/>
              </a:path>
              <a:path w="3489325" h="579119">
                <a:moveTo>
                  <a:pt x="3489325" y="578993"/>
                </a:moveTo>
                <a:lnTo>
                  <a:pt x="3482759" y="529463"/>
                </a:lnTo>
                <a:lnTo>
                  <a:pt x="3476752" y="483997"/>
                </a:lnTo>
                <a:lnTo>
                  <a:pt x="3451529" y="501103"/>
                </a:lnTo>
                <a:lnTo>
                  <a:pt x="3444113" y="492887"/>
                </a:lnTo>
                <a:lnTo>
                  <a:pt x="3443351" y="491998"/>
                </a:lnTo>
                <a:lnTo>
                  <a:pt x="3442335" y="491236"/>
                </a:lnTo>
                <a:lnTo>
                  <a:pt x="3398647" y="465201"/>
                </a:lnTo>
                <a:lnTo>
                  <a:pt x="3360293" y="446913"/>
                </a:lnTo>
                <a:lnTo>
                  <a:pt x="3316859" y="429260"/>
                </a:lnTo>
                <a:lnTo>
                  <a:pt x="3251708" y="406781"/>
                </a:lnTo>
                <a:lnTo>
                  <a:pt x="3178683" y="385826"/>
                </a:lnTo>
                <a:lnTo>
                  <a:pt x="3139567" y="375920"/>
                </a:lnTo>
                <a:lnTo>
                  <a:pt x="3098800" y="366395"/>
                </a:lnTo>
                <a:lnTo>
                  <a:pt x="3056509" y="357251"/>
                </a:lnTo>
                <a:lnTo>
                  <a:pt x="3012694" y="348615"/>
                </a:lnTo>
                <a:lnTo>
                  <a:pt x="2967736" y="340487"/>
                </a:lnTo>
                <a:lnTo>
                  <a:pt x="2921254" y="332867"/>
                </a:lnTo>
                <a:lnTo>
                  <a:pt x="2873756" y="325755"/>
                </a:lnTo>
                <a:lnTo>
                  <a:pt x="2825496" y="319278"/>
                </a:lnTo>
                <a:lnTo>
                  <a:pt x="2775966" y="313309"/>
                </a:lnTo>
                <a:lnTo>
                  <a:pt x="2725674" y="307848"/>
                </a:lnTo>
                <a:lnTo>
                  <a:pt x="2623185" y="299085"/>
                </a:lnTo>
                <a:lnTo>
                  <a:pt x="2571115" y="295783"/>
                </a:lnTo>
                <a:lnTo>
                  <a:pt x="2518537" y="293116"/>
                </a:lnTo>
                <a:lnTo>
                  <a:pt x="2489136" y="292061"/>
                </a:lnTo>
                <a:lnTo>
                  <a:pt x="2481199" y="291211"/>
                </a:lnTo>
                <a:lnTo>
                  <a:pt x="2462911" y="289941"/>
                </a:lnTo>
                <a:lnTo>
                  <a:pt x="2428367" y="289179"/>
                </a:lnTo>
                <a:lnTo>
                  <a:pt x="2411349" y="288036"/>
                </a:lnTo>
                <a:lnTo>
                  <a:pt x="2361057" y="280289"/>
                </a:lnTo>
                <a:lnTo>
                  <a:pt x="2337854" y="274612"/>
                </a:lnTo>
                <a:lnTo>
                  <a:pt x="2354707" y="264795"/>
                </a:lnTo>
                <a:lnTo>
                  <a:pt x="2379472" y="247269"/>
                </a:lnTo>
                <a:lnTo>
                  <a:pt x="2423922" y="207010"/>
                </a:lnTo>
                <a:lnTo>
                  <a:pt x="2451735" y="172974"/>
                </a:lnTo>
                <a:lnTo>
                  <a:pt x="2474468" y="135763"/>
                </a:lnTo>
                <a:lnTo>
                  <a:pt x="2490851" y="96647"/>
                </a:lnTo>
                <a:lnTo>
                  <a:pt x="2499131" y="57023"/>
                </a:lnTo>
                <a:lnTo>
                  <a:pt x="2499423" y="54165"/>
                </a:lnTo>
                <a:lnTo>
                  <a:pt x="2506294" y="50266"/>
                </a:lnTo>
                <a:lnTo>
                  <a:pt x="2513063" y="41668"/>
                </a:lnTo>
                <a:lnTo>
                  <a:pt x="2516124" y="30734"/>
                </a:lnTo>
                <a:lnTo>
                  <a:pt x="2515692" y="27178"/>
                </a:lnTo>
                <a:lnTo>
                  <a:pt x="2514765" y="19469"/>
                </a:lnTo>
                <a:lnTo>
                  <a:pt x="2509355" y="9956"/>
                </a:lnTo>
                <a:lnTo>
                  <a:pt x="2500757" y="3187"/>
                </a:lnTo>
                <a:lnTo>
                  <a:pt x="2489835" y="127"/>
                </a:lnTo>
                <a:lnTo>
                  <a:pt x="2478557" y="1485"/>
                </a:lnTo>
                <a:lnTo>
                  <a:pt x="2469045" y="6896"/>
                </a:lnTo>
                <a:lnTo>
                  <a:pt x="2462276" y="15494"/>
                </a:lnTo>
                <a:lnTo>
                  <a:pt x="2459228" y="26416"/>
                </a:lnTo>
                <a:lnTo>
                  <a:pt x="2460574" y="37693"/>
                </a:lnTo>
                <a:lnTo>
                  <a:pt x="2465984" y="47205"/>
                </a:lnTo>
                <a:lnTo>
                  <a:pt x="2470988" y="51155"/>
                </a:lnTo>
                <a:lnTo>
                  <a:pt x="2469515" y="65659"/>
                </a:lnTo>
                <a:lnTo>
                  <a:pt x="2454275" y="111887"/>
                </a:lnTo>
                <a:lnTo>
                  <a:pt x="2435606" y="145923"/>
                </a:lnTo>
                <a:lnTo>
                  <a:pt x="2402205" y="188468"/>
                </a:lnTo>
                <a:lnTo>
                  <a:pt x="2361184" y="225298"/>
                </a:lnTo>
                <a:lnTo>
                  <a:pt x="2314194" y="255397"/>
                </a:lnTo>
                <a:lnTo>
                  <a:pt x="2300008" y="262394"/>
                </a:lnTo>
                <a:lnTo>
                  <a:pt x="2296160" y="260985"/>
                </a:lnTo>
                <a:lnTo>
                  <a:pt x="2280920" y="254889"/>
                </a:lnTo>
                <a:lnTo>
                  <a:pt x="2263762" y="246761"/>
                </a:lnTo>
                <a:lnTo>
                  <a:pt x="2264791" y="237617"/>
                </a:lnTo>
                <a:lnTo>
                  <a:pt x="2267000" y="210375"/>
                </a:lnTo>
                <a:lnTo>
                  <a:pt x="2297938" y="186817"/>
                </a:lnTo>
                <a:lnTo>
                  <a:pt x="2335276" y="150876"/>
                </a:lnTo>
                <a:lnTo>
                  <a:pt x="2363851" y="111887"/>
                </a:lnTo>
                <a:lnTo>
                  <a:pt x="2382012" y="72009"/>
                </a:lnTo>
                <a:lnTo>
                  <a:pt x="2383294" y="65024"/>
                </a:lnTo>
                <a:lnTo>
                  <a:pt x="2383701" y="62357"/>
                </a:lnTo>
                <a:lnTo>
                  <a:pt x="2384526" y="56896"/>
                </a:lnTo>
                <a:lnTo>
                  <a:pt x="2384856" y="54762"/>
                </a:lnTo>
                <a:lnTo>
                  <a:pt x="2392146" y="51015"/>
                </a:lnTo>
                <a:lnTo>
                  <a:pt x="2399284" y="42710"/>
                </a:lnTo>
                <a:lnTo>
                  <a:pt x="2402840" y="31877"/>
                </a:lnTo>
                <a:lnTo>
                  <a:pt x="2402370" y="26416"/>
                </a:lnTo>
                <a:lnTo>
                  <a:pt x="2401874" y="20599"/>
                </a:lnTo>
                <a:lnTo>
                  <a:pt x="2396833" y="10883"/>
                </a:lnTo>
                <a:lnTo>
                  <a:pt x="2388514" y="3759"/>
                </a:lnTo>
                <a:lnTo>
                  <a:pt x="2377694" y="254"/>
                </a:lnTo>
                <a:lnTo>
                  <a:pt x="2366403" y="1155"/>
                </a:lnTo>
                <a:lnTo>
                  <a:pt x="2356688" y="6146"/>
                </a:lnTo>
                <a:lnTo>
                  <a:pt x="2349563" y="14452"/>
                </a:lnTo>
                <a:lnTo>
                  <a:pt x="2346071" y="25273"/>
                </a:lnTo>
                <a:lnTo>
                  <a:pt x="2346972" y="36563"/>
                </a:lnTo>
                <a:lnTo>
                  <a:pt x="2352002" y="46278"/>
                </a:lnTo>
                <a:lnTo>
                  <a:pt x="2356675" y="50292"/>
                </a:lnTo>
                <a:lnTo>
                  <a:pt x="2354681" y="63474"/>
                </a:lnTo>
                <a:lnTo>
                  <a:pt x="2338832" y="98171"/>
                </a:lnTo>
                <a:lnTo>
                  <a:pt x="2313432" y="132461"/>
                </a:lnTo>
                <a:lnTo>
                  <a:pt x="2279142" y="165354"/>
                </a:lnTo>
                <a:lnTo>
                  <a:pt x="2269401" y="173126"/>
                </a:lnTo>
                <a:lnTo>
                  <a:pt x="2270429" y="152781"/>
                </a:lnTo>
                <a:lnTo>
                  <a:pt x="2271420" y="129159"/>
                </a:lnTo>
                <a:lnTo>
                  <a:pt x="2272919" y="79756"/>
                </a:lnTo>
                <a:lnTo>
                  <a:pt x="2273135" y="57150"/>
                </a:lnTo>
                <a:lnTo>
                  <a:pt x="2273185" y="52857"/>
                </a:lnTo>
                <a:lnTo>
                  <a:pt x="2279091" y="48945"/>
                </a:lnTo>
                <a:lnTo>
                  <a:pt x="2285301" y="39916"/>
                </a:lnTo>
                <a:lnTo>
                  <a:pt x="2287651" y="28829"/>
                </a:lnTo>
                <a:lnTo>
                  <a:pt x="2287574" y="28448"/>
                </a:lnTo>
                <a:lnTo>
                  <a:pt x="2285492" y="17703"/>
                </a:lnTo>
                <a:lnTo>
                  <a:pt x="2279434" y="8559"/>
                </a:lnTo>
                <a:lnTo>
                  <a:pt x="2270404" y="2349"/>
                </a:lnTo>
                <a:lnTo>
                  <a:pt x="2261527" y="469"/>
                </a:lnTo>
                <a:lnTo>
                  <a:pt x="2261527" y="277279"/>
                </a:lnTo>
                <a:lnTo>
                  <a:pt x="2259850" y="277761"/>
                </a:lnTo>
                <a:lnTo>
                  <a:pt x="2260054" y="276580"/>
                </a:lnTo>
                <a:lnTo>
                  <a:pt x="2261527" y="277279"/>
                </a:lnTo>
                <a:lnTo>
                  <a:pt x="2261527" y="469"/>
                </a:lnTo>
                <a:lnTo>
                  <a:pt x="2230501" y="28321"/>
                </a:lnTo>
                <a:lnTo>
                  <a:pt x="2232647" y="39458"/>
                </a:lnTo>
                <a:lnTo>
                  <a:pt x="2238705" y="48602"/>
                </a:lnTo>
                <a:lnTo>
                  <a:pt x="2244610" y="52666"/>
                </a:lnTo>
                <a:lnTo>
                  <a:pt x="2244331" y="80010"/>
                </a:lnTo>
                <a:lnTo>
                  <a:pt x="2242947" y="129159"/>
                </a:lnTo>
                <a:lnTo>
                  <a:pt x="2240572" y="176784"/>
                </a:lnTo>
                <a:lnTo>
                  <a:pt x="2236686" y="196278"/>
                </a:lnTo>
                <a:lnTo>
                  <a:pt x="2236686" y="229870"/>
                </a:lnTo>
                <a:lnTo>
                  <a:pt x="2236444" y="232422"/>
                </a:lnTo>
                <a:lnTo>
                  <a:pt x="2234323" y="231216"/>
                </a:lnTo>
                <a:lnTo>
                  <a:pt x="2236470" y="229997"/>
                </a:lnTo>
                <a:lnTo>
                  <a:pt x="2236686" y="229870"/>
                </a:lnTo>
                <a:lnTo>
                  <a:pt x="2236686" y="196278"/>
                </a:lnTo>
                <a:lnTo>
                  <a:pt x="2232964" y="198589"/>
                </a:lnTo>
                <a:lnTo>
                  <a:pt x="2232964" y="263410"/>
                </a:lnTo>
                <a:lnTo>
                  <a:pt x="2232660" y="265938"/>
                </a:lnTo>
                <a:lnTo>
                  <a:pt x="2220366" y="286677"/>
                </a:lnTo>
                <a:lnTo>
                  <a:pt x="2201926" y="286004"/>
                </a:lnTo>
                <a:lnTo>
                  <a:pt x="2149856" y="283337"/>
                </a:lnTo>
                <a:lnTo>
                  <a:pt x="2123287" y="281647"/>
                </a:lnTo>
                <a:lnTo>
                  <a:pt x="2125091" y="281051"/>
                </a:lnTo>
                <a:lnTo>
                  <a:pt x="2164334" y="266192"/>
                </a:lnTo>
                <a:lnTo>
                  <a:pt x="2183130" y="257810"/>
                </a:lnTo>
                <a:lnTo>
                  <a:pt x="2201545" y="248920"/>
                </a:lnTo>
                <a:lnTo>
                  <a:pt x="2204910" y="247180"/>
                </a:lnTo>
                <a:lnTo>
                  <a:pt x="2206371" y="248158"/>
                </a:lnTo>
                <a:lnTo>
                  <a:pt x="2232964" y="263410"/>
                </a:lnTo>
                <a:lnTo>
                  <a:pt x="2232964" y="198589"/>
                </a:lnTo>
                <a:lnTo>
                  <a:pt x="2221484" y="205740"/>
                </a:lnTo>
                <a:lnTo>
                  <a:pt x="2206739" y="213918"/>
                </a:lnTo>
                <a:lnTo>
                  <a:pt x="2171319" y="187198"/>
                </a:lnTo>
                <a:lnTo>
                  <a:pt x="2139569" y="155702"/>
                </a:lnTo>
                <a:lnTo>
                  <a:pt x="2114296" y="122301"/>
                </a:lnTo>
                <a:lnTo>
                  <a:pt x="2096135" y="87630"/>
                </a:lnTo>
                <a:lnTo>
                  <a:pt x="2088857" y="65405"/>
                </a:lnTo>
                <a:lnTo>
                  <a:pt x="2088464" y="64008"/>
                </a:lnTo>
                <a:lnTo>
                  <a:pt x="2088375" y="63246"/>
                </a:lnTo>
                <a:lnTo>
                  <a:pt x="2087613" y="57023"/>
                </a:lnTo>
                <a:lnTo>
                  <a:pt x="2086851" y="50774"/>
                </a:lnTo>
                <a:lnTo>
                  <a:pt x="2091753" y="46761"/>
                </a:lnTo>
                <a:lnTo>
                  <a:pt x="2096985" y="37147"/>
                </a:lnTo>
                <a:lnTo>
                  <a:pt x="2098065" y="26797"/>
                </a:lnTo>
                <a:lnTo>
                  <a:pt x="2098167" y="25908"/>
                </a:lnTo>
                <a:lnTo>
                  <a:pt x="2094852" y="15024"/>
                </a:lnTo>
                <a:lnTo>
                  <a:pt x="2087892" y="6540"/>
                </a:lnTo>
                <a:lnTo>
                  <a:pt x="2078278" y="1308"/>
                </a:lnTo>
                <a:lnTo>
                  <a:pt x="2067052" y="127"/>
                </a:lnTo>
                <a:lnTo>
                  <a:pt x="2056155" y="3441"/>
                </a:lnTo>
                <a:lnTo>
                  <a:pt x="2047684" y="10401"/>
                </a:lnTo>
                <a:lnTo>
                  <a:pt x="2042439" y="20015"/>
                </a:lnTo>
                <a:lnTo>
                  <a:pt x="2041271" y="31242"/>
                </a:lnTo>
                <a:lnTo>
                  <a:pt x="2044573" y="42138"/>
                </a:lnTo>
                <a:lnTo>
                  <a:pt x="2051532" y="50609"/>
                </a:lnTo>
                <a:lnTo>
                  <a:pt x="2058492" y="54419"/>
                </a:lnTo>
                <a:lnTo>
                  <a:pt x="2060321" y="68961"/>
                </a:lnTo>
                <a:lnTo>
                  <a:pt x="2075180" y="110871"/>
                </a:lnTo>
                <a:lnTo>
                  <a:pt x="2098294" y="149606"/>
                </a:lnTo>
                <a:lnTo>
                  <a:pt x="2128520" y="185801"/>
                </a:lnTo>
                <a:lnTo>
                  <a:pt x="2165096" y="218948"/>
                </a:lnTo>
                <a:lnTo>
                  <a:pt x="2177745" y="228688"/>
                </a:lnTo>
                <a:lnTo>
                  <a:pt x="2170811" y="232029"/>
                </a:lnTo>
                <a:lnTo>
                  <a:pt x="2114931" y="254381"/>
                </a:lnTo>
                <a:lnTo>
                  <a:pt x="2075815" y="266573"/>
                </a:lnTo>
                <a:lnTo>
                  <a:pt x="2060689" y="270484"/>
                </a:lnTo>
                <a:lnTo>
                  <a:pt x="2060689" y="316776"/>
                </a:lnTo>
                <a:lnTo>
                  <a:pt x="2013204" y="342265"/>
                </a:lnTo>
                <a:lnTo>
                  <a:pt x="1965071" y="378841"/>
                </a:lnTo>
                <a:lnTo>
                  <a:pt x="1943392" y="400189"/>
                </a:lnTo>
                <a:lnTo>
                  <a:pt x="1940560" y="398145"/>
                </a:lnTo>
                <a:lnTo>
                  <a:pt x="1908429" y="377444"/>
                </a:lnTo>
                <a:lnTo>
                  <a:pt x="1873377" y="358394"/>
                </a:lnTo>
                <a:lnTo>
                  <a:pt x="1835912" y="341249"/>
                </a:lnTo>
                <a:lnTo>
                  <a:pt x="1800834" y="327926"/>
                </a:lnTo>
                <a:lnTo>
                  <a:pt x="1802892" y="327533"/>
                </a:lnTo>
                <a:lnTo>
                  <a:pt x="1844929" y="321564"/>
                </a:lnTo>
                <a:lnTo>
                  <a:pt x="1887347" y="318516"/>
                </a:lnTo>
                <a:lnTo>
                  <a:pt x="1931543" y="317754"/>
                </a:lnTo>
                <a:lnTo>
                  <a:pt x="1953768" y="316484"/>
                </a:lnTo>
                <a:lnTo>
                  <a:pt x="1975993" y="314452"/>
                </a:lnTo>
                <a:lnTo>
                  <a:pt x="1997964" y="311785"/>
                </a:lnTo>
                <a:lnTo>
                  <a:pt x="2005584" y="310553"/>
                </a:lnTo>
                <a:lnTo>
                  <a:pt x="2012950" y="311785"/>
                </a:lnTo>
                <a:lnTo>
                  <a:pt x="2034413" y="314452"/>
                </a:lnTo>
                <a:lnTo>
                  <a:pt x="2055876" y="316484"/>
                </a:lnTo>
                <a:lnTo>
                  <a:pt x="2060689" y="316776"/>
                </a:lnTo>
                <a:lnTo>
                  <a:pt x="2060689" y="270484"/>
                </a:lnTo>
                <a:lnTo>
                  <a:pt x="2055622" y="271780"/>
                </a:lnTo>
                <a:lnTo>
                  <a:pt x="2040026" y="275170"/>
                </a:lnTo>
                <a:lnTo>
                  <a:pt x="2009140" y="271399"/>
                </a:lnTo>
                <a:lnTo>
                  <a:pt x="1971040" y="266065"/>
                </a:lnTo>
                <a:lnTo>
                  <a:pt x="1933448" y="260096"/>
                </a:lnTo>
                <a:lnTo>
                  <a:pt x="1904377" y="255054"/>
                </a:lnTo>
                <a:lnTo>
                  <a:pt x="1904377" y="289636"/>
                </a:lnTo>
                <a:lnTo>
                  <a:pt x="1864487" y="291211"/>
                </a:lnTo>
                <a:lnTo>
                  <a:pt x="1820291" y="295910"/>
                </a:lnTo>
                <a:lnTo>
                  <a:pt x="1776730" y="303403"/>
                </a:lnTo>
                <a:lnTo>
                  <a:pt x="1745107" y="310934"/>
                </a:lnTo>
                <a:lnTo>
                  <a:pt x="1734693" y="308229"/>
                </a:lnTo>
                <a:lnTo>
                  <a:pt x="1691640" y="299212"/>
                </a:lnTo>
                <a:lnTo>
                  <a:pt x="1647825" y="293116"/>
                </a:lnTo>
                <a:lnTo>
                  <a:pt x="1603375" y="289941"/>
                </a:lnTo>
                <a:lnTo>
                  <a:pt x="1574685" y="289445"/>
                </a:lnTo>
                <a:lnTo>
                  <a:pt x="1580134" y="287782"/>
                </a:lnTo>
                <a:lnTo>
                  <a:pt x="1600073" y="281051"/>
                </a:lnTo>
                <a:lnTo>
                  <a:pt x="1638046" y="266065"/>
                </a:lnTo>
                <a:lnTo>
                  <a:pt x="1656207" y="257683"/>
                </a:lnTo>
                <a:lnTo>
                  <a:pt x="1668754" y="251548"/>
                </a:lnTo>
                <a:lnTo>
                  <a:pt x="1706372" y="258953"/>
                </a:lnTo>
                <a:lnTo>
                  <a:pt x="1751457" y="267081"/>
                </a:lnTo>
                <a:lnTo>
                  <a:pt x="1797685" y="274701"/>
                </a:lnTo>
                <a:lnTo>
                  <a:pt x="1845183" y="281813"/>
                </a:lnTo>
                <a:lnTo>
                  <a:pt x="1893697" y="288417"/>
                </a:lnTo>
                <a:lnTo>
                  <a:pt x="1904377" y="289636"/>
                </a:lnTo>
                <a:lnTo>
                  <a:pt x="1904377" y="255054"/>
                </a:lnTo>
                <a:lnTo>
                  <a:pt x="1899780" y="254254"/>
                </a:lnTo>
                <a:lnTo>
                  <a:pt x="1863979" y="240030"/>
                </a:lnTo>
                <a:lnTo>
                  <a:pt x="1813179" y="214884"/>
                </a:lnTo>
                <a:lnTo>
                  <a:pt x="1788007" y="199694"/>
                </a:lnTo>
                <a:lnTo>
                  <a:pt x="1811655" y="188849"/>
                </a:lnTo>
                <a:lnTo>
                  <a:pt x="1834515" y="177419"/>
                </a:lnTo>
                <a:lnTo>
                  <a:pt x="1875663" y="153416"/>
                </a:lnTo>
                <a:lnTo>
                  <a:pt x="1910207" y="128143"/>
                </a:lnTo>
                <a:lnTo>
                  <a:pt x="1937766" y="101346"/>
                </a:lnTo>
                <a:lnTo>
                  <a:pt x="1956435" y="74549"/>
                </a:lnTo>
                <a:lnTo>
                  <a:pt x="1957197" y="73406"/>
                </a:lnTo>
                <a:lnTo>
                  <a:pt x="1957705" y="72136"/>
                </a:lnTo>
                <a:lnTo>
                  <a:pt x="1958086" y="70866"/>
                </a:lnTo>
                <a:lnTo>
                  <a:pt x="1960067" y="63500"/>
                </a:lnTo>
                <a:lnTo>
                  <a:pt x="1961095" y="59702"/>
                </a:lnTo>
                <a:lnTo>
                  <a:pt x="1961921" y="56642"/>
                </a:lnTo>
                <a:lnTo>
                  <a:pt x="1962124" y="55854"/>
                </a:lnTo>
                <a:lnTo>
                  <a:pt x="1970468" y="52362"/>
                </a:lnTo>
                <a:lnTo>
                  <a:pt x="1978279" y="44653"/>
                </a:lnTo>
                <a:lnTo>
                  <a:pt x="1982673" y="34290"/>
                </a:lnTo>
                <a:lnTo>
                  <a:pt x="1982685" y="24892"/>
                </a:lnTo>
                <a:lnTo>
                  <a:pt x="1982673" y="22872"/>
                </a:lnTo>
                <a:lnTo>
                  <a:pt x="1978444" y="12763"/>
                </a:lnTo>
                <a:lnTo>
                  <a:pt x="1970773" y="4953"/>
                </a:lnTo>
                <a:lnTo>
                  <a:pt x="1960372" y="508"/>
                </a:lnTo>
                <a:lnTo>
                  <a:pt x="1948992" y="558"/>
                </a:lnTo>
                <a:lnTo>
                  <a:pt x="1938858" y="4800"/>
                </a:lnTo>
                <a:lnTo>
                  <a:pt x="1931022" y="12509"/>
                </a:lnTo>
                <a:lnTo>
                  <a:pt x="1926628" y="22872"/>
                </a:lnTo>
                <a:lnTo>
                  <a:pt x="1926628" y="34290"/>
                </a:lnTo>
                <a:lnTo>
                  <a:pt x="1930869" y="44386"/>
                </a:lnTo>
                <a:lnTo>
                  <a:pt x="1934603" y="48183"/>
                </a:lnTo>
                <a:lnTo>
                  <a:pt x="1931136" y="61201"/>
                </a:lnTo>
                <a:lnTo>
                  <a:pt x="1904365" y="95250"/>
                </a:lnTo>
                <a:lnTo>
                  <a:pt x="1859534" y="129921"/>
                </a:lnTo>
                <a:lnTo>
                  <a:pt x="1820672" y="152400"/>
                </a:lnTo>
                <a:lnTo>
                  <a:pt x="1786128" y="169164"/>
                </a:lnTo>
                <a:lnTo>
                  <a:pt x="1792351" y="163068"/>
                </a:lnTo>
                <a:lnTo>
                  <a:pt x="1803527" y="150622"/>
                </a:lnTo>
                <a:lnTo>
                  <a:pt x="1831086" y="111760"/>
                </a:lnTo>
                <a:lnTo>
                  <a:pt x="1848866" y="70993"/>
                </a:lnTo>
                <a:lnTo>
                  <a:pt x="1850237" y="62484"/>
                </a:lnTo>
                <a:lnTo>
                  <a:pt x="1851050" y="57023"/>
                </a:lnTo>
                <a:lnTo>
                  <a:pt x="1851393" y="54737"/>
                </a:lnTo>
                <a:lnTo>
                  <a:pt x="1858606" y="50965"/>
                </a:lnTo>
                <a:lnTo>
                  <a:pt x="1865706" y="42595"/>
                </a:lnTo>
                <a:lnTo>
                  <a:pt x="1869186" y="31750"/>
                </a:lnTo>
                <a:lnTo>
                  <a:pt x="1868728" y="26543"/>
                </a:lnTo>
                <a:lnTo>
                  <a:pt x="1868195" y="20472"/>
                </a:lnTo>
                <a:lnTo>
                  <a:pt x="1863128" y="10756"/>
                </a:lnTo>
                <a:lnTo>
                  <a:pt x="1854796" y="3632"/>
                </a:lnTo>
                <a:lnTo>
                  <a:pt x="1844040" y="127"/>
                </a:lnTo>
                <a:lnTo>
                  <a:pt x="1832749" y="1117"/>
                </a:lnTo>
                <a:lnTo>
                  <a:pt x="1823034" y="6197"/>
                </a:lnTo>
                <a:lnTo>
                  <a:pt x="1815909" y="14566"/>
                </a:lnTo>
                <a:lnTo>
                  <a:pt x="1812417" y="25400"/>
                </a:lnTo>
                <a:lnTo>
                  <a:pt x="1813394" y="36690"/>
                </a:lnTo>
                <a:lnTo>
                  <a:pt x="1818462" y="46405"/>
                </a:lnTo>
                <a:lnTo>
                  <a:pt x="1823097" y="50380"/>
                </a:lnTo>
                <a:lnTo>
                  <a:pt x="1821091" y="63855"/>
                </a:lnTo>
                <a:lnTo>
                  <a:pt x="1798701" y="109982"/>
                </a:lnTo>
                <a:lnTo>
                  <a:pt x="1778711" y="135470"/>
                </a:lnTo>
                <a:lnTo>
                  <a:pt x="1778711" y="227711"/>
                </a:lnTo>
                <a:lnTo>
                  <a:pt x="1758442" y="222504"/>
                </a:lnTo>
                <a:lnTo>
                  <a:pt x="1742732" y="218135"/>
                </a:lnTo>
                <a:lnTo>
                  <a:pt x="1756435" y="212915"/>
                </a:lnTo>
                <a:lnTo>
                  <a:pt x="1766316" y="219710"/>
                </a:lnTo>
                <a:lnTo>
                  <a:pt x="1778711" y="227711"/>
                </a:lnTo>
                <a:lnTo>
                  <a:pt x="1778711" y="135470"/>
                </a:lnTo>
                <a:lnTo>
                  <a:pt x="1771142" y="143891"/>
                </a:lnTo>
                <a:lnTo>
                  <a:pt x="1760093" y="154686"/>
                </a:lnTo>
                <a:lnTo>
                  <a:pt x="1748155" y="165481"/>
                </a:lnTo>
                <a:lnTo>
                  <a:pt x="1744980" y="168097"/>
                </a:lnTo>
                <a:lnTo>
                  <a:pt x="1741805" y="165481"/>
                </a:lnTo>
                <a:lnTo>
                  <a:pt x="1708531" y="132588"/>
                </a:lnTo>
                <a:lnTo>
                  <a:pt x="1684020" y="98298"/>
                </a:lnTo>
                <a:lnTo>
                  <a:pt x="1669148" y="65024"/>
                </a:lnTo>
                <a:lnTo>
                  <a:pt x="1668716" y="63792"/>
                </a:lnTo>
                <a:lnTo>
                  <a:pt x="1668526" y="62484"/>
                </a:lnTo>
                <a:lnTo>
                  <a:pt x="1667713" y="57023"/>
                </a:lnTo>
                <a:lnTo>
                  <a:pt x="1666735" y="50444"/>
                </a:lnTo>
                <a:lnTo>
                  <a:pt x="1671472" y="46405"/>
                </a:lnTo>
                <a:lnTo>
                  <a:pt x="1676552" y="36690"/>
                </a:lnTo>
                <a:lnTo>
                  <a:pt x="1677441" y="26543"/>
                </a:lnTo>
                <a:lnTo>
                  <a:pt x="1677543" y="25400"/>
                </a:lnTo>
                <a:lnTo>
                  <a:pt x="1674037" y="14566"/>
                </a:lnTo>
                <a:lnTo>
                  <a:pt x="1666913" y="6197"/>
                </a:lnTo>
                <a:lnTo>
                  <a:pt x="1657197" y="1117"/>
                </a:lnTo>
                <a:lnTo>
                  <a:pt x="1645920" y="127"/>
                </a:lnTo>
                <a:lnTo>
                  <a:pt x="1635074" y="3632"/>
                </a:lnTo>
                <a:lnTo>
                  <a:pt x="1626704" y="10756"/>
                </a:lnTo>
                <a:lnTo>
                  <a:pt x="1621624" y="20472"/>
                </a:lnTo>
                <a:lnTo>
                  <a:pt x="1620647" y="31750"/>
                </a:lnTo>
                <a:lnTo>
                  <a:pt x="1624139" y="42595"/>
                </a:lnTo>
                <a:lnTo>
                  <a:pt x="1631264" y="50965"/>
                </a:lnTo>
                <a:lnTo>
                  <a:pt x="1638566" y="54775"/>
                </a:lnTo>
                <a:lnTo>
                  <a:pt x="1640967" y="70993"/>
                </a:lnTo>
                <a:lnTo>
                  <a:pt x="1641348" y="71755"/>
                </a:lnTo>
                <a:lnTo>
                  <a:pt x="1645666" y="84582"/>
                </a:lnTo>
                <a:lnTo>
                  <a:pt x="1651635" y="98298"/>
                </a:lnTo>
                <a:lnTo>
                  <a:pt x="1676146" y="137922"/>
                </a:lnTo>
                <a:lnTo>
                  <a:pt x="1709801" y="175006"/>
                </a:lnTo>
                <a:lnTo>
                  <a:pt x="1722069" y="186194"/>
                </a:lnTo>
                <a:lnTo>
                  <a:pt x="1721739" y="186436"/>
                </a:lnTo>
                <a:lnTo>
                  <a:pt x="1707515" y="196215"/>
                </a:lnTo>
                <a:lnTo>
                  <a:pt x="1695157" y="204000"/>
                </a:lnTo>
                <a:lnTo>
                  <a:pt x="1666240" y="194437"/>
                </a:lnTo>
                <a:lnTo>
                  <a:pt x="1645716" y="187071"/>
                </a:lnTo>
                <a:lnTo>
                  <a:pt x="1645716" y="217462"/>
                </a:lnTo>
                <a:lnTo>
                  <a:pt x="1626743" y="213360"/>
                </a:lnTo>
                <a:lnTo>
                  <a:pt x="1592935" y="205473"/>
                </a:lnTo>
                <a:lnTo>
                  <a:pt x="1592935" y="234784"/>
                </a:lnTo>
                <a:lnTo>
                  <a:pt x="1542669" y="246634"/>
                </a:lnTo>
                <a:lnTo>
                  <a:pt x="1474851" y="260223"/>
                </a:lnTo>
                <a:lnTo>
                  <a:pt x="1422463" y="268655"/>
                </a:lnTo>
                <a:lnTo>
                  <a:pt x="1414399" y="266573"/>
                </a:lnTo>
                <a:lnTo>
                  <a:pt x="1394460" y="260604"/>
                </a:lnTo>
                <a:lnTo>
                  <a:pt x="1375156" y="254381"/>
                </a:lnTo>
                <a:lnTo>
                  <a:pt x="1355509" y="246913"/>
                </a:lnTo>
                <a:lnTo>
                  <a:pt x="1355509" y="277456"/>
                </a:lnTo>
                <a:lnTo>
                  <a:pt x="1294384" y="283464"/>
                </a:lnTo>
                <a:lnTo>
                  <a:pt x="1219708" y="287909"/>
                </a:lnTo>
                <a:lnTo>
                  <a:pt x="1106932" y="289941"/>
                </a:lnTo>
                <a:lnTo>
                  <a:pt x="1069530" y="291185"/>
                </a:lnTo>
                <a:lnTo>
                  <a:pt x="1118997" y="281686"/>
                </a:lnTo>
                <a:lnTo>
                  <a:pt x="1182992" y="266827"/>
                </a:lnTo>
                <a:lnTo>
                  <a:pt x="1243711" y="249936"/>
                </a:lnTo>
                <a:lnTo>
                  <a:pt x="1272667" y="240792"/>
                </a:lnTo>
                <a:lnTo>
                  <a:pt x="1272908" y="240715"/>
                </a:lnTo>
                <a:lnTo>
                  <a:pt x="1288669" y="248920"/>
                </a:lnTo>
                <a:lnTo>
                  <a:pt x="1306944" y="257810"/>
                </a:lnTo>
                <a:lnTo>
                  <a:pt x="1325880" y="266192"/>
                </a:lnTo>
                <a:lnTo>
                  <a:pt x="1355509" y="277456"/>
                </a:lnTo>
                <a:lnTo>
                  <a:pt x="1355509" y="246913"/>
                </a:lnTo>
                <a:lnTo>
                  <a:pt x="1337437" y="240030"/>
                </a:lnTo>
                <a:lnTo>
                  <a:pt x="1319276" y="232029"/>
                </a:lnTo>
                <a:lnTo>
                  <a:pt x="1310170" y="227660"/>
                </a:lnTo>
                <a:lnTo>
                  <a:pt x="1327404" y="221234"/>
                </a:lnTo>
                <a:lnTo>
                  <a:pt x="1352931" y="210820"/>
                </a:lnTo>
                <a:lnTo>
                  <a:pt x="1377442" y="199898"/>
                </a:lnTo>
                <a:lnTo>
                  <a:pt x="1400429" y="188722"/>
                </a:lnTo>
                <a:lnTo>
                  <a:pt x="1412963" y="182130"/>
                </a:lnTo>
                <a:lnTo>
                  <a:pt x="1433703" y="189611"/>
                </a:lnTo>
                <a:lnTo>
                  <a:pt x="1502791" y="211455"/>
                </a:lnTo>
                <a:lnTo>
                  <a:pt x="1540383" y="221742"/>
                </a:lnTo>
                <a:lnTo>
                  <a:pt x="1579499" y="231648"/>
                </a:lnTo>
                <a:lnTo>
                  <a:pt x="1592935" y="234784"/>
                </a:lnTo>
                <a:lnTo>
                  <a:pt x="1592935" y="205473"/>
                </a:lnTo>
                <a:lnTo>
                  <a:pt x="1586484" y="203962"/>
                </a:lnTo>
                <a:lnTo>
                  <a:pt x="1547876" y="194183"/>
                </a:lnTo>
                <a:lnTo>
                  <a:pt x="1511173" y="184023"/>
                </a:lnTo>
                <a:lnTo>
                  <a:pt x="1476248" y="173482"/>
                </a:lnTo>
                <a:lnTo>
                  <a:pt x="1445602" y="163436"/>
                </a:lnTo>
                <a:lnTo>
                  <a:pt x="1461262" y="153162"/>
                </a:lnTo>
                <a:lnTo>
                  <a:pt x="1478534" y="140716"/>
                </a:lnTo>
                <a:lnTo>
                  <a:pt x="1481975" y="137896"/>
                </a:lnTo>
                <a:lnTo>
                  <a:pt x="1486535" y="141224"/>
                </a:lnTo>
                <a:lnTo>
                  <a:pt x="1505966" y="153670"/>
                </a:lnTo>
                <a:lnTo>
                  <a:pt x="1550035" y="177546"/>
                </a:lnTo>
                <a:lnTo>
                  <a:pt x="1600327" y="200152"/>
                </a:lnTo>
                <a:lnTo>
                  <a:pt x="1645716" y="217462"/>
                </a:lnTo>
                <a:lnTo>
                  <a:pt x="1645716" y="187071"/>
                </a:lnTo>
                <a:lnTo>
                  <a:pt x="1638300" y="184404"/>
                </a:lnTo>
                <a:lnTo>
                  <a:pt x="1611630" y="173990"/>
                </a:lnTo>
                <a:lnTo>
                  <a:pt x="1562989" y="152146"/>
                </a:lnTo>
                <a:lnTo>
                  <a:pt x="1521333" y="129667"/>
                </a:lnTo>
                <a:lnTo>
                  <a:pt x="1504061" y="118529"/>
                </a:lnTo>
                <a:lnTo>
                  <a:pt x="1508125" y="114681"/>
                </a:lnTo>
                <a:lnTo>
                  <a:pt x="1520190" y="101092"/>
                </a:lnTo>
                <a:lnTo>
                  <a:pt x="1541259" y="63639"/>
                </a:lnTo>
                <a:lnTo>
                  <a:pt x="1542199" y="59944"/>
                </a:lnTo>
                <a:lnTo>
                  <a:pt x="1543037" y="56642"/>
                </a:lnTo>
                <a:lnTo>
                  <a:pt x="1543278" y="55714"/>
                </a:lnTo>
                <a:lnTo>
                  <a:pt x="1551508" y="52184"/>
                </a:lnTo>
                <a:lnTo>
                  <a:pt x="1559217" y="44411"/>
                </a:lnTo>
                <a:lnTo>
                  <a:pt x="1563497" y="33909"/>
                </a:lnTo>
                <a:lnTo>
                  <a:pt x="1563420" y="25019"/>
                </a:lnTo>
                <a:lnTo>
                  <a:pt x="1563408" y="22567"/>
                </a:lnTo>
                <a:lnTo>
                  <a:pt x="1559077" y="12496"/>
                </a:lnTo>
                <a:lnTo>
                  <a:pt x="1551279" y="4787"/>
                </a:lnTo>
                <a:lnTo>
                  <a:pt x="1540764" y="508"/>
                </a:lnTo>
                <a:lnTo>
                  <a:pt x="1529410" y="660"/>
                </a:lnTo>
                <a:lnTo>
                  <a:pt x="1519339" y="4978"/>
                </a:lnTo>
                <a:lnTo>
                  <a:pt x="1511630" y="12750"/>
                </a:lnTo>
                <a:lnTo>
                  <a:pt x="1507363" y="23241"/>
                </a:lnTo>
                <a:lnTo>
                  <a:pt x="1507502" y="34594"/>
                </a:lnTo>
                <a:lnTo>
                  <a:pt x="1511820" y="44665"/>
                </a:lnTo>
                <a:lnTo>
                  <a:pt x="1515643" y="48463"/>
                </a:lnTo>
                <a:lnTo>
                  <a:pt x="1512277" y="61734"/>
                </a:lnTo>
                <a:lnTo>
                  <a:pt x="1505839" y="72771"/>
                </a:lnTo>
                <a:lnTo>
                  <a:pt x="1497330" y="84074"/>
                </a:lnTo>
                <a:lnTo>
                  <a:pt x="1486916" y="95504"/>
                </a:lnTo>
                <a:lnTo>
                  <a:pt x="1480934" y="101117"/>
                </a:lnTo>
                <a:lnTo>
                  <a:pt x="1473327" y="94869"/>
                </a:lnTo>
                <a:lnTo>
                  <a:pt x="1447673" y="66052"/>
                </a:lnTo>
                <a:lnTo>
                  <a:pt x="1441284" y="54114"/>
                </a:lnTo>
                <a:lnTo>
                  <a:pt x="1439989" y="48768"/>
                </a:lnTo>
                <a:lnTo>
                  <a:pt x="1444434" y="44196"/>
                </a:lnTo>
                <a:lnTo>
                  <a:pt x="1448549" y="34048"/>
                </a:lnTo>
                <a:lnTo>
                  <a:pt x="1448460" y="25273"/>
                </a:lnTo>
                <a:lnTo>
                  <a:pt x="1448435" y="22733"/>
                </a:lnTo>
                <a:lnTo>
                  <a:pt x="1443977" y="12280"/>
                </a:lnTo>
                <a:lnTo>
                  <a:pt x="1436116" y="4635"/>
                </a:lnTo>
                <a:lnTo>
                  <a:pt x="1425956" y="520"/>
                </a:lnTo>
                <a:lnTo>
                  <a:pt x="1414653" y="635"/>
                </a:lnTo>
                <a:lnTo>
                  <a:pt x="1404188" y="5092"/>
                </a:lnTo>
                <a:lnTo>
                  <a:pt x="1396555" y="12954"/>
                </a:lnTo>
                <a:lnTo>
                  <a:pt x="1392580" y="22733"/>
                </a:lnTo>
                <a:lnTo>
                  <a:pt x="1392555" y="34417"/>
                </a:lnTo>
                <a:lnTo>
                  <a:pt x="1397000" y="44881"/>
                </a:lnTo>
                <a:lnTo>
                  <a:pt x="1404874" y="52527"/>
                </a:lnTo>
                <a:lnTo>
                  <a:pt x="1412227" y="55511"/>
                </a:lnTo>
                <a:lnTo>
                  <a:pt x="1414272" y="64135"/>
                </a:lnTo>
                <a:lnTo>
                  <a:pt x="1439672" y="101739"/>
                </a:lnTo>
                <a:lnTo>
                  <a:pt x="1458734" y="119799"/>
                </a:lnTo>
                <a:lnTo>
                  <a:pt x="1444498" y="130048"/>
                </a:lnTo>
                <a:lnTo>
                  <a:pt x="1426845" y="141478"/>
                </a:lnTo>
                <a:lnTo>
                  <a:pt x="1410601" y="150901"/>
                </a:lnTo>
                <a:lnTo>
                  <a:pt x="1383919" y="140335"/>
                </a:lnTo>
                <a:lnTo>
                  <a:pt x="1345438" y="122936"/>
                </a:lnTo>
                <a:lnTo>
                  <a:pt x="1303020" y="99326"/>
                </a:lnTo>
                <a:lnTo>
                  <a:pt x="1271892" y="76073"/>
                </a:lnTo>
                <a:lnTo>
                  <a:pt x="1254467" y="56527"/>
                </a:lnTo>
                <a:lnTo>
                  <a:pt x="1253109" y="54533"/>
                </a:lnTo>
                <a:lnTo>
                  <a:pt x="1252575" y="52832"/>
                </a:lnTo>
                <a:lnTo>
                  <a:pt x="1250861" y="47371"/>
                </a:lnTo>
                <a:lnTo>
                  <a:pt x="1254798" y="42811"/>
                </a:lnTo>
                <a:lnTo>
                  <a:pt x="1258328" y="32423"/>
                </a:lnTo>
                <a:lnTo>
                  <a:pt x="1257769" y="24257"/>
                </a:lnTo>
                <a:lnTo>
                  <a:pt x="1257541" y="21082"/>
                </a:lnTo>
                <a:lnTo>
                  <a:pt x="1252499" y="10934"/>
                </a:lnTo>
                <a:lnTo>
                  <a:pt x="1244219" y="3771"/>
                </a:lnTo>
                <a:lnTo>
                  <a:pt x="1233830" y="241"/>
                </a:lnTo>
                <a:lnTo>
                  <a:pt x="1222489" y="1016"/>
                </a:lnTo>
                <a:lnTo>
                  <a:pt x="1212342" y="6070"/>
                </a:lnTo>
                <a:lnTo>
                  <a:pt x="1205179" y="14351"/>
                </a:lnTo>
                <a:lnTo>
                  <a:pt x="1201648" y="24739"/>
                </a:lnTo>
                <a:lnTo>
                  <a:pt x="1202436" y="36068"/>
                </a:lnTo>
                <a:lnTo>
                  <a:pt x="1207477" y="46228"/>
                </a:lnTo>
                <a:lnTo>
                  <a:pt x="1215771" y="53390"/>
                </a:lnTo>
                <a:lnTo>
                  <a:pt x="1223632" y="56057"/>
                </a:lnTo>
                <a:lnTo>
                  <a:pt x="1226439" y="65024"/>
                </a:lnTo>
                <a:lnTo>
                  <a:pt x="1251966" y="96520"/>
                </a:lnTo>
                <a:lnTo>
                  <a:pt x="1287272" y="123190"/>
                </a:lnTo>
                <a:lnTo>
                  <a:pt x="1320292" y="142240"/>
                </a:lnTo>
                <a:lnTo>
                  <a:pt x="1372489" y="166497"/>
                </a:lnTo>
                <a:lnTo>
                  <a:pt x="1377073" y="168313"/>
                </a:lnTo>
                <a:lnTo>
                  <a:pt x="1364869" y="174244"/>
                </a:lnTo>
                <a:lnTo>
                  <a:pt x="1341374" y="184658"/>
                </a:lnTo>
                <a:lnTo>
                  <a:pt x="1316609" y="194691"/>
                </a:lnTo>
                <a:lnTo>
                  <a:pt x="1290574" y="204470"/>
                </a:lnTo>
                <a:lnTo>
                  <a:pt x="1275638" y="209562"/>
                </a:lnTo>
                <a:lnTo>
                  <a:pt x="1268717" y="205613"/>
                </a:lnTo>
                <a:lnTo>
                  <a:pt x="1224267" y="175895"/>
                </a:lnTo>
                <a:lnTo>
                  <a:pt x="1187196" y="143764"/>
                </a:lnTo>
                <a:lnTo>
                  <a:pt x="1158748" y="109740"/>
                </a:lnTo>
                <a:lnTo>
                  <a:pt x="1139571" y="75057"/>
                </a:lnTo>
                <a:lnTo>
                  <a:pt x="1134503" y="56896"/>
                </a:lnTo>
                <a:lnTo>
                  <a:pt x="1133475" y="50266"/>
                </a:lnTo>
                <a:lnTo>
                  <a:pt x="1138123" y="46278"/>
                </a:lnTo>
                <a:lnTo>
                  <a:pt x="1143114" y="36563"/>
                </a:lnTo>
                <a:lnTo>
                  <a:pt x="1143914" y="26416"/>
                </a:lnTo>
                <a:lnTo>
                  <a:pt x="1144016" y="25273"/>
                </a:lnTo>
                <a:lnTo>
                  <a:pt x="1140510" y="14452"/>
                </a:lnTo>
                <a:lnTo>
                  <a:pt x="1133386" y="6146"/>
                </a:lnTo>
                <a:lnTo>
                  <a:pt x="1123670" y="1155"/>
                </a:lnTo>
                <a:lnTo>
                  <a:pt x="1112393" y="254"/>
                </a:lnTo>
                <a:lnTo>
                  <a:pt x="1101559" y="3759"/>
                </a:lnTo>
                <a:lnTo>
                  <a:pt x="1093254" y="10883"/>
                </a:lnTo>
                <a:lnTo>
                  <a:pt x="1088263" y="20599"/>
                </a:lnTo>
                <a:lnTo>
                  <a:pt x="1087374" y="31877"/>
                </a:lnTo>
                <a:lnTo>
                  <a:pt x="1090866" y="42710"/>
                </a:lnTo>
                <a:lnTo>
                  <a:pt x="1097991" y="51015"/>
                </a:lnTo>
                <a:lnTo>
                  <a:pt x="1105217" y="54724"/>
                </a:lnTo>
                <a:lnTo>
                  <a:pt x="1107567" y="70231"/>
                </a:lnTo>
                <a:lnTo>
                  <a:pt x="1107821" y="71120"/>
                </a:lnTo>
                <a:lnTo>
                  <a:pt x="1108202" y="72009"/>
                </a:lnTo>
                <a:lnTo>
                  <a:pt x="1112774" y="84709"/>
                </a:lnTo>
                <a:lnTo>
                  <a:pt x="1134618" y="125095"/>
                </a:lnTo>
                <a:lnTo>
                  <a:pt x="1166241" y="163195"/>
                </a:lnTo>
                <a:lnTo>
                  <a:pt x="1206373" y="198247"/>
                </a:lnTo>
                <a:lnTo>
                  <a:pt x="1239507" y="221246"/>
                </a:lnTo>
                <a:lnTo>
                  <a:pt x="1235075" y="222631"/>
                </a:lnTo>
                <a:lnTo>
                  <a:pt x="1175639" y="239268"/>
                </a:lnTo>
                <a:lnTo>
                  <a:pt x="1112774" y="253746"/>
                </a:lnTo>
                <a:lnTo>
                  <a:pt x="1047115" y="266192"/>
                </a:lnTo>
                <a:lnTo>
                  <a:pt x="979297" y="276098"/>
                </a:lnTo>
                <a:lnTo>
                  <a:pt x="909574" y="283464"/>
                </a:lnTo>
                <a:lnTo>
                  <a:pt x="838962" y="287909"/>
                </a:lnTo>
                <a:lnTo>
                  <a:pt x="731647" y="289941"/>
                </a:lnTo>
                <a:lnTo>
                  <a:pt x="695452" y="291211"/>
                </a:lnTo>
                <a:lnTo>
                  <a:pt x="623570" y="295783"/>
                </a:lnTo>
                <a:lnTo>
                  <a:pt x="552831" y="303276"/>
                </a:lnTo>
                <a:lnTo>
                  <a:pt x="483743" y="313309"/>
                </a:lnTo>
                <a:lnTo>
                  <a:pt x="416941" y="325882"/>
                </a:lnTo>
                <a:lnTo>
                  <a:pt x="352933" y="340741"/>
                </a:lnTo>
                <a:lnTo>
                  <a:pt x="292227" y="357505"/>
                </a:lnTo>
                <a:lnTo>
                  <a:pt x="235331" y="376301"/>
                </a:lnTo>
                <a:lnTo>
                  <a:pt x="183007" y="396748"/>
                </a:lnTo>
                <a:lnTo>
                  <a:pt x="135636" y="418592"/>
                </a:lnTo>
                <a:lnTo>
                  <a:pt x="93726" y="441960"/>
                </a:lnTo>
                <a:lnTo>
                  <a:pt x="57785" y="466344"/>
                </a:lnTo>
                <a:lnTo>
                  <a:pt x="39878" y="481457"/>
                </a:lnTo>
                <a:lnTo>
                  <a:pt x="27838" y="497078"/>
                </a:lnTo>
                <a:lnTo>
                  <a:pt x="0" y="483235"/>
                </a:lnTo>
                <a:lnTo>
                  <a:pt x="127" y="578993"/>
                </a:lnTo>
                <a:lnTo>
                  <a:pt x="73494" y="523748"/>
                </a:lnTo>
                <a:lnTo>
                  <a:pt x="76708" y="521335"/>
                </a:lnTo>
                <a:lnTo>
                  <a:pt x="53886" y="510006"/>
                </a:lnTo>
                <a:lnTo>
                  <a:pt x="60617" y="501269"/>
                </a:lnTo>
                <a:lnTo>
                  <a:pt x="61341" y="500341"/>
                </a:lnTo>
                <a:lnTo>
                  <a:pt x="108077" y="466598"/>
                </a:lnTo>
                <a:lnTo>
                  <a:pt x="148082" y="444373"/>
                </a:lnTo>
                <a:lnTo>
                  <a:pt x="193802" y="423164"/>
                </a:lnTo>
                <a:lnTo>
                  <a:pt x="244729" y="403352"/>
                </a:lnTo>
                <a:lnTo>
                  <a:pt x="300101" y="385064"/>
                </a:lnTo>
                <a:lnTo>
                  <a:pt x="359664" y="368554"/>
                </a:lnTo>
                <a:lnTo>
                  <a:pt x="422529" y="353949"/>
                </a:lnTo>
                <a:lnTo>
                  <a:pt x="488061" y="341630"/>
                </a:lnTo>
                <a:lnTo>
                  <a:pt x="556133" y="331597"/>
                </a:lnTo>
                <a:lnTo>
                  <a:pt x="625729" y="324231"/>
                </a:lnTo>
                <a:lnTo>
                  <a:pt x="696468" y="319786"/>
                </a:lnTo>
                <a:lnTo>
                  <a:pt x="804291" y="317754"/>
                </a:lnTo>
                <a:lnTo>
                  <a:pt x="823760" y="317080"/>
                </a:lnTo>
                <a:lnTo>
                  <a:pt x="775208" y="325882"/>
                </a:lnTo>
                <a:lnTo>
                  <a:pt x="707771" y="340741"/>
                </a:lnTo>
                <a:lnTo>
                  <a:pt x="643890" y="357505"/>
                </a:lnTo>
                <a:lnTo>
                  <a:pt x="583946" y="376301"/>
                </a:lnTo>
                <a:lnTo>
                  <a:pt x="528828" y="396621"/>
                </a:lnTo>
                <a:lnTo>
                  <a:pt x="478917" y="418465"/>
                </a:lnTo>
                <a:lnTo>
                  <a:pt x="434721" y="441706"/>
                </a:lnTo>
                <a:lnTo>
                  <a:pt x="396875" y="466217"/>
                </a:lnTo>
                <a:lnTo>
                  <a:pt x="364617" y="493014"/>
                </a:lnTo>
                <a:lnTo>
                  <a:pt x="362839" y="495808"/>
                </a:lnTo>
                <a:lnTo>
                  <a:pt x="362470" y="496506"/>
                </a:lnTo>
                <a:lnTo>
                  <a:pt x="336931" y="483235"/>
                </a:lnTo>
                <a:lnTo>
                  <a:pt x="335407" y="578993"/>
                </a:lnTo>
                <a:lnTo>
                  <a:pt x="413004" y="522732"/>
                </a:lnTo>
                <a:lnTo>
                  <a:pt x="412267" y="522351"/>
                </a:lnTo>
                <a:lnTo>
                  <a:pt x="388505" y="510019"/>
                </a:lnTo>
                <a:lnTo>
                  <a:pt x="429895" y="478155"/>
                </a:lnTo>
                <a:lnTo>
                  <a:pt x="468884" y="455549"/>
                </a:lnTo>
                <a:lnTo>
                  <a:pt x="514223" y="433705"/>
                </a:lnTo>
                <a:lnTo>
                  <a:pt x="565277" y="413131"/>
                </a:lnTo>
                <a:lnTo>
                  <a:pt x="621538" y="394081"/>
                </a:lnTo>
                <a:lnTo>
                  <a:pt x="682244" y="376555"/>
                </a:lnTo>
                <a:lnTo>
                  <a:pt x="746887" y="360934"/>
                </a:lnTo>
                <a:lnTo>
                  <a:pt x="814959" y="347599"/>
                </a:lnTo>
                <a:lnTo>
                  <a:pt x="885444" y="336296"/>
                </a:lnTo>
                <a:lnTo>
                  <a:pt x="958088" y="327660"/>
                </a:lnTo>
                <a:lnTo>
                  <a:pt x="1032256" y="321691"/>
                </a:lnTo>
                <a:lnTo>
                  <a:pt x="1107313" y="318516"/>
                </a:lnTo>
                <a:lnTo>
                  <a:pt x="1182992" y="317627"/>
                </a:lnTo>
                <a:lnTo>
                  <a:pt x="1211592" y="316776"/>
                </a:lnTo>
                <a:lnTo>
                  <a:pt x="1144143" y="341376"/>
                </a:lnTo>
                <a:lnTo>
                  <a:pt x="1107694" y="358521"/>
                </a:lnTo>
                <a:lnTo>
                  <a:pt x="1073912" y="377571"/>
                </a:lnTo>
                <a:lnTo>
                  <a:pt x="1028192" y="409067"/>
                </a:lnTo>
                <a:lnTo>
                  <a:pt x="989457" y="444119"/>
                </a:lnTo>
                <a:lnTo>
                  <a:pt x="958088" y="482727"/>
                </a:lnTo>
                <a:lnTo>
                  <a:pt x="957199" y="484632"/>
                </a:lnTo>
                <a:lnTo>
                  <a:pt x="953566" y="493331"/>
                </a:lnTo>
                <a:lnTo>
                  <a:pt x="925068" y="484378"/>
                </a:lnTo>
                <a:lnTo>
                  <a:pt x="940435" y="578993"/>
                </a:lnTo>
                <a:lnTo>
                  <a:pt x="1000734" y="516382"/>
                </a:lnTo>
                <a:lnTo>
                  <a:pt x="1006856" y="510032"/>
                </a:lnTo>
                <a:lnTo>
                  <a:pt x="980922" y="501904"/>
                </a:lnTo>
                <a:lnTo>
                  <a:pt x="982332" y="498475"/>
                </a:lnTo>
                <a:lnTo>
                  <a:pt x="982840" y="497243"/>
                </a:lnTo>
                <a:lnTo>
                  <a:pt x="983957" y="495681"/>
                </a:lnTo>
                <a:lnTo>
                  <a:pt x="990219" y="486918"/>
                </a:lnTo>
                <a:lnTo>
                  <a:pt x="1020699" y="453390"/>
                </a:lnTo>
                <a:lnTo>
                  <a:pt x="1058926" y="421640"/>
                </a:lnTo>
                <a:lnTo>
                  <a:pt x="1104138" y="392938"/>
                </a:lnTo>
                <a:lnTo>
                  <a:pt x="1154557" y="367919"/>
                </a:lnTo>
                <a:lnTo>
                  <a:pt x="1191133" y="353441"/>
                </a:lnTo>
                <a:lnTo>
                  <a:pt x="1229093" y="341249"/>
                </a:lnTo>
                <a:lnTo>
                  <a:pt x="1268349" y="331470"/>
                </a:lnTo>
                <a:lnTo>
                  <a:pt x="1308468" y="324231"/>
                </a:lnTo>
                <a:lnTo>
                  <a:pt x="1349375" y="319786"/>
                </a:lnTo>
                <a:lnTo>
                  <a:pt x="1412621" y="317754"/>
                </a:lnTo>
                <a:lnTo>
                  <a:pt x="1434084" y="316484"/>
                </a:lnTo>
                <a:lnTo>
                  <a:pt x="1455547" y="314452"/>
                </a:lnTo>
                <a:lnTo>
                  <a:pt x="1476883" y="311785"/>
                </a:lnTo>
                <a:lnTo>
                  <a:pt x="1484388" y="310527"/>
                </a:lnTo>
                <a:lnTo>
                  <a:pt x="1492123" y="311785"/>
                </a:lnTo>
                <a:lnTo>
                  <a:pt x="1514221" y="314452"/>
                </a:lnTo>
                <a:lnTo>
                  <a:pt x="1536446" y="316484"/>
                </a:lnTo>
                <a:lnTo>
                  <a:pt x="1558671" y="317754"/>
                </a:lnTo>
                <a:lnTo>
                  <a:pt x="1602867" y="318516"/>
                </a:lnTo>
                <a:lnTo>
                  <a:pt x="1623949" y="319786"/>
                </a:lnTo>
                <a:lnTo>
                  <a:pt x="1645285" y="321564"/>
                </a:lnTo>
                <a:lnTo>
                  <a:pt x="1666240" y="324231"/>
                </a:lnTo>
                <a:lnTo>
                  <a:pt x="1687322" y="327533"/>
                </a:lnTo>
                <a:lnTo>
                  <a:pt x="1689277" y="327914"/>
                </a:lnTo>
                <a:lnTo>
                  <a:pt x="1654175" y="341249"/>
                </a:lnTo>
                <a:lnTo>
                  <a:pt x="1635125" y="349631"/>
                </a:lnTo>
                <a:lnTo>
                  <a:pt x="1598930" y="367665"/>
                </a:lnTo>
                <a:lnTo>
                  <a:pt x="1565275" y="387477"/>
                </a:lnTo>
                <a:lnTo>
                  <a:pt x="1520317" y="420370"/>
                </a:lnTo>
                <a:lnTo>
                  <a:pt x="1482979" y="456184"/>
                </a:lnTo>
                <a:lnTo>
                  <a:pt x="1461262" y="484505"/>
                </a:lnTo>
                <a:lnTo>
                  <a:pt x="1457337" y="493433"/>
                </a:lnTo>
                <a:lnTo>
                  <a:pt x="1428877" y="484251"/>
                </a:lnTo>
                <a:lnTo>
                  <a:pt x="1443355" y="578993"/>
                </a:lnTo>
                <a:lnTo>
                  <a:pt x="1504315" y="516763"/>
                </a:lnTo>
                <a:lnTo>
                  <a:pt x="1510411" y="510540"/>
                </a:lnTo>
                <a:lnTo>
                  <a:pt x="1484655" y="502246"/>
                </a:lnTo>
                <a:lnTo>
                  <a:pt x="1486166" y="498729"/>
                </a:lnTo>
                <a:lnTo>
                  <a:pt x="1486712" y="497446"/>
                </a:lnTo>
                <a:lnTo>
                  <a:pt x="1514348" y="464566"/>
                </a:lnTo>
                <a:lnTo>
                  <a:pt x="1551432" y="432054"/>
                </a:lnTo>
                <a:lnTo>
                  <a:pt x="1595882" y="402336"/>
                </a:lnTo>
                <a:lnTo>
                  <a:pt x="1646555" y="375793"/>
                </a:lnTo>
                <a:lnTo>
                  <a:pt x="1702181" y="353568"/>
                </a:lnTo>
                <a:lnTo>
                  <a:pt x="1741551" y="341249"/>
                </a:lnTo>
                <a:lnTo>
                  <a:pt x="1745043" y="340347"/>
                </a:lnTo>
                <a:lnTo>
                  <a:pt x="1748536" y="341249"/>
                </a:lnTo>
                <a:lnTo>
                  <a:pt x="1787906" y="353568"/>
                </a:lnTo>
                <a:lnTo>
                  <a:pt x="1825752" y="367919"/>
                </a:lnTo>
                <a:lnTo>
                  <a:pt x="1861058" y="384175"/>
                </a:lnTo>
                <a:lnTo>
                  <a:pt x="1909826" y="411861"/>
                </a:lnTo>
                <a:lnTo>
                  <a:pt x="1924672" y="421868"/>
                </a:lnTo>
                <a:lnTo>
                  <a:pt x="1924431" y="422148"/>
                </a:lnTo>
                <a:lnTo>
                  <a:pt x="1915541" y="434213"/>
                </a:lnTo>
                <a:lnTo>
                  <a:pt x="1892808" y="471043"/>
                </a:lnTo>
                <a:lnTo>
                  <a:pt x="1886140" y="484886"/>
                </a:lnTo>
                <a:lnTo>
                  <a:pt x="1885823" y="485521"/>
                </a:lnTo>
                <a:lnTo>
                  <a:pt x="1885569" y="486410"/>
                </a:lnTo>
                <a:lnTo>
                  <a:pt x="1883981" y="492353"/>
                </a:lnTo>
                <a:lnTo>
                  <a:pt x="1855470" y="486156"/>
                </a:lnTo>
                <a:lnTo>
                  <a:pt x="1879219" y="578993"/>
                </a:lnTo>
                <a:lnTo>
                  <a:pt x="1932228" y="512953"/>
                </a:lnTo>
                <a:lnTo>
                  <a:pt x="1939163" y="504317"/>
                </a:lnTo>
                <a:lnTo>
                  <a:pt x="1912010" y="498436"/>
                </a:lnTo>
                <a:lnTo>
                  <a:pt x="1912556" y="496443"/>
                </a:lnTo>
                <a:lnTo>
                  <a:pt x="1912975" y="494919"/>
                </a:lnTo>
                <a:lnTo>
                  <a:pt x="1938401" y="451231"/>
                </a:lnTo>
                <a:lnTo>
                  <a:pt x="1947608" y="439102"/>
                </a:lnTo>
                <a:lnTo>
                  <a:pt x="1951990" y="442595"/>
                </a:lnTo>
                <a:lnTo>
                  <a:pt x="1986280" y="475742"/>
                </a:lnTo>
                <a:lnTo>
                  <a:pt x="2005418" y="502246"/>
                </a:lnTo>
                <a:lnTo>
                  <a:pt x="2016302" y="498729"/>
                </a:lnTo>
                <a:lnTo>
                  <a:pt x="2025357" y="495808"/>
                </a:lnTo>
                <a:lnTo>
                  <a:pt x="2032800" y="493420"/>
                </a:lnTo>
                <a:lnTo>
                  <a:pt x="2028952" y="484505"/>
                </a:lnTo>
                <a:lnTo>
                  <a:pt x="1995551" y="443992"/>
                </a:lnTo>
                <a:lnTo>
                  <a:pt x="1966341" y="417626"/>
                </a:lnTo>
                <a:lnTo>
                  <a:pt x="1983486" y="400812"/>
                </a:lnTo>
                <a:lnTo>
                  <a:pt x="2027555" y="366903"/>
                </a:lnTo>
                <a:lnTo>
                  <a:pt x="2064385" y="346456"/>
                </a:lnTo>
                <a:lnTo>
                  <a:pt x="2102866" y="331216"/>
                </a:lnTo>
                <a:lnTo>
                  <a:pt x="2142617" y="321564"/>
                </a:lnTo>
                <a:lnTo>
                  <a:pt x="2149678" y="320573"/>
                </a:lnTo>
                <a:lnTo>
                  <a:pt x="2161159" y="321564"/>
                </a:lnTo>
                <a:lnTo>
                  <a:pt x="2181479" y="324231"/>
                </a:lnTo>
                <a:lnTo>
                  <a:pt x="2201799" y="327533"/>
                </a:lnTo>
                <a:lnTo>
                  <a:pt x="2213686" y="329895"/>
                </a:lnTo>
                <a:lnTo>
                  <a:pt x="2213483" y="331216"/>
                </a:lnTo>
                <a:lnTo>
                  <a:pt x="2212594" y="337820"/>
                </a:lnTo>
                <a:lnTo>
                  <a:pt x="2207260" y="388620"/>
                </a:lnTo>
                <a:lnTo>
                  <a:pt x="2204339" y="430657"/>
                </a:lnTo>
                <a:lnTo>
                  <a:pt x="2202180" y="477393"/>
                </a:lnTo>
                <a:lnTo>
                  <a:pt x="2201773" y="493102"/>
                </a:lnTo>
                <a:lnTo>
                  <a:pt x="2172970" y="492633"/>
                </a:lnTo>
                <a:lnTo>
                  <a:pt x="2214499" y="578993"/>
                </a:lnTo>
                <a:lnTo>
                  <a:pt x="2251418" y="508000"/>
                </a:lnTo>
                <a:lnTo>
                  <a:pt x="2258695" y="494030"/>
                </a:lnTo>
                <a:lnTo>
                  <a:pt x="2230234" y="493572"/>
                </a:lnTo>
                <a:lnTo>
                  <a:pt x="2230628" y="478536"/>
                </a:lnTo>
                <a:lnTo>
                  <a:pt x="2231834" y="453517"/>
                </a:lnTo>
                <a:lnTo>
                  <a:pt x="2234184" y="411099"/>
                </a:lnTo>
                <a:lnTo>
                  <a:pt x="2237232" y="372872"/>
                </a:lnTo>
                <a:lnTo>
                  <a:pt x="2241727" y="336130"/>
                </a:lnTo>
                <a:lnTo>
                  <a:pt x="2260854" y="341249"/>
                </a:lnTo>
                <a:lnTo>
                  <a:pt x="2298954" y="353441"/>
                </a:lnTo>
                <a:lnTo>
                  <a:pt x="2335530" y="367919"/>
                </a:lnTo>
                <a:lnTo>
                  <a:pt x="2385949" y="392938"/>
                </a:lnTo>
                <a:lnTo>
                  <a:pt x="2430907" y="421640"/>
                </a:lnTo>
                <a:lnTo>
                  <a:pt x="2469261" y="453263"/>
                </a:lnTo>
                <a:lnTo>
                  <a:pt x="2499741" y="486918"/>
                </a:lnTo>
                <a:lnTo>
                  <a:pt x="2508923" y="501891"/>
                </a:lnTo>
                <a:lnTo>
                  <a:pt x="2482977" y="510032"/>
                </a:lnTo>
                <a:lnTo>
                  <a:pt x="2549525" y="578993"/>
                </a:lnTo>
                <a:lnTo>
                  <a:pt x="2559608" y="516382"/>
                </a:lnTo>
                <a:lnTo>
                  <a:pt x="2564765" y="484378"/>
                </a:lnTo>
                <a:lnTo>
                  <a:pt x="2536253" y="493331"/>
                </a:lnTo>
                <a:lnTo>
                  <a:pt x="2519819" y="498475"/>
                </a:lnTo>
                <a:lnTo>
                  <a:pt x="2528722" y="495681"/>
                </a:lnTo>
                <a:lnTo>
                  <a:pt x="2536253" y="493331"/>
                </a:lnTo>
                <a:lnTo>
                  <a:pt x="2532532" y="484378"/>
                </a:lnTo>
                <a:lnTo>
                  <a:pt x="2500503" y="444119"/>
                </a:lnTo>
                <a:lnTo>
                  <a:pt x="2461768" y="409067"/>
                </a:lnTo>
                <a:lnTo>
                  <a:pt x="2416048" y="377571"/>
                </a:lnTo>
                <a:lnTo>
                  <a:pt x="2382266" y="358521"/>
                </a:lnTo>
                <a:lnTo>
                  <a:pt x="2345944" y="341376"/>
                </a:lnTo>
                <a:lnTo>
                  <a:pt x="2307971" y="326390"/>
                </a:lnTo>
                <a:lnTo>
                  <a:pt x="2282583" y="318033"/>
                </a:lnTo>
                <a:lnTo>
                  <a:pt x="2327656" y="318516"/>
                </a:lnTo>
                <a:lnTo>
                  <a:pt x="2368042" y="319786"/>
                </a:lnTo>
                <a:lnTo>
                  <a:pt x="2408174" y="321691"/>
                </a:lnTo>
                <a:lnTo>
                  <a:pt x="2447925" y="324358"/>
                </a:lnTo>
                <a:lnTo>
                  <a:pt x="2487549" y="327660"/>
                </a:lnTo>
                <a:lnTo>
                  <a:pt x="2526665" y="331724"/>
                </a:lnTo>
                <a:lnTo>
                  <a:pt x="2578481" y="341122"/>
                </a:lnTo>
                <a:lnTo>
                  <a:pt x="2640076" y="367538"/>
                </a:lnTo>
                <a:lnTo>
                  <a:pt x="2695067" y="401701"/>
                </a:lnTo>
                <a:lnTo>
                  <a:pt x="2730373" y="431165"/>
                </a:lnTo>
                <a:lnTo>
                  <a:pt x="2760091" y="463423"/>
                </a:lnTo>
                <a:lnTo>
                  <a:pt x="2782239" y="496087"/>
                </a:lnTo>
                <a:lnTo>
                  <a:pt x="2783586" y="500049"/>
                </a:lnTo>
                <a:lnTo>
                  <a:pt x="2793339" y="497459"/>
                </a:lnTo>
                <a:lnTo>
                  <a:pt x="2803410" y="494792"/>
                </a:lnTo>
                <a:lnTo>
                  <a:pt x="2811297" y="492709"/>
                </a:lnTo>
                <a:lnTo>
                  <a:pt x="2808859" y="485521"/>
                </a:lnTo>
                <a:lnTo>
                  <a:pt x="2808478" y="484632"/>
                </a:lnTo>
                <a:lnTo>
                  <a:pt x="2808097" y="483616"/>
                </a:lnTo>
                <a:lnTo>
                  <a:pt x="2807589" y="482854"/>
                </a:lnTo>
                <a:lnTo>
                  <a:pt x="2782062" y="445135"/>
                </a:lnTo>
                <a:lnTo>
                  <a:pt x="2749550" y="409956"/>
                </a:lnTo>
                <a:lnTo>
                  <a:pt x="2711069" y="378079"/>
                </a:lnTo>
                <a:lnTo>
                  <a:pt x="2672334" y="353098"/>
                </a:lnTo>
                <a:lnTo>
                  <a:pt x="2677922" y="354076"/>
                </a:lnTo>
                <a:lnTo>
                  <a:pt x="2749042" y="368554"/>
                </a:lnTo>
                <a:lnTo>
                  <a:pt x="2816225" y="385064"/>
                </a:lnTo>
                <a:lnTo>
                  <a:pt x="2878963" y="403479"/>
                </a:lnTo>
                <a:lnTo>
                  <a:pt x="2936621" y="423418"/>
                </a:lnTo>
                <a:lnTo>
                  <a:pt x="2988437" y="444627"/>
                </a:lnTo>
                <a:lnTo>
                  <a:pt x="3033776" y="466979"/>
                </a:lnTo>
                <a:lnTo>
                  <a:pt x="3071876" y="489966"/>
                </a:lnTo>
                <a:lnTo>
                  <a:pt x="3099320" y="511251"/>
                </a:lnTo>
                <a:lnTo>
                  <a:pt x="3075051" y="524637"/>
                </a:lnTo>
                <a:lnTo>
                  <a:pt x="3154045" y="578993"/>
                </a:lnTo>
                <a:lnTo>
                  <a:pt x="3151771" y="523875"/>
                </a:lnTo>
                <a:lnTo>
                  <a:pt x="3150108" y="483235"/>
                </a:lnTo>
                <a:lnTo>
                  <a:pt x="3124682" y="497268"/>
                </a:lnTo>
                <a:lnTo>
                  <a:pt x="3099828" y="510971"/>
                </a:lnTo>
                <a:lnTo>
                  <a:pt x="3099727" y="511251"/>
                </a:lnTo>
                <a:lnTo>
                  <a:pt x="3100133" y="511924"/>
                </a:lnTo>
                <a:lnTo>
                  <a:pt x="3099625" y="511086"/>
                </a:lnTo>
                <a:lnTo>
                  <a:pt x="3099828" y="510971"/>
                </a:lnTo>
                <a:lnTo>
                  <a:pt x="3101746" y="509905"/>
                </a:lnTo>
                <a:lnTo>
                  <a:pt x="3124682" y="497268"/>
                </a:lnTo>
                <a:lnTo>
                  <a:pt x="3123438" y="495173"/>
                </a:lnTo>
                <a:lnTo>
                  <a:pt x="3087243" y="465963"/>
                </a:lnTo>
                <a:lnTo>
                  <a:pt x="3046857" y="441579"/>
                </a:lnTo>
                <a:lnTo>
                  <a:pt x="2999613" y="418338"/>
                </a:lnTo>
                <a:lnTo>
                  <a:pt x="2946273" y="396494"/>
                </a:lnTo>
                <a:lnTo>
                  <a:pt x="2887345" y="376174"/>
                </a:lnTo>
                <a:lnTo>
                  <a:pt x="2823337" y="357505"/>
                </a:lnTo>
                <a:lnTo>
                  <a:pt x="2755011" y="340614"/>
                </a:lnTo>
                <a:lnTo>
                  <a:pt x="2747200" y="338950"/>
                </a:lnTo>
                <a:lnTo>
                  <a:pt x="2772918" y="341630"/>
                </a:lnTo>
                <a:lnTo>
                  <a:pt x="2821940" y="347599"/>
                </a:lnTo>
                <a:lnTo>
                  <a:pt x="2870073" y="354076"/>
                </a:lnTo>
                <a:lnTo>
                  <a:pt x="2917063" y="361188"/>
                </a:lnTo>
                <a:lnTo>
                  <a:pt x="2963037" y="368681"/>
                </a:lnTo>
                <a:lnTo>
                  <a:pt x="3007741" y="376809"/>
                </a:lnTo>
                <a:lnTo>
                  <a:pt x="3051048" y="385318"/>
                </a:lnTo>
                <a:lnTo>
                  <a:pt x="3092704" y="394335"/>
                </a:lnTo>
                <a:lnTo>
                  <a:pt x="3133090" y="403733"/>
                </a:lnTo>
                <a:lnTo>
                  <a:pt x="3171698" y="413512"/>
                </a:lnTo>
                <a:lnTo>
                  <a:pt x="3243453" y="434213"/>
                </a:lnTo>
                <a:lnTo>
                  <a:pt x="3307207" y="456184"/>
                </a:lnTo>
                <a:lnTo>
                  <a:pt x="3349117" y="473202"/>
                </a:lnTo>
                <a:lnTo>
                  <a:pt x="3385820" y="490728"/>
                </a:lnTo>
                <a:lnTo>
                  <a:pt x="3424059" y="513473"/>
                </a:lnTo>
                <a:lnTo>
                  <a:pt x="3427577" y="517334"/>
                </a:lnTo>
                <a:lnTo>
                  <a:pt x="3405759" y="532130"/>
                </a:lnTo>
                <a:lnTo>
                  <a:pt x="3489325" y="578993"/>
                </a:lnTo>
                <a:close/>
              </a:path>
            </a:pathLst>
          </a:custGeom>
          <a:solidFill>
            <a:srgbClr val="EE3D42"/>
          </a:solidFill>
        </p:spPr>
        <p:txBody>
          <a:bodyPr wrap="square" lIns="0" tIns="0" rIns="0" bIns="0" rtlCol="0"/>
          <a:lstStyle/>
          <a:p>
            <a:endParaRPr sz="2400"/>
          </a:p>
        </p:txBody>
      </p:sp>
      <p:pic>
        <p:nvPicPr>
          <p:cNvPr id="23" name="object 22"/>
          <p:cNvPicPr/>
          <p:nvPr/>
        </p:nvPicPr>
        <p:blipFill>
          <a:blip r:embed="rId2" cstate="print"/>
          <a:stretch>
            <a:fillRect/>
          </a:stretch>
        </p:blipFill>
        <p:spPr>
          <a:xfrm>
            <a:off x="7593246" y="3927518"/>
            <a:ext cx="307509" cy="565573"/>
          </a:xfrm>
          <a:prstGeom prst="rect">
            <a:avLst/>
          </a:prstGeom>
        </p:spPr>
      </p:pic>
      <p:pic>
        <p:nvPicPr>
          <p:cNvPr id="24" name="object 23"/>
          <p:cNvPicPr/>
          <p:nvPr/>
        </p:nvPicPr>
        <p:blipFill>
          <a:blip r:embed="rId3" cstate="print"/>
          <a:stretch>
            <a:fillRect/>
          </a:stretch>
        </p:blipFill>
        <p:spPr>
          <a:xfrm>
            <a:off x="7593246" y="4709838"/>
            <a:ext cx="307509" cy="368469"/>
          </a:xfrm>
          <a:prstGeom prst="rect">
            <a:avLst/>
          </a:prstGeom>
        </p:spPr>
      </p:pic>
      <p:grpSp>
        <p:nvGrpSpPr>
          <p:cNvPr id="29" name="组 28"/>
          <p:cNvGrpSpPr/>
          <p:nvPr/>
        </p:nvGrpSpPr>
        <p:grpSpPr>
          <a:xfrm>
            <a:off x="7601712" y="5151120"/>
            <a:ext cx="291253" cy="159173"/>
            <a:chOff x="5701284" y="3863340"/>
            <a:chExt cx="218440" cy="119380"/>
          </a:xfrm>
        </p:grpSpPr>
        <p:sp>
          <p:nvSpPr>
            <p:cNvPr id="26" name="object 25"/>
            <p:cNvSpPr/>
            <p:nvPr/>
          </p:nvSpPr>
          <p:spPr>
            <a:xfrm>
              <a:off x="5701284" y="3863340"/>
              <a:ext cx="218440" cy="119380"/>
            </a:xfrm>
            <a:custGeom>
              <a:avLst/>
              <a:gdLst/>
              <a:ahLst/>
              <a:cxnLst/>
              <a:rect l="l" t="t" r="r" b="b"/>
              <a:pathLst>
                <a:path w="218439" h="119379">
                  <a:moveTo>
                    <a:pt x="217932" y="0"/>
                  </a:moveTo>
                  <a:lnTo>
                    <a:pt x="0" y="0"/>
                  </a:lnTo>
                  <a:lnTo>
                    <a:pt x="0" y="118872"/>
                  </a:lnTo>
                  <a:lnTo>
                    <a:pt x="217932" y="118872"/>
                  </a:lnTo>
                  <a:lnTo>
                    <a:pt x="217932" y="0"/>
                  </a:lnTo>
                  <a:close/>
                </a:path>
              </a:pathLst>
            </a:custGeom>
            <a:solidFill>
              <a:srgbClr val="2C6BD7"/>
            </a:solidFill>
          </p:spPr>
          <p:txBody>
            <a:bodyPr wrap="square" lIns="0" tIns="0" rIns="0" bIns="0" rtlCol="0"/>
            <a:lstStyle/>
            <a:p>
              <a:endParaRPr sz="2400"/>
            </a:p>
          </p:txBody>
        </p:sp>
        <p:sp>
          <p:nvSpPr>
            <p:cNvPr id="27" name="object 26"/>
            <p:cNvSpPr/>
            <p:nvPr/>
          </p:nvSpPr>
          <p:spPr>
            <a:xfrm>
              <a:off x="5701284" y="3863340"/>
              <a:ext cx="218440" cy="119380"/>
            </a:xfrm>
            <a:custGeom>
              <a:avLst/>
              <a:gdLst/>
              <a:ahLst/>
              <a:cxnLst/>
              <a:rect l="l" t="t" r="r" b="b"/>
              <a:pathLst>
                <a:path w="218439" h="119379">
                  <a:moveTo>
                    <a:pt x="0" y="118872"/>
                  </a:moveTo>
                  <a:lnTo>
                    <a:pt x="217932" y="118872"/>
                  </a:lnTo>
                  <a:lnTo>
                    <a:pt x="217932" y="0"/>
                  </a:lnTo>
                  <a:lnTo>
                    <a:pt x="0" y="0"/>
                  </a:lnTo>
                  <a:lnTo>
                    <a:pt x="0" y="118872"/>
                  </a:lnTo>
                  <a:close/>
                </a:path>
              </a:pathLst>
            </a:custGeom>
            <a:ln w="12700">
              <a:solidFill>
                <a:srgbClr val="636363"/>
              </a:solidFill>
            </a:ln>
          </p:spPr>
          <p:txBody>
            <a:bodyPr wrap="square" lIns="0" tIns="0" rIns="0" bIns="0" rtlCol="0"/>
            <a:lstStyle/>
            <a:p>
              <a:endParaRPr sz="2400"/>
            </a:p>
          </p:txBody>
        </p:sp>
      </p:grpSp>
      <p:graphicFrame>
        <p:nvGraphicFramePr>
          <p:cNvPr id="28" name="object 27"/>
          <p:cNvGraphicFramePr>
            <a:graphicFrameLocks noGrp="1"/>
          </p:cNvGraphicFramePr>
          <p:nvPr/>
        </p:nvGraphicFramePr>
        <p:xfrm>
          <a:off x="7593246" y="5490126"/>
          <a:ext cx="290405" cy="741679"/>
        </p:xfrm>
        <a:graphic>
          <a:graphicData uri="http://schemas.openxmlformats.org/drawingml/2006/table">
            <a:tbl>
              <a:tblPr firstRow="1" bandRow="1">
                <a:tableStyleId>{2D5ABB26-0587-4C30-8999-92F81FD0307C}</a:tableStyleId>
              </a:tblPr>
              <a:tblGrid>
                <a:gridCol w="290405"/>
              </a:tblGrid>
              <a:tr h="175767">
                <a:tc>
                  <a:txBody>
                    <a:bodyPr/>
                    <a:lstStyle/>
                    <a:p>
                      <a:pPr>
                        <a:lnSpc>
                          <a:spcPct val="100000"/>
                        </a:lnSpc>
                      </a:pPr>
                      <a:endParaRPr sz="900" dirty="0">
                        <a:latin typeface="Times New Roman" panose="02020603050405020304"/>
                        <a:cs typeface="Times New Roman" panose="02020603050405020304"/>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2C6BD7"/>
                    </a:solidFill>
                  </a:tcPr>
                </a:tc>
              </a:tr>
              <a:tr h="195072">
                <a:tc>
                  <a:txBody>
                    <a:bodyPr/>
                    <a:lstStyle/>
                    <a:p>
                      <a:pPr>
                        <a:lnSpc>
                          <a:spcPct val="100000"/>
                        </a:lnSpc>
                      </a:pPr>
                      <a:endParaRPr sz="1100">
                        <a:latin typeface="Times New Roman" panose="02020603050405020304"/>
                        <a:cs typeface="Times New Roman" panose="02020603050405020304"/>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2C6BD7"/>
                    </a:solidFill>
                  </a:tcPr>
                </a:tc>
              </a:tr>
              <a:tr h="195072">
                <a:tc>
                  <a:txBody>
                    <a:bodyPr/>
                    <a:lstStyle/>
                    <a:p>
                      <a:pPr>
                        <a:lnSpc>
                          <a:spcPct val="100000"/>
                        </a:lnSpc>
                      </a:pPr>
                      <a:endParaRPr sz="1100">
                        <a:latin typeface="Times New Roman" panose="02020603050405020304"/>
                        <a:cs typeface="Times New Roman" panose="02020603050405020304"/>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2C6BD7"/>
                    </a:solidFill>
                  </a:tcPr>
                </a:tc>
              </a:tr>
              <a:tr h="175768">
                <a:tc>
                  <a:txBody>
                    <a:bodyPr/>
                    <a:lstStyle/>
                    <a:p>
                      <a:pPr>
                        <a:lnSpc>
                          <a:spcPct val="100000"/>
                        </a:lnSpc>
                      </a:pPr>
                      <a:endParaRPr sz="900" dirty="0">
                        <a:latin typeface="Times New Roman" panose="02020603050405020304"/>
                        <a:cs typeface="Times New Roman" panose="02020603050405020304"/>
                      </a:endParaRPr>
                    </a:p>
                  </a:txBody>
                  <a:tcPr marL="0" marR="0" marT="0" marB="0">
                    <a:lnL w="12700">
                      <a:solidFill>
                        <a:srgbClr val="636363"/>
                      </a:solidFill>
                      <a:prstDash val="solid"/>
                    </a:lnL>
                    <a:lnR w="12700">
                      <a:solidFill>
                        <a:srgbClr val="636363"/>
                      </a:solidFill>
                      <a:prstDash val="solid"/>
                    </a:lnR>
                    <a:lnT w="12700">
                      <a:solidFill>
                        <a:srgbClr val="636363"/>
                      </a:solidFill>
                      <a:prstDash val="solid"/>
                    </a:lnT>
                    <a:lnB w="12700">
                      <a:solidFill>
                        <a:srgbClr val="636363"/>
                      </a:solidFill>
                      <a:prstDash val="solid"/>
                    </a:lnB>
                    <a:solidFill>
                      <a:srgbClr val="2C6BD7"/>
                    </a:solidFill>
                  </a:tcPr>
                </a:tc>
              </a:tr>
            </a:tbl>
          </a:graphicData>
        </a:graphic>
      </p:graphicFrame>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45" y="3765296"/>
            <a:ext cx="1235456" cy="2771648"/>
          </a:xfrm>
          <a:prstGeom prst="rect">
            <a:avLst/>
          </a:prstGeom>
        </p:spPr>
      </p:pic>
      <p:sp>
        <p:nvSpPr>
          <p:cNvPr id="31" name="object 22"/>
          <p:cNvSpPr/>
          <p:nvPr/>
        </p:nvSpPr>
        <p:spPr>
          <a:xfrm>
            <a:off x="9239504" y="4687823"/>
            <a:ext cx="658707" cy="731520"/>
          </a:xfrm>
          <a:custGeom>
            <a:avLst/>
            <a:gdLst/>
            <a:ahLst/>
            <a:cxnLst/>
            <a:rect l="l" t="t" r="r" b="b"/>
            <a:pathLst>
              <a:path w="494029" h="548639">
                <a:moveTo>
                  <a:pt x="246761" y="0"/>
                </a:moveTo>
                <a:lnTo>
                  <a:pt x="246761" y="137159"/>
                </a:lnTo>
                <a:lnTo>
                  <a:pt x="0" y="137159"/>
                </a:lnTo>
                <a:lnTo>
                  <a:pt x="0" y="411479"/>
                </a:lnTo>
                <a:lnTo>
                  <a:pt x="246761" y="411479"/>
                </a:lnTo>
                <a:lnTo>
                  <a:pt x="246761" y="548639"/>
                </a:lnTo>
                <a:lnTo>
                  <a:pt x="493775" y="274319"/>
                </a:lnTo>
                <a:lnTo>
                  <a:pt x="246761" y="0"/>
                </a:lnTo>
                <a:close/>
              </a:path>
            </a:pathLst>
          </a:custGeom>
          <a:solidFill>
            <a:srgbClr val="EE3D42"/>
          </a:solidFill>
        </p:spPr>
        <p:txBody>
          <a:bodyPr wrap="square" lIns="0" tIns="0" rIns="0" bIns="0" rtlCol="0"/>
          <a:lstStyle/>
          <a:p>
            <a:endParaRPr sz="2400"/>
          </a:p>
        </p:txBody>
      </p:sp>
      <p:sp>
        <p:nvSpPr>
          <p:cNvPr id="32" name="object 23"/>
          <p:cNvSpPr txBox="1"/>
          <p:nvPr/>
        </p:nvSpPr>
        <p:spPr>
          <a:xfrm>
            <a:off x="10572157" y="5901745"/>
            <a:ext cx="983827" cy="304421"/>
          </a:xfrm>
          <a:prstGeom prst="rect">
            <a:avLst/>
          </a:prstGeom>
        </p:spPr>
        <p:txBody>
          <a:bodyPr vert="horz" wrap="square" lIns="0" tIns="16933" rIns="0" bIns="0" rtlCol="0">
            <a:spAutoFit/>
          </a:bodyPr>
          <a:lstStyle/>
          <a:p>
            <a:pPr marL="17145">
              <a:spcBef>
                <a:spcPts val="135"/>
              </a:spcBef>
            </a:pPr>
            <a:r>
              <a:rPr sz="1865" spc="-7" dirty="0">
                <a:solidFill>
                  <a:srgbClr val="636363"/>
                </a:solidFill>
                <a:latin typeface="宋体"/>
                <a:cs typeface="宋体"/>
              </a:rPr>
              <a:t>Page</a:t>
            </a:r>
            <a:r>
              <a:rPr sz="1865" spc="-93" dirty="0">
                <a:solidFill>
                  <a:srgbClr val="636363"/>
                </a:solidFill>
                <a:latin typeface="宋体"/>
                <a:cs typeface="宋体"/>
              </a:rPr>
              <a:t> </a:t>
            </a:r>
            <a:r>
              <a:rPr sz="1865" spc="-7" dirty="0">
                <a:solidFill>
                  <a:srgbClr val="636363"/>
                </a:solidFill>
                <a:latin typeface="宋体"/>
                <a:cs typeface="宋体"/>
              </a:rPr>
              <a:t>104</a:t>
            </a:r>
            <a:endParaRPr sz="1865" dirty="0">
              <a:latin typeface="宋体"/>
              <a:cs typeface="宋体"/>
            </a:endParaRPr>
          </a:p>
        </p:txBody>
      </p:sp>
      <p:sp>
        <p:nvSpPr>
          <p:cNvPr id="33" name="object 24"/>
          <p:cNvSpPr txBox="1"/>
          <p:nvPr/>
        </p:nvSpPr>
        <p:spPr>
          <a:xfrm>
            <a:off x="10572157" y="6081222"/>
            <a:ext cx="983827" cy="376171"/>
          </a:xfrm>
          <a:prstGeom prst="rect">
            <a:avLst/>
          </a:prstGeom>
        </p:spPr>
        <p:txBody>
          <a:bodyPr vert="horz" wrap="square" lIns="0" tIns="16933" rIns="0" bIns="0" rtlCol="0">
            <a:spAutoFit/>
          </a:bodyPr>
          <a:lstStyle/>
          <a:p>
            <a:pPr marL="17145">
              <a:lnSpc>
                <a:spcPts val="2775"/>
              </a:lnSpc>
              <a:spcBef>
                <a:spcPts val="135"/>
              </a:spcBef>
            </a:pPr>
            <a:r>
              <a:rPr sz="1865" spc="-7" dirty="0">
                <a:solidFill>
                  <a:srgbClr val="636363"/>
                </a:solidFill>
                <a:latin typeface="宋体"/>
                <a:cs typeface="宋体"/>
              </a:rPr>
              <a:t>Page</a:t>
            </a:r>
            <a:r>
              <a:rPr sz="1865" spc="-93" dirty="0">
                <a:solidFill>
                  <a:srgbClr val="636363"/>
                </a:solidFill>
                <a:latin typeface="宋体"/>
                <a:cs typeface="宋体"/>
              </a:rPr>
              <a:t> </a:t>
            </a:r>
            <a:r>
              <a:rPr sz="1865" spc="-7" dirty="0">
                <a:solidFill>
                  <a:srgbClr val="636363"/>
                </a:solidFill>
                <a:latin typeface="宋体"/>
                <a:cs typeface="宋体"/>
              </a:rPr>
              <a:t>104</a:t>
            </a:r>
            <a:endParaRPr sz="1865" dirty="0">
              <a:latin typeface="宋体"/>
              <a:cs typeface="宋体"/>
            </a:endParaRPr>
          </a:p>
        </p:txBody>
      </p:sp>
      <p:grpSp>
        <p:nvGrpSpPr>
          <p:cNvPr id="34" name="object 31"/>
          <p:cNvGrpSpPr/>
          <p:nvPr/>
        </p:nvGrpSpPr>
        <p:grpSpPr>
          <a:xfrm>
            <a:off x="10228748" y="3957997"/>
            <a:ext cx="308187" cy="176107"/>
            <a:chOff x="7671561" y="2968498"/>
            <a:chExt cx="231140" cy="132080"/>
          </a:xfrm>
        </p:grpSpPr>
        <p:sp>
          <p:nvSpPr>
            <p:cNvPr id="35" name="object 32"/>
            <p:cNvSpPr/>
            <p:nvPr/>
          </p:nvSpPr>
          <p:spPr>
            <a:xfrm>
              <a:off x="7677911" y="2974848"/>
              <a:ext cx="218440" cy="119380"/>
            </a:xfrm>
            <a:custGeom>
              <a:avLst/>
              <a:gdLst/>
              <a:ahLst/>
              <a:cxnLst/>
              <a:rect l="l" t="t" r="r" b="b"/>
              <a:pathLst>
                <a:path w="218440" h="119380">
                  <a:moveTo>
                    <a:pt x="217931" y="0"/>
                  </a:moveTo>
                  <a:lnTo>
                    <a:pt x="0" y="0"/>
                  </a:lnTo>
                  <a:lnTo>
                    <a:pt x="0" y="118871"/>
                  </a:lnTo>
                  <a:lnTo>
                    <a:pt x="217931" y="118871"/>
                  </a:lnTo>
                  <a:lnTo>
                    <a:pt x="217931" y="0"/>
                  </a:lnTo>
                  <a:close/>
                </a:path>
              </a:pathLst>
            </a:custGeom>
            <a:solidFill>
              <a:srgbClr val="2C6BD7"/>
            </a:solidFill>
          </p:spPr>
          <p:txBody>
            <a:bodyPr wrap="square" lIns="0" tIns="0" rIns="0" bIns="0" rtlCol="0"/>
            <a:lstStyle/>
            <a:p>
              <a:endParaRPr sz="2400"/>
            </a:p>
          </p:txBody>
        </p:sp>
        <p:sp>
          <p:nvSpPr>
            <p:cNvPr id="36" name="object 33"/>
            <p:cNvSpPr/>
            <p:nvPr/>
          </p:nvSpPr>
          <p:spPr>
            <a:xfrm>
              <a:off x="7677911" y="2974848"/>
              <a:ext cx="218440" cy="119380"/>
            </a:xfrm>
            <a:custGeom>
              <a:avLst/>
              <a:gdLst/>
              <a:ahLst/>
              <a:cxnLst/>
              <a:rect l="l" t="t" r="r" b="b"/>
              <a:pathLst>
                <a:path w="218440" h="119380">
                  <a:moveTo>
                    <a:pt x="0" y="118871"/>
                  </a:moveTo>
                  <a:lnTo>
                    <a:pt x="217931" y="118871"/>
                  </a:lnTo>
                  <a:lnTo>
                    <a:pt x="217931" y="0"/>
                  </a:lnTo>
                  <a:lnTo>
                    <a:pt x="0" y="0"/>
                  </a:lnTo>
                  <a:lnTo>
                    <a:pt x="0" y="118871"/>
                  </a:lnTo>
                  <a:close/>
                </a:path>
              </a:pathLst>
            </a:custGeom>
            <a:ln w="12700">
              <a:solidFill>
                <a:srgbClr val="636363"/>
              </a:solidFill>
            </a:ln>
          </p:spPr>
          <p:txBody>
            <a:bodyPr wrap="square" lIns="0" tIns="0" rIns="0" bIns="0" rtlCol="0"/>
            <a:lstStyle/>
            <a:p>
              <a:endParaRPr sz="2400"/>
            </a:p>
          </p:txBody>
        </p:sp>
      </p:grpSp>
      <p:grpSp>
        <p:nvGrpSpPr>
          <p:cNvPr id="37" name="object 34"/>
          <p:cNvGrpSpPr/>
          <p:nvPr/>
        </p:nvGrpSpPr>
        <p:grpSpPr>
          <a:xfrm>
            <a:off x="10228748" y="4348140"/>
            <a:ext cx="308187" cy="176107"/>
            <a:chOff x="7671561" y="3261105"/>
            <a:chExt cx="231140" cy="132080"/>
          </a:xfrm>
        </p:grpSpPr>
        <p:sp>
          <p:nvSpPr>
            <p:cNvPr id="38" name="object 35"/>
            <p:cNvSpPr/>
            <p:nvPr/>
          </p:nvSpPr>
          <p:spPr>
            <a:xfrm>
              <a:off x="7677911" y="3267455"/>
              <a:ext cx="218440" cy="119380"/>
            </a:xfrm>
            <a:custGeom>
              <a:avLst/>
              <a:gdLst/>
              <a:ahLst/>
              <a:cxnLst/>
              <a:rect l="l" t="t" r="r" b="b"/>
              <a:pathLst>
                <a:path w="218440" h="119379">
                  <a:moveTo>
                    <a:pt x="217931" y="0"/>
                  </a:moveTo>
                  <a:lnTo>
                    <a:pt x="0" y="0"/>
                  </a:lnTo>
                  <a:lnTo>
                    <a:pt x="0" y="118872"/>
                  </a:lnTo>
                  <a:lnTo>
                    <a:pt x="217931" y="118872"/>
                  </a:lnTo>
                  <a:lnTo>
                    <a:pt x="217931" y="0"/>
                  </a:lnTo>
                  <a:close/>
                </a:path>
              </a:pathLst>
            </a:custGeom>
            <a:solidFill>
              <a:srgbClr val="2C6BD7"/>
            </a:solidFill>
          </p:spPr>
          <p:txBody>
            <a:bodyPr wrap="square" lIns="0" tIns="0" rIns="0" bIns="0" rtlCol="0"/>
            <a:lstStyle/>
            <a:p>
              <a:endParaRPr sz="2400"/>
            </a:p>
          </p:txBody>
        </p:sp>
        <p:sp>
          <p:nvSpPr>
            <p:cNvPr id="39" name="object 36"/>
            <p:cNvSpPr/>
            <p:nvPr/>
          </p:nvSpPr>
          <p:spPr>
            <a:xfrm>
              <a:off x="7677911" y="3267455"/>
              <a:ext cx="218440" cy="119380"/>
            </a:xfrm>
            <a:custGeom>
              <a:avLst/>
              <a:gdLst/>
              <a:ahLst/>
              <a:cxnLst/>
              <a:rect l="l" t="t" r="r" b="b"/>
              <a:pathLst>
                <a:path w="218440" h="119379">
                  <a:moveTo>
                    <a:pt x="0" y="118872"/>
                  </a:moveTo>
                  <a:lnTo>
                    <a:pt x="217931" y="118872"/>
                  </a:lnTo>
                  <a:lnTo>
                    <a:pt x="217931" y="0"/>
                  </a:lnTo>
                  <a:lnTo>
                    <a:pt x="0" y="0"/>
                  </a:lnTo>
                  <a:lnTo>
                    <a:pt x="0" y="118872"/>
                  </a:lnTo>
                  <a:close/>
                </a:path>
              </a:pathLst>
            </a:custGeom>
            <a:ln w="12700">
              <a:solidFill>
                <a:srgbClr val="636363"/>
              </a:solidFill>
            </a:ln>
          </p:spPr>
          <p:txBody>
            <a:bodyPr wrap="square" lIns="0" tIns="0" rIns="0" bIns="0" rtlCol="0"/>
            <a:lstStyle/>
            <a:p>
              <a:endParaRPr sz="2400"/>
            </a:p>
          </p:txBody>
        </p:sp>
      </p:grpSp>
      <p:grpSp>
        <p:nvGrpSpPr>
          <p:cNvPr id="40" name="object 37"/>
          <p:cNvGrpSpPr/>
          <p:nvPr/>
        </p:nvGrpSpPr>
        <p:grpSpPr>
          <a:xfrm>
            <a:off x="10228748" y="5128428"/>
            <a:ext cx="308187" cy="176107"/>
            <a:chOff x="7671561" y="3846321"/>
            <a:chExt cx="231140" cy="132080"/>
          </a:xfrm>
        </p:grpSpPr>
        <p:sp>
          <p:nvSpPr>
            <p:cNvPr id="41" name="object 38"/>
            <p:cNvSpPr/>
            <p:nvPr/>
          </p:nvSpPr>
          <p:spPr>
            <a:xfrm>
              <a:off x="7677911" y="3852671"/>
              <a:ext cx="218440" cy="119380"/>
            </a:xfrm>
            <a:custGeom>
              <a:avLst/>
              <a:gdLst/>
              <a:ahLst/>
              <a:cxnLst/>
              <a:rect l="l" t="t" r="r" b="b"/>
              <a:pathLst>
                <a:path w="218440" h="119379">
                  <a:moveTo>
                    <a:pt x="217931" y="0"/>
                  </a:moveTo>
                  <a:lnTo>
                    <a:pt x="0" y="0"/>
                  </a:lnTo>
                  <a:lnTo>
                    <a:pt x="0" y="118871"/>
                  </a:lnTo>
                  <a:lnTo>
                    <a:pt x="217931" y="118871"/>
                  </a:lnTo>
                  <a:lnTo>
                    <a:pt x="217931" y="0"/>
                  </a:lnTo>
                  <a:close/>
                </a:path>
              </a:pathLst>
            </a:custGeom>
            <a:solidFill>
              <a:srgbClr val="2C6BD7"/>
            </a:solidFill>
          </p:spPr>
          <p:txBody>
            <a:bodyPr wrap="square" lIns="0" tIns="0" rIns="0" bIns="0" rtlCol="0"/>
            <a:lstStyle/>
            <a:p>
              <a:endParaRPr sz="2400"/>
            </a:p>
          </p:txBody>
        </p:sp>
        <p:sp>
          <p:nvSpPr>
            <p:cNvPr id="42" name="object 39"/>
            <p:cNvSpPr/>
            <p:nvPr/>
          </p:nvSpPr>
          <p:spPr>
            <a:xfrm>
              <a:off x="7677911" y="3852671"/>
              <a:ext cx="218440" cy="119380"/>
            </a:xfrm>
            <a:custGeom>
              <a:avLst/>
              <a:gdLst/>
              <a:ahLst/>
              <a:cxnLst/>
              <a:rect l="l" t="t" r="r" b="b"/>
              <a:pathLst>
                <a:path w="218440" h="119379">
                  <a:moveTo>
                    <a:pt x="0" y="118871"/>
                  </a:moveTo>
                  <a:lnTo>
                    <a:pt x="217931" y="118871"/>
                  </a:lnTo>
                  <a:lnTo>
                    <a:pt x="217931" y="0"/>
                  </a:lnTo>
                  <a:lnTo>
                    <a:pt x="0" y="0"/>
                  </a:lnTo>
                  <a:lnTo>
                    <a:pt x="0" y="118871"/>
                  </a:lnTo>
                  <a:close/>
                </a:path>
              </a:pathLst>
            </a:custGeom>
            <a:ln w="12700">
              <a:solidFill>
                <a:srgbClr val="636363"/>
              </a:solidFill>
            </a:ln>
          </p:spPr>
          <p:txBody>
            <a:bodyPr wrap="square" lIns="0" tIns="0" rIns="0" bIns="0" rtlCol="0"/>
            <a:lstStyle/>
            <a:p>
              <a:endParaRPr sz="2400"/>
            </a:p>
          </p:txBody>
        </p:sp>
      </p:grpSp>
      <p:sp>
        <p:nvSpPr>
          <p:cNvPr id="43" name="object 40"/>
          <p:cNvSpPr txBox="1"/>
          <p:nvPr/>
        </p:nvSpPr>
        <p:spPr>
          <a:xfrm>
            <a:off x="10572157" y="3881290"/>
            <a:ext cx="983827" cy="2043294"/>
          </a:xfrm>
          <a:prstGeom prst="rect">
            <a:avLst/>
          </a:prstGeom>
        </p:spPr>
        <p:txBody>
          <a:bodyPr vert="horz" wrap="square" lIns="0" tIns="16933" rIns="0" bIns="0" rtlCol="0">
            <a:spAutoFit/>
          </a:bodyPr>
          <a:lstStyle/>
          <a:p>
            <a:pPr marL="17145">
              <a:lnSpc>
                <a:spcPts val="1885"/>
              </a:lnSpc>
              <a:spcBef>
                <a:spcPts val="135"/>
              </a:spcBef>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101</a:t>
            </a:r>
            <a:endParaRPr sz="1865" dirty="0">
              <a:latin typeface="宋体"/>
              <a:cs typeface="宋体"/>
            </a:endParaRPr>
          </a:p>
          <a:p>
            <a:pPr marL="17145">
              <a:lnSpc>
                <a:spcPts val="1535"/>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101</a:t>
            </a:r>
            <a:endParaRPr sz="1865" dirty="0">
              <a:latin typeface="宋体"/>
              <a:cs typeface="宋体"/>
            </a:endParaRPr>
          </a:p>
          <a:p>
            <a:pPr marL="17145">
              <a:lnSpc>
                <a:spcPts val="1540"/>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102</a:t>
            </a:r>
            <a:endParaRPr sz="1865" dirty="0">
              <a:latin typeface="宋体"/>
              <a:cs typeface="宋体"/>
            </a:endParaRPr>
          </a:p>
          <a:p>
            <a:pPr marL="17145">
              <a:lnSpc>
                <a:spcPts val="1540"/>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102</a:t>
            </a:r>
            <a:endParaRPr sz="1865" dirty="0">
              <a:latin typeface="宋体"/>
              <a:cs typeface="宋体"/>
            </a:endParaRPr>
          </a:p>
          <a:p>
            <a:pPr marL="17145">
              <a:lnSpc>
                <a:spcPts val="1535"/>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102</a:t>
            </a:r>
            <a:endParaRPr sz="1865" dirty="0">
              <a:latin typeface="宋体"/>
              <a:cs typeface="宋体"/>
            </a:endParaRPr>
          </a:p>
          <a:p>
            <a:pPr marL="17145">
              <a:lnSpc>
                <a:spcPts val="1535"/>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102</a:t>
            </a:r>
            <a:endParaRPr sz="1865" dirty="0">
              <a:latin typeface="宋体"/>
              <a:cs typeface="宋体"/>
            </a:endParaRPr>
          </a:p>
          <a:p>
            <a:pPr marL="17145">
              <a:lnSpc>
                <a:spcPts val="1540"/>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103</a:t>
            </a:r>
            <a:endParaRPr sz="1865" dirty="0">
              <a:latin typeface="宋体"/>
              <a:cs typeface="宋体"/>
            </a:endParaRPr>
          </a:p>
          <a:p>
            <a:pPr marL="17145">
              <a:lnSpc>
                <a:spcPts val="1540"/>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103</a:t>
            </a:r>
            <a:endParaRPr sz="1865" dirty="0">
              <a:latin typeface="宋体"/>
              <a:cs typeface="宋体"/>
            </a:endParaRPr>
          </a:p>
          <a:p>
            <a:pPr marL="17145">
              <a:lnSpc>
                <a:spcPts val="1535"/>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103</a:t>
            </a:r>
            <a:endParaRPr sz="1865" dirty="0">
              <a:latin typeface="宋体"/>
              <a:cs typeface="宋体"/>
            </a:endParaRPr>
          </a:p>
          <a:p>
            <a:pPr marL="17145">
              <a:lnSpc>
                <a:spcPts val="1885"/>
              </a:lnSpc>
            </a:pPr>
            <a:r>
              <a:rPr sz="1865" spc="-7" dirty="0">
                <a:solidFill>
                  <a:srgbClr val="636363"/>
                </a:solidFill>
                <a:latin typeface="宋体"/>
                <a:cs typeface="宋体"/>
              </a:rPr>
              <a:t>Page</a:t>
            </a:r>
            <a:r>
              <a:rPr sz="1865" spc="-113" dirty="0">
                <a:solidFill>
                  <a:srgbClr val="636363"/>
                </a:solidFill>
                <a:latin typeface="宋体"/>
                <a:cs typeface="宋体"/>
              </a:rPr>
              <a:t> </a:t>
            </a:r>
            <a:r>
              <a:rPr sz="1865" spc="-7" dirty="0">
                <a:solidFill>
                  <a:srgbClr val="636363"/>
                </a:solidFill>
                <a:latin typeface="宋体"/>
                <a:cs typeface="宋体"/>
              </a:rPr>
              <a:t>104</a:t>
            </a:r>
            <a:endParaRPr sz="1865" dirty="0">
              <a:latin typeface="宋体"/>
              <a:cs typeface="宋体"/>
            </a:endParaRPr>
          </a:p>
        </p:txBody>
      </p:sp>
      <p:grpSp>
        <p:nvGrpSpPr>
          <p:cNvPr id="44" name="object 41"/>
          <p:cNvGrpSpPr/>
          <p:nvPr/>
        </p:nvGrpSpPr>
        <p:grpSpPr>
          <a:xfrm>
            <a:off x="10228748" y="5713645"/>
            <a:ext cx="308187" cy="176107"/>
            <a:chOff x="7671561" y="4285234"/>
            <a:chExt cx="231140" cy="132080"/>
          </a:xfrm>
        </p:grpSpPr>
        <p:sp>
          <p:nvSpPr>
            <p:cNvPr id="45" name="object 42"/>
            <p:cNvSpPr/>
            <p:nvPr/>
          </p:nvSpPr>
          <p:spPr>
            <a:xfrm>
              <a:off x="7677911" y="4291584"/>
              <a:ext cx="218440" cy="119380"/>
            </a:xfrm>
            <a:custGeom>
              <a:avLst/>
              <a:gdLst/>
              <a:ahLst/>
              <a:cxnLst/>
              <a:rect l="l" t="t" r="r" b="b"/>
              <a:pathLst>
                <a:path w="218440" h="119379">
                  <a:moveTo>
                    <a:pt x="217931" y="0"/>
                  </a:moveTo>
                  <a:lnTo>
                    <a:pt x="0" y="0"/>
                  </a:lnTo>
                  <a:lnTo>
                    <a:pt x="0" y="118871"/>
                  </a:lnTo>
                  <a:lnTo>
                    <a:pt x="217931" y="118871"/>
                  </a:lnTo>
                  <a:lnTo>
                    <a:pt x="217931" y="0"/>
                  </a:lnTo>
                  <a:close/>
                </a:path>
              </a:pathLst>
            </a:custGeom>
            <a:solidFill>
              <a:srgbClr val="2C6BD7"/>
            </a:solidFill>
          </p:spPr>
          <p:txBody>
            <a:bodyPr wrap="square" lIns="0" tIns="0" rIns="0" bIns="0" rtlCol="0"/>
            <a:lstStyle/>
            <a:p>
              <a:endParaRPr sz="2400"/>
            </a:p>
          </p:txBody>
        </p:sp>
        <p:sp>
          <p:nvSpPr>
            <p:cNvPr id="46" name="object 43"/>
            <p:cNvSpPr/>
            <p:nvPr/>
          </p:nvSpPr>
          <p:spPr>
            <a:xfrm>
              <a:off x="7677911" y="4291584"/>
              <a:ext cx="218440" cy="119380"/>
            </a:xfrm>
            <a:custGeom>
              <a:avLst/>
              <a:gdLst/>
              <a:ahLst/>
              <a:cxnLst/>
              <a:rect l="l" t="t" r="r" b="b"/>
              <a:pathLst>
                <a:path w="218440" h="119379">
                  <a:moveTo>
                    <a:pt x="0" y="118871"/>
                  </a:moveTo>
                  <a:lnTo>
                    <a:pt x="217931" y="118871"/>
                  </a:lnTo>
                  <a:lnTo>
                    <a:pt x="217931" y="0"/>
                  </a:lnTo>
                  <a:lnTo>
                    <a:pt x="0" y="0"/>
                  </a:lnTo>
                  <a:lnTo>
                    <a:pt x="0" y="118871"/>
                  </a:lnTo>
                  <a:close/>
                </a:path>
              </a:pathLst>
            </a:custGeom>
            <a:ln w="12700">
              <a:solidFill>
                <a:srgbClr val="636363"/>
              </a:solidFill>
            </a:ln>
          </p:spPr>
          <p:txBody>
            <a:bodyPr wrap="square" lIns="0" tIns="0" rIns="0" bIns="0" rtlCol="0"/>
            <a:lstStyle/>
            <a:p>
              <a:endParaRPr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ppt_x"/>
                                          </p:val>
                                        </p:tav>
                                        <p:tav tm="100000">
                                          <p:val>
                                            <p:strVal val="#ppt_x"/>
                                          </p:val>
                                        </p:tav>
                                      </p:tavLst>
                                    </p:anim>
                                    <p:anim calcmode="lin" valueType="num">
                                      <p:cBhvr additive="base">
                                        <p:cTn id="46" dur="500" fill="hold"/>
                                        <p:tgtEl>
                                          <p:spTgt spid="3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ppt_x"/>
                                          </p:val>
                                        </p:tav>
                                        <p:tav tm="100000">
                                          <p:val>
                                            <p:strVal val="#ppt_x"/>
                                          </p:val>
                                        </p:tav>
                                      </p:tavLst>
                                    </p:anim>
                                    <p:anim calcmode="lin" valueType="num">
                                      <p:cBhvr additive="base">
                                        <p:cTn id="58" dur="500" fill="hold"/>
                                        <p:tgtEl>
                                          <p:spTgt spid="4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ppt_x"/>
                                          </p:val>
                                        </p:tav>
                                        <p:tav tm="100000">
                                          <p:val>
                                            <p:strVal val="#ppt_x"/>
                                          </p:val>
                                        </p:tav>
                                      </p:tavLst>
                                    </p:anim>
                                    <p:anim calcmode="lin" valueType="num">
                                      <p:cBhvr additive="base">
                                        <p:cTn id="6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32" grpId="0"/>
      <p:bldP spid="33"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1.1.2 </a:t>
            </a:r>
            <a:r>
              <a:rPr lang="zh-CN" altLang="en-US" dirty="0"/>
              <a:t>用于数据库的存储介质及其架构</a:t>
            </a:r>
            <a:endParaRPr lang="en-US" altLang="zh-CN" dirty="0"/>
          </a:p>
        </p:txBody>
      </p:sp>
      <p:sp>
        <p:nvSpPr>
          <p:cNvPr id="3" name="内容占位符 2"/>
          <p:cNvSpPr>
            <a:spLocks noGrp="1"/>
          </p:cNvSpPr>
          <p:nvPr>
            <p:ph idx="1"/>
          </p:nvPr>
        </p:nvSpPr>
        <p:spPr>
          <a:xfrm>
            <a:off x="838200" y="1825625"/>
            <a:ext cx="5059017" cy="4351338"/>
          </a:xfrm>
        </p:spPr>
        <p:txBody>
          <a:bodyPr>
            <a:normAutofit fontScale="92500" lnSpcReduction="10000"/>
          </a:bodyPr>
          <a:lstStyle/>
          <a:p>
            <a:pPr marL="0" indent="0">
              <a:buNone/>
            </a:pPr>
            <a:r>
              <a:rPr lang="zh-CN" altLang="en-US" sz="3200" b="1" dirty="0"/>
              <a:t>磁盘的物理术语：</a:t>
            </a:r>
            <a:endParaRPr lang="en-US" altLang="zh-CN" sz="3200" b="1" dirty="0"/>
          </a:p>
          <a:p>
            <a:pPr>
              <a:lnSpc>
                <a:spcPct val="120000"/>
              </a:lnSpc>
            </a:pPr>
            <a:r>
              <a:rPr lang="zh-CN" altLang="en-US" dirty="0"/>
              <a:t>磁盘臂，读写头，转轴，盘片，柱面，磁道（约</a:t>
            </a:r>
            <a:r>
              <a:rPr lang="en-US" altLang="zh-CN" dirty="0"/>
              <a:t>50000-100000</a:t>
            </a:r>
            <a:r>
              <a:rPr lang="zh-CN" altLang="en-US" dirty="0"/>
              <a:t>条，</a:t>
            </a:r>
            <a:r>
              <a:rPr lang="en-US" altLang="zh-CN" dirty="0"/>
              <a:t>500-2000</a:t>
            </a:r>
            <a:r>
              <a:rPr lang="zh-CN" altLang="en-US" dirty="0"/>
              <a:t>个扇区），扇区（读、写最小单位，</a:t>
            </a:r>
            <a:r>
              <a:rPr lang="en-US" altLang="zh-CN" dirty="0"/>
              <a:t>512Bytes</a:t>
            </a:r>
            <a:r>
              <a:rPr lang="zh-CN" altLang="en-US" dirty="0"/>
              <a:t>）</a:t>
            </a:r>
            <a:endParaRPr lang="en-US" altLang="zh-CN" dirty="0"/>
          </a:p>
          <a:p>
            <a:pPr marL="0" indent="0">
              <a:lnSpc>
                <a:spcPct val="100000"/>
              </a:lnSpc>
              <a:buNone/>
            </a:pPr>
            <a:r>
              <a:rPr lang="zh-CN" altLang="en-US" sz="3200" b="1" dirty="0"/>
              <a:t>磁盘的逻辑划分（</a:t>
            </a:r>
            <a:r>
              <a:rPr lang="en-US" altLang="zh-CN" sz="3200" b="1" dirty="0"/>
              <a:t>Oracle</a:t>
            </a:r>
            <a:r>
              <a:rPr lang="zh-CN" altLang="en-US" sz="3200" b="1" dirty="0"/>
              <a:t>）</a:t>
            </a:r>
            <a:endParaRPr lang="en-US" altLang="zh-CN" sz="3200" b="1" dirty="0"/>
          </a:p>
          <a:p>
            <a:pPr>
              <a:lnSpc>
                <a:spcPct val="100000"/>
              </a:lnSpc>
            </a:pPr>
            <a:r>
              <a:rPr lang="zh-CN" altLang="en-US" dirty="0"/>
              <a:t>表空间，段，区，块（若干扇区）</a:t>
            </a:r>
            <a:endParaRPr lang="en-US" altLang="zh-CN" dirty="0"/>
          </a:p>
          <a:p>
            <a:pPr>
              <a:lnSpc>
                <a:spcPct val="100000"/>
              </a:lnSpc>
            </a:pPr>
            <a:r>
              <a:rPr lang="zh-CN" altLang="en-US" dirty="0">
                <a:solidFill>
                  <a:srgbClr val="FF0000"/>
                </a:solidFill>
              </a:rPr>
              <a:t>附注：本章中“块（</a:t>
            </a:r>
            <a:r>
              <a:rPr lang="en-US" altLang="zh-CN" dirty="0">
                <a:solidFill>
                  <a:srgbClr val="FF0000"/>
                </a:solidFill>
              </a:rPr>
              <a:t>Block</a:t>
            </a:r>
            <a:r>
              <a:rPr lang="zh-CN" altLang="en-US" dirty="0">
                <a:solidFill>
                  <a:srgbClr val="FF0000"/>
                </a:solidFill>
              </a:rPr>
              <a:t>）”与“页（</a:t>
            </a:r>
            <a:r>
              <a:rPr lang="en-US" altLang="zh-CN" dirty="0">
                <a:solidFill>
                  <a:srgbClr val="FF0000"/>
                </a:solidFill>
              </a:rPr>
              <a:t>Page</a:t>
            </a:r>
            <a:r>
              <a:rPr lang="zh-CN" altLang="en-US" dirty="0">
                <a:solidFill>
                  <a:srgbClr val="FF0000"/>
                </a:solidFill>
              </a:rPr>
              <a:t>）”含义一致</a:t>
            </a:r>
            <a:endParaRPr lang="en-US" altLang="zh-CN" dirty="0">
              <a:solidFill>
                <a:srgbClr val="FF0000"/>
              </a:solidFill>
            </a:endParaRPr>
          </a:p>
        </p:txBody>
      </p:sp>
      <p:sp>
        <p:nvSpPr>
          <p:cNvPr id="6" name="灯片编号占位符 5"/>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38698" y="1970372"/>
            <a:ext cx="5398653" cy="406184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005" y="1970372"/>
            <a:ext cx="6231053" cy="4206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19149"/>
          </a:xfrm>
        </p:spPr>
        <p:txBody>
          <a:bodyPr/>
          <a:lstStyle/>
          <a:p>
            <a:r>
              <a:rPr lang="en-US" altLang="zh-CN" dirty="0"/>
              <a:t>B+</a:t>
            </a:r>
            <a:r>
              <a:rPr lang="zh-CN" altLang="en-US" dirty="0"/>
              <a:t>树</a:t>
            </a:r>
            <a:r>
              <a:rPr lang="zh-CN" altLang="en-US" dirty="0" smtClean="0"/>
              <a:t>的优化</a:t>
            </a:r>
            <a:endParaRPr lang="zh-CN" altLang="en-US" dirty="0"/>
          </a:p>
        </p:txBody>
      </p:sp>
      <p:sp>
        <p:nvSpPr>
          <p:cNvPr id="2" name="内容占位符 1"/>
          <p:cNvSpPr>
            <a:spLocks noGrp="1"/>
          </p:cNvSpPr>
          <p:nvPr>
            <p:ph idx="1"/>
          </p:nvPr>
        </p:nvSpPr>
        <p:spPr>
          <a:xfrm>
            <a:off x="430305" y="1524000"/>
            <a:ext cx="10972800" cy="4389437"/>
          </a:xfrm>
        </p:spPr>
        <p:txBody>
          <a:bodyPr/>
          <a:lstStyle/>
          <a:p>
            <a:pPr>
              <a:lnSpc>
                <a:spcPct val="150000"/>
              </a:lnSpc>
            </a:pPr>
            <a:r>
              <a:rPr lang="zh-CN" altLang="en-US" sz="2935" b="1" dirty="0"/>
              <a:t>前缀压缩</a:t>
            </a:r>
            <a:endParaRPr lang="en-US" altLang="zh-CN" sz="2935" b="1" dirty="0"/>
          </a:p>
          <a:p>
            <a:pPr marL="0" indent="0">
              <a:buNone/>
            </a:pPr>
            <a:r>
              <a:rPr lang="zh-CN" altLang="en-US" sz="2935" dirty="0"/>
              <a:t>          同一叶结点中的已排序键可能具有相同的前缀，无需每次都存储整个键，而是提取公共前缀并仅存储每个键的唯一后缀。</a:t>
            </a:r>
            <a:endParaRPr lang="zh-CN" altLang="en-US" sz="2935" b="1" dirty="0"/>
          </a:p>
          <a:p>
            <a:pPr>
              <a:lnSpc>
                <a:spcPct val="150000"/>
              </a:lnSpc>
            </a:pPr>
            <a:r>
              <a:rPr lang="zh-CN" altLang="en-US" sz="2935" b="1" dirty="0"/>
              <a:t>去重</a:t>
            </a:r>
            <a:endParaRPr lang="en-US" altLang="zh-CN" sz="2935" b="1" dirty="0"/>
          </a:p>
          <a:p>
            <a:pPr marL="0" indent="0">
              <a:lnSpc>
                <a:spcPct val="150000"/>
              </a:lnSpc>
              <a:buNone/>
            </a:pPr>
            <a:r>
              <a:rPr lang="zh-CN" altLang="en-US" sz="2935" dirty="0"/>
              <a:t>        非唯一索引可能会在结节点中存储同一键的多个副本的相同的键。叶结点可以存储</a:t>
            </a:r>
            <a:r>
              <a:rPr lang="zh-CN" altLang="en-US" sz="2935" dirty="0">
                <a:solidFill>
                  <a:srgbClr val="FF0000"/>
                </a:solidFill>
              </a:rPr>
              <a:t>键值</a:t>
            </a:r>
            <a:r>
              <a:rPr lang="zh-CN" altLang="en-US" sz="2935" dirty="0"/>
              <a:t>一次，然后使用该键维护记录 </a:t>
            </a:r>
            <a:r>
              <a:rPr lang="en-US" altLang="zh-CN" sz="2935" dirty="0"/>
              <a:t>ID </a:t>
            </a:r>
            <a:r>
              <a:rPr lang="zh-CN" altLang="en-US" sz="2935" dirty="0"/>
              <a:t>列表。</a:t>
            </a:r>
            <a:endParaRPr lang="zh-CN" altLang="en-US" sz="2935" b="1" dirty="0"/>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704851"/>
            <a:ext cx="10972800" cy="819149"/>
          </a:xfrm>
        </p:spPr>
        <p:txBody>
          <a:bodyPr/>
          <a:lstStyle/>
          <a:p>
            <a:r>
              <a:rPr lang="en-US" altLang="zh-CN" dirty="0"/>
              <a:t>B+</a:t>
            </a:r>
            <a:r>
              <a:rPr lang="zh-CN" altLang="en-US" dirty="0"/>
              <a:t>树</a:t>
            </a:r>
            <a:r>
              <a:rPr lang="zh-CN" altLang="en-US" dirty="0" smtClean="0"/>
              <a:t>的优化（续）</a:t>
            </a:r>
            <a:endParaRPr lang="zh-CN" altLang="en-US" dirty="0"/>
          </a:p>
        </p:txBody>
      </p:sp>
      <p:sp>
        <p:nvSpPr>
          <p:cNvPr id="2" name="内容占位符 1"/>
          <p:cNvSpPr>
            <a:spLocks noGrp="1"/>
          </p:cNvSpPr>
          <p:nvPr>
            <p:ph idx="1"/>
          </p:nvPr>
        </p:nvSpPr>
        <p:spPr>
          <a:xfrm>
            <a:off x="430305" y="1524000"/>
            <a:ext cx="10972800" cy="4389437"/>
          </a:xfrm>
        </p:spPr>
        <p:txBody>
          <a:bodyPr>
            <a:normAutofit/>
          </a:bodyPr>
          <a:lstStyle/>
          <a:p>
            <a:pPr>
              <a:lnSpc>
                <a:spcPct val="150000"/>
              </a:lnSpc>
            </a:pPr>
            <a:r>
              <a:rPr lang="zh-CN" altLang="en-US" sz="2935" b="1" dirty="0"/>
              <a:t>后缀截断</a:t>
            </a:r>
            <a:endParaRPr lang="en-US" altLang="zh-CN" sz="2935" b="1" dirty="0"/>
          </a:p>
          <a:p>
            <a:pPr marL="0" indent="0">
              <a:buNone/>
            </a:pPr>
            <a:r>
              <a:rPr lang="zh-CN" altLang="en-US" sz="2935" dirty="0"/>
              <a:t>        内部节点中的键值仅用于</a:t>
            </a:r>
            <a:r>
              <a:rPr lang="en-US" altLang="zh-CN" sz="2935" dirty="0"/>
              <a:t>“</a:t>
            </a:r>
            <a:r>
              <a:rPr lang="zh-CN" altLang="en-US" sz="2935" dirty="0"/>
              <a:t>交通导向</a:t>
            </a:r>
            <a:r>
              <a:rPr lang="en-US" altLang="zh-CN" sz="2935" dirty="0"/>
              <a:t>”</a:t>
            </a:r>
            <a:r>
              <a:rPr lang="zh-CN" altLang="en-US" sz="2935" dirty="0"/>
              <a:t>，不需要存储整个键值。索引存储探测正确路径所需的最小前缀。</a:t>
            </a:r>
            <a:endParaRPr lang="zh-CN" altLang="en-US" sz="2935" b="1" dirty="0"/>
          </a:p>
          <a:p>
            <a:pPr>
              <a:lnSpc>
                <a:spcPct val="150000"/>
              </a:lnSpc>
            </a:pPr>
            <a:r>
              <a:rPr lang="zh-CN" altLang="en-US" sz="2935" b="1" dirty="0"/>
              <a:t>批量插入</a:t>
            </a:r>
            <a:endParaRPr lang="en-US" altLang="zh-CN" sz="2935" b="1" dirty="0"/>
          </a:p>
          <a:p>
            <a:pPr marL="0" indent="0">
              <a:lnSpc>
                <a:spcPct val="150000"/>
              </a:lnSpc>
              <a:buNone/>
            </a:pPr>
            <a:r>
              <a:rPr lang="zh-CN" altLang="en-US" sz="2935" dirty="0"/>
              <a:t>        为现有表生成新 </a:t>
            </a:r>
            <a:r>
              <a:rPr lang="en-US" altLang="zh-CN" sz="2935" dirty="0"/>
              <a:t>B+</a:t>
            </a:r>
            <a:r>
              <a:rPr lang="zh-CN" altLang="en-US" sz="2935" dirty="0"/>
              <a:t>树的最快方法是首先对键进行排序，然后自下而上构建索引</a:t>
            </a:r>
            <a:r>
              <a:rPr lang="zh-CN" altLang="en-US" sz="2935" dirty="0" smtClean="0"/>
              <a:t>。</a:t>
            </a:r>
            <a:endParaRPr lang="zh-CN" altLang="en-US" sz="2935" dirty="0"/>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543867"/>
            <a:ext cx="10972800" cy="885196"/>
          </a:xfrm>
        </p:spPr>
        <p:txBody>
          <a:bodyPr/>
          <a:lstStyle/>
          <a:p>
            <a:r>
              <a:rPr lang="zh-CN" altLang="en-US" b="1" dirty="0"/>
              <a:t>倒排索引</a:t>
            </a:r>
            <a:endParaRPr lang="zh-CN" altLang="en-US" b="1" dirty="0"/>
          </a:p>
        </p:txBody>
      </p:sp>
      <p:sp>
        <p:nvSpPr>
          <p:cNvPr id="2" name="内容占位符 1"/>
          <p:cNvSpPr>
            <a:spLocks noGrp="1"/>
          </p:cNvSpPr>
          <p:nvPr>
            <p:ph idx="1"/>
          </p:nvPr>
        </p:nvSpPr>
        <p:spPr>
          <a:xfrm>
            <a:off x="532702" y="1516356"/>
            <a:ext cx="6072153" cy="4389437"/>
          </a:xfrm>
        </p:spPr>
        <p:txBody>
          <a:bodyPr/>
          <a:lstStyle/>
          <a:p>
            <a:pPr marL="0" indent="0">
              <a:buNone/>
            </a:pPr>
            <a:r>
              <a:rPr lang="zh-CN" altLang="en-US" sz="2935" dirty="0">
                <a:solidFill>
                  <a:prstClr val="black"/>
                </a:solidFill>
              </a:rPr>
              <a:t>倒排索引：存储单词到目标属性中包含这些单词的记录的映射</a:t>
            </a:r>
            <a:endParaRPr lang="zh-CN" altLang="en-US" sz="2935" dirty="0">
              <a:solidFill>
                <a:prstClr val="black"/>
              </a:solidFill>
            </a:endParaRPr>
          </a:p>
          <a:p>
            <a:pPr lvl="1">
              <a:buFont typeface="Wingdings" panose="05000000000000000000" pitchFamily="2" charset="2"/>
              <a:buChar char="Ø"/>
            </a:pPr>
            <a:r>
              <a:rPr lang="zh-CN" altLang="en-US" sz="2935" dirty="0">
                <a:solidFill>
                  <a:prstClr val="black"/>
                </a:solidFill>
              </a:rPr>
              <a:t>有时称为全文搜索索引。</a:t>
            </a:r>
            <a:endParaRPr lang="en-US" altLang="zh-CN" sz="2935" dirty="0">
              <a:solidFill>
                <a:prstClr val="black"/>
              </a:solidFill>
            </a:endParaRPr>
          </a:p>
          <a:p>
            <a:pPr marL="342900" lvl="1" indent="0">
              <a:buNone/>
            </a:pPr>
            <a:endParaRPr lang="zh-CN" altLang="en-US" sz="2935" dirty="0">
              <a:solidFill>
                <a:prstClr val="black"/>
              </a:solidFill>
            </a:endParaRPr>
          </a:p>
          <a:p>
            <a:pPr marL="0" indent="0">
              <a:buNone/>
            </a:pPr>
            <a:r>
              <a:rPr lang="zh-CN" altLang="en-US" sz="2935" dirty="0">
                <a:solidFill>
                  <a:prstClr val="black"/>
                </a:solidFill>
              </a:rPr>
              <a:t>主流的</a:t>
            </a:r>
            <a:r>
              <a:rPr lang="en-US" altLang="zh-CN" sz="2935" dirty="0">
                <a:solidFill>
                  <a:prstClr val="black"/>
                </a:solidFill>
              </a:rPr>
              <a:t>DBMS</a:t>
            </a:r>
            <a:r>
              <a:rPr lang="zh-CN" altLang="en-US" sz="2935" dirty="0">
                <a:solidFill>
                  <a:prstClr val="black"/>
                </a:solidFill>
              </a:rPr>
              <a:t>包含这些机制，还有一些专用的</a:t>
            </a:r>
            <a:r>
              <a:rPr lang="en-US" altLang="zh-CN" sz="2935" dirty="0">
                <a:solidFill>
                  <a:prstClr val="black"/>
                </a:solidFill>
              </a:rPr>
              <a:t>DBMS</a:t>
            </a:r>
            <a:r>
              <a:rPr lang="zh-CN" altLang="en-US" sz="2935" dirty="0">
                <a:solidFill>
                  <a:prstClr val="black"/>
                </a:solidFill>
              </a:rPr>
              <a:t>。</a:t>
            </a:r>
            <a:endParaRPr lang="zh-CN" altLang="en-US" sz="2935" dirty="0">
              <a:solidFill>
                <a:prstClr val="black"/>
              </a:solidFill>
            </a:endParaRPr>
          </a:p>
        </p:txBody>
      </p:sp>
      <p:sp>
        <p:nvSpPr>
          <p:cNvPr id="5" name="灯片编号占位符 4"/>
          <p:cNvSpPr>
            <a:spLocks noGrp="1"/>
          </p:cNvSpPr>
          <p:nvPr>
            <p:ph type="sldNum" sz="quarter" idx="12"/>
          </p:nvPr>
        </p:nvSpPr>
        <p:spPr/>
        <p:txBody>
          <a:bodyPr/>
          <a:lstStyle/>
          <a:p>
            <a:fld id="{716C8CFA-7F88-49B1-AA66-045BA62EBB54}" type="slidenum">
              <a:rPr lang="zh-CN" altLang="en-US" smtClean="0"/>
            </a:fld>
            <a:endParaRPr lang="zh-CN" altLang="en-US"/>
          </a:p>
        </p:txBody>
      </p:sp>
      <p:grpSp>
        <p:nvGrpSpPr>
          <p:cNvPr id="6" name="object 4"/>
          <p:cNvGrpSpPr/>
          <p:nvPr/>
        </p:nvGrpSpPr>
        <p:grpSpPr>
          <a:xfrm>
            <a:off x="9481513" y="4357498"/>
            <a:ext cx="1625600" cy="217593"/>
            <a:chOff x="7266730" y="4018562"/>
            <a:chExt cx="1219200" cy="163195"/>
          </a:xfrm>
        </p:grpSpPr>
        <p:pic>
          <p:nvPicPr>
            <p:cNvPr id="7" name="object 5"/>
            <p:cNvPicPr/>
            <p:nvPr/>
          </p:nvPicPr>
          <p:blipFill>
            <a:blip r:embed="rId1" cstate="print"/>
            <a:stretch>
              <a:fillRect/>
            </a:stretch>
          </p:blipFill>
          <p:spPr>
            <a:xfrm>
              <a:off x="7266730" y="4064968"/>
              <a:ext cx="92944" cy="116010"/>
            </a:xfrm>
            <a:prstGeom prst="rect">
              <a:avLst/>
            </a:prstGeom>
          </p:spPr>
        </p:pic>
        <p:sp>
          <p:nvSpPr>
            <p:cNvPr id="8" name="object 6"/>
            <p:cNvSpPr/>
            <p:nvPr/>
          </p:nvSpPr>
          <p:spPr>
            <a:xfrm>
              <a:off x="7387562" y="4018562"/>
              <a:ext cx="17780" cy="160655"/>
            </a:xfrm>
            <a:custGeom>
              <a:avLst/>
              <a:gdLst/>
              <a:ahLst/>
              <a:cxnLst/>
              <a:rect l="l" t="t" r="r" b="b"/>
              <a:pathLst>
                <a:path w="17779" h="160654">
                  <a:moveTo>
                    <a:pt x="17159" y="0"/>
                  </a:moveTo>
                  <a:lnTo>
                    <a:pt x="0" y="0"/>
                  </a:lnTo>
                  <a:lnTo>
                    <a:pt x="0" y="160309"/>
                  </a:lnTo>
                  <a:lnTo>
                    <a:pt x="17159" y="160309"/>
                  </a:lnTo>
                  <a:lnTo>
                    <a:pt x="17159" y="0"/>
                  </a:lnTo>
                  <a:close/>
                </a:path>
              </a:pathLst>
            </a:custGeom>
            <a:solidFill>
              <a:srgbClr val="000000"/>
            </a:solidFill>
          </p:spPr>
          <p:txBody>
            <a:bodyPr wrap="square" lIns="0" tIns="0" rIns="0" bIns="0" rtlCol="0"/>
            <a:lstStyle/>
            <a:p>
              <a:endParaRPr sz="2400"/>
            </a:p>
          </p:txBody>
        </p:sp>
        <p:pic>
          <p:nvPicPr>
            <p:cNvPr id="9" name="object 7"/>
            <p:cNvPicPr/>
            <p:nvPr/>
          </p:nvPicPr>
          <p:blipFill>
            <a:blip r:embed="rId2" cstate="print"/>
            <a:stretch>
              <a:fillRect/>
            </a:stretch>
          </p:blipFill>
          <p:spPr>
            <a:xfrm>
              <a:off x="7431892" y="4032621"/>
              <a:ext cx="286709" cy="149061"/>
            </a:xfrm>
            <a:prstGeom prst="rect">
              <a:avLst/>
            </a:prstGeom>
          </p:spPr>
        </p:pic>
        <p:sp>
          <p:nvSpPr>
            <p:cNvPr id="10" name="object 8"/>
            <p:cNvSpPr/>
            <p:nvPr/>
          </p:nvSpPr>
          <p:spPr>
            <a:xfrm>
              <a:off x="7737868" y="4022089"/>
              <a:ext cx="17780" cy="156845"/>
            </a:xfrm>
            <a:custGeom>
              <a:avLst/>
              <a:gdLst/>
              <a:ahLst/>
              <a:cxnLst/>
              <a:rect l="l" t="t" r="r" b="b"/>
              <a:pathLst>
                <a:path w="17779" h="156845">
                  <a:moveTo>
                    <a:pt x="17183" y="44996"/>
                  </a:moveTo>
                  <a:lnTo>
                    <a:pt x="0" y="44996"/>
                  </a:lnTo>
                  <a:lnTo>
                    <a:pt x="0" y="156794"/>
                  </a:lnTo>
                  <a:lnTo>
                    <a:pt x="17183" y="156794"/>
                  </a:lnTo>
                  <a:lnTo>
                    <a:pt x="17183" y="44996"/>
                  </a:lnTo>
                  <a:close/>
                </a:path>
                <a:path w="17779" h="156845">
                  <a:moveTo>
                    <a:pt x="17183" y="0"/>
                  </a:moveTo>
                  <a:lnTo>
                    <a:pt x="0" y="0"/>
                  </a:lnTo>
                  <a:lnTo>
                    <a:pt x="0" y="19685"/>
                  </a:lnTo>
                  <a:lnTo>
                    <a:pt x="17183" y="19685"/>
                  </a:lnTo>
                  <a:lnTo>
                    <a:pt x="17183" y="0"/>
                  </a:lnTo>
                  <a:close/>
                </a:path>
              </a:pathLst>
            </a:custGeom>
            <a:solidFill>
              <a:srgbClr val="000000"/>
            </a:solidFill>
          </p:spPr>
          <p:txBody>
            <a:bodyPr wrap="square" lIns="0" tIns="0" rIns="0" bIns="0" rtlCol="0"/>
            <a:lstStyle/>
            <a:p>
              <a:endParaRPr sz="2400"/>
            </a:p>
          </p:txBody>
        </p:sp>
        <p:pic>
          <p:nvPicPr>
            <p:cNvPr id="11" name="object 9"/>
            <p:cNvPicPr/>
            <p:nvPr/>
          </p:nvPicPr>
          <p:blipFill>
            <a:blip r:embed="rId3" cstate="print"/>
            <a:stretch>
              <a:fillRect/>
            </a:stretch>
          </p:blipFill>
          <p:spPr>
            <a:xfrm>
              <a:off x="7783635" y="4064264"/>
              <a:ext cx="181617" cy="116714"/>
            </a:xfrm>
            <a:prstGeom prst="rect">
              <a:avLst/>
            </a:prstGeom>
          </p:spPr>
        </p:pic>
        <p:pic>
          <p:nvPicPr>
            <p:cNvPr id="12" name="object 10"/>
            <p:cNvPicPr/>
            <p:nvPr/>
          </p:nvPicPr>
          <p:blipFill>
            <a:blip r:embed="rId4" cstate="print"/>
            <a:stretch>
              <a:fillRect/>
            </a:stretch>
          </p:blipFill>
          <p:spPr>
            <a:xfrm>
              <a:off x="7986731" y="4064968"/>
              <a:ext cx="92896" cy="116010"/>
            </a:xfrm>
            <a:prstGeom prst="rect">
              <a:avLst/>
            </a:prstGeom>
          </p:spPr>
        </p:pic>
        <p:pic>
          <p:nvPicPr>
            <p:cNvPr id="13" name="object 11"/>
            <p:cNvPicPr/>
            <p:nvPr/>
          </p:nvPicPr>
          <p:blipFill>
            <a:blip r:embed="rId5" cstate="print"/>
            <a:stretch>
              <a:fillRect/>
            </a:stretch>
          </p:blipFill>
          <p:spPr>
            <a:xfrm>
              <a:off x="8099675" y="4064968"/>
              <a:ext cx="100116" cy="116010"/>
            </a:xfrm>
            <a:prstGeom prst="rect">
              <a:avLst/>
            </a:prstGeom>
          </p:spPr>
        </p:pic>
        <p:pic>
          <p:nvPicPr>
            <p:cNvPr id="14" name="object 12"/>
            <p:cNvPicPr/>
            <p:nvPr/>
          </p:nvPicPr>
          <p:blipFill>
            <a:blip r:embed="rId6" cstate="print"/>
            <a:stretch>
              <a:fillRect/>
            </a:stretch>
          </p:blipFill>
          <p:spPr>
            <a:xfrm>
              <a:off x="8220495" y="4064968"/>
              <a:ext cx="150174" cy="116010"/>
            </a:xfrm>
            <a:prstGeom prst="rect">
              <a:avLst/>
            </a:prstGeom>
          </p:spPr>
        </p:pic>
        <p:pic>
          <p:nvPicPr>
            <p:cNvPr id="15" name="object 13"/>
            <p:cNvPicPr/>
            <p:nvPr/>
          </p:nvPicPr>
          <p:blipFill>
            <a:blip r:embed="rId7" cstate="print"/>
            <a:stretch>
              <a:fillRect/>
            </a:stretch>
          </p:blipFill>
          <p:spPr>
            <a:xfrm>
              <a:off x="8394952" y="4018562"/>
              <a:ext cx="90808" cy="160309"/>
            </a:xfrm>
            <a:prstGeom prst="rect">
              <a:avLst/>
            </a:prstGeom>
          </p:spPr>
        </p:pic>
      </p:grpSp>
      <p:pic>
        <p:nvPicPr>
          <p:cNvPr id="16" name="object 15"/>
          <p:cNvPicPr/>
          <p:nvPr/>
        </p:nvPicPr>
        <p:blipFill>
          <a:blip r:embed="rId8" cstate="print"/>
          <a:stretch>
            <a:fillRect/>
          </a:stretch>
        </p:blipFill>
        <p:spPr>
          <a:xfrm>
            <a:off x="9952540" y="5034453"/>
            <a:ext cx="1828800" cy="434848"/>
          </a:xfrm>
          <a:prstGeom prst="rect">
            <a:avLst/>
          </a:prstGeom>
        </p:spPr>
      </p:pic>
      <p:pic>
        <p:nvPicPr>
          <p:cNvPr id="17" name="object 16"/>
          <p:cNvPicPr/>
          <p:nvPr/>
        </p:nvPicPr>
        <p:blipFill>
          <a:blip r:embed="rId9" cstate="print"/>
          <a:stretch>
            <a:fillRect/>
          </a:stretch>
        </p:blipFill>
        <p:spPr>
          <a:xfrm>
            <a:off x="8737601" y="3471645"/>
            <a:ext cx="3041047" cy="478863"/>
          </a:xfrm>
          <a:prstGeom prst="rect">
            <a:avLst/>
          </a:prstGeom>
        </p:spPr>
      </p:pic>
      <p:grpSp>
        <p:nvGrpSpPr>
          <p:cNvPr id="18" name="object 17"/>
          <p:cNvGrpSpPr/>
          <p:nvPr/>
        </p:nvGrpSpPr>
        <p:grpSpPr>
          <a:xfrm>
            <a:off x="6945179" y="4295624"/>
            <a:ext cx="2702560" cy="1324187"/>
            <a:chOff x="5364479" y="3972157"/>
            <a:chExt cx="2026920" cy="993140"/>
          </a:xfrm>
        </p:grpSpPr>
        <p:sp>
          <p:nvSpPr>
            <p:cNvPr id="19" name="object 18"/>
            <p:cNvSpPr/>
            <p:nvPr/>
          </p:nvSpPr>
          <p:spPr>
            <a:xfrm>
              <a:off x="7000045" y="3972157"/>
              <a:ext cx="191770" cy="77470"/>
            </a:xfrm>
            <a:custGeom>
              <a:avLst/>
              <a:gdLst/>
              <a:ahLst/>
              <a:cxnLst/>
              <a:rect l="l" t="t" r="r" b="b"/>
              <a:pathLst>
                <a:path w="191770" h="77470">
                  <a:moveTo>
                    <a:pt x="78642" y="0"/>
                  </a:moveTo>
                  <a:lnTo>
                    <a:pt x="0" y="77338"/>
                  </a:lnTo>
                  <a:lnTo>
                    <a:pt x="148711" y="77338"/>
                  </a:lnTo>
                  <a:lnTo>
                    <a:pt x="170396" y="72911"/>
                  </a:lnTo>
                  <a:lnTo>
                    <a:pt x="188127" y="60903"/>
                  </a:lnTo>
                  <a:lnTo>
                    <a:pt x="191250" y="56290"/>
                  </a:lnTo>
                  <a:lnTo>
                    <a:pt x="191165" y="56128"/>
                  </a:lnTo>
                  <a:lnTo>
                    <a:pt x="160985" y="26448"/>
                  </a:lnTo>
                  <a:lnTo>
                    <a:pt x="122713" y="6984"/>
                  </a:lnTo>
                  <a:lnTo>
                    <a:pt x="78642" y="0"/>
                  </a:lnTo>
                  <a:close/>
                </a:path>
              </a:pathLst>
            </a:custGeom>
            <a:solidFill>
              <a:srgbClr val="EEBE1B"/>
            </a:solidFill>
          </p:spPr>
          <p:txBody>
            <a:bodyPr wrap="square" lIns="0" tIns="0" rIns="0" bIns="0" rtlCol="0"/>
            <a:lstStyle/>
            <a:p>
              <a:endParaRPr sz="2400"/>
            </a:p>
          </p:txBody>
        </p:sp>
        <p:sp>
          <p:nvSpPr>
            <p:cNvPr id="20" name="object 19"/>
            <p:cNvSpPr/>
            <p:nvPr/>
          </p:nvSpPr>
          <p:spPr>
            <a:xfrm>
              <a:off x="7000763" y="4169731"/>
              <a:ext cx="189230" cy="76835"/>
            </a:xfrm>
            <a:custGeom>
              <a:avLst/>
              <a:gdLst/>
              <a:ahLst/>
              <a:cxnLst/>
              <a:rect l="l" t="t" r="r" b="b"/>
              <a:pathLst>
                <a:path w="189229" h="76835">
                  <a:moveTo>
                    <a:pt x="141562" y="0"/>
                  </a:moveTo>
                  <a:lnTo>
                    <a:pt x="0" y="0"/>
                  </a:lnTo>
                  <a:lnTo>
                    <a:pt x="77930" y="76637"/>
                  </a:lnTo>
                  <a:lnTo>
                    <a:pt x="121996" y="69647"/>
                  </a:lnTo>
                  <a:lnTo>
                    <a:pt x="160267" y="50184"/>
                  </a:lnTo>
                  <a:lnTo>
                    <a:pt x="188976" y="21951"/>
                  </a:lnTo>
                  <a:lnTo>
                    <a:pt x="186516" y="18368"/>
                  </a:lnTo>
                  <a:lnTo>
                    <a:pt x="166285" y="4932"/>
                  </a:lnTo>
                  <a:lnTo>
                    <a:pt x="141562" y="0"/>
                  </a:lnTo>
                  <a:close/>
                </a:path>
              </a:pathLst>
            </a:custGeom>
            <a:solidFill>
              <a:srgbClr val="40BDAF"/>
            </a:solidFill>
          </p:spPr>
          <p:txBody>
            <a:bodyPr wrap="square" lIns="0" tIns="0" rIns="0" bIns="0" rtlCol="0"/>
            <a:lstStyle/>
            <a:p>
              <a:endParaRPr sz="2400"/>
            </a:p>
          </p:txBody>
        </p:sp>
        <p:pic>
          <p:nvPicPr>
            <p:cNvPr id="21" name="object 20"/>
            <p:cNvPicPr/>
            <p:nvPr/>
          </p:nvPicPr>
          <p:blipFill>
            <a:blip r:embed="rId10" cstate="print"/>
            <a:stretch>
              <a:fillRect/>
            </a:stretch>
          </p:blipFill>
          <p:spPr>
            <a:xfrm>
              <a:off x="6939273" y="4070589"/>
              <a:ext cx="223069" cy="77344"/>
            </a:xfrm>
            <a:prstGeom prst="rect">
              <a:avLst/>
            </a:prstGeom>
          </p:spPr>
        </p:pic>
        <p:sp>
          <p:nvSpPr>
            <p:cNvPr id="22" name="object 21"/>
            <p:cNvSpPr/>
            <p:nvPr/>
          </p:nvSpPr>
          <p:spPr>
            <a:xfrm>
              <a:off x="6953572" y="3990434"/>
              <a:ext cx="103505" cy="58419"/>
            </a:xfrm>
            <a:custGeom>
              <a:avLst/>
              <a:gdLst/>
              <a:ahLst/>
              <a:cxnLst/>
              <a:rect l="l" t="t" r="r" b="b"/>
              <a:pathLst>
                <a:path w="103504" h="58420">
                  <a:moveTo>
                    <a:pt x="55052" y="0"/>
                  </a:moveTo>
                  <a:lnTo>
                    <a:pt x="38206" y="11294"/>
                  </a:lnTo>
                  <a:lnTo>
                    <a:pt x="23236" y="24960"/>
                  </a:lnTo>
                  <a:lnTo>
                    <a:pt x="10411" y="40736"/>
                  </a:lnTo>
                  <a:lnTo>
                    <a:pt x="0" y="58357"/>
                  </a:lnTo>
                  <a:lnTo>
                    <a:pt x="102956" y="58357"/>
                  </a:lnTo>
                  <a:lnTo>
                    <a:pt x="93861" y="41627"/>
                  </a:lnTo>
                  <a:lnTo>
                    <a:pt x="82756" y="26280"/>
                  </a:lnTo>
                  <a:lnTo>
                    <a:pt x="69775" y="12383"/>
                  </a:lnTo>
                  <a:lnTo>
                    <a:pt x="55052" y="0"/>
                  </a:lnTo>
                  <a:close/>
                </a:path>
              </a:pathLst>
            </a:custGeom>
            <a:solidFill>
              <a:srgbClr val="D6A129"/>
            </a:solidFill>
          </p:spPr>
          <p:txBody>
            <a:bodyPr wrap="square" lIns="0" tIns="0" rIns="0" bIns="0" rtlCol="0"/>
            <a:lstStyle/>
            <a:p>
              <a:endParaRPr sz="2400"/>
            </a:p>
          </p:txBody>
        </p:sp>
        <p:sp>
          <p:nvSpPr>
            <p:cNvPr id="23" name="object 22"/>
            <p:cNvSpPr/>
            <p:nvPr/>
          </p:nvSpPr>
          <p:spPr>
            <a:xfrm>
              <a:off x="6953572" y="4169731"/>
              <a:ext cx="105410" cy="60960"/>
            </a:xfrm>
            <a:custGeom>
              <a:avLst/>
              <a:gdLst/>
              <a:ahLst/>
              <a:cxnLst/>
              <a:rect l="l" t="t" r="r" b="b"/>
              <a:pathLst>
                <a:path w="105409" h="60960">
                  <a:moveTo>
                    <a:pt x="105098" y="0"/>
                  </a:moveTo>
                  <a:lnTo>
                    <a:pt x="0" y="0"/>
                  </a:lnTo>
                  <a:lnTo>
                    <a:pt x="11082" y="18148"/>
                  </a:lnTo>
                  <a:lnTo>
                    <a:pt x="24845" y="34451"/>
                  </a:lnTo>
                  <a:lnTo>
                    <a:pt x="41021" y="48645"/>
                  </a:lnTo>
                  <a:lnTo>
                    <a:pt x="59342" y="60466"/>
                  </a:lnTo>
                  <a:lnTo>
                    <a:pt x="73529" y="47557"/>
                  </a:lnTo>
                  <a:lnTo>
                    <a:pt x="85974" y="33133"/>
                  </a:lnTo>
                  <a:lnTo>
                    <a:pt x="96543" y="17258"/>
                  </a:lnTo>
                  <a:lnTo>
                    <a:pt x="105098" y="0"/>
                  </a:lnTo>
                  <a:close/>
                </a:path>
              </a:pathLst>
            </a:custGeom>
            <a:solidFill>
              <a:srgbClr val="009B8F"/>
            </a:solidFill>
          </p:spPr>
          <p:txBody>
            <a:bodyPr wrap="square" lIns="0" tIns="0" rIns="0" bIns="0" rtlCol="0"/>
            <a:lstStyle/>
            <a:p>
              <a:endParaRPr sz="2400"/>
            </a:p>
          </p:txBody>
        </p:sp>
        <p:pic>
          <p:nvPicPr>
            <p:cNvPr id="24" name="object 23"/>
            <p:cNvPicPr/>
            <p:nvPr/>
          </p:nvPicPr>
          <p:blipFill>
            <a:blip r:embed="rId11" cstate="print"/>
            <a:stretch>
              <a:fillRect/>
            </a:stretch>
          </p:blipFill>
          <p:spPr>
            <a:xfrm>
              <a:off x="6476999" y="4503420"/>
              <a:ext cx="914400" cy="461772"/>
            </a:xfrm>
            <a:prstGeom prst="rect">
              <a:avLst/>
            </a:prstGeom>
          </p:spPr>
        </p:pic>
        <p:pic>
          <p:nvPicPr>
            <p:cNvPr id="25" name="object 24"/>
            <p:cNvPicPr/>
            <p:nvPr/>
          </p:nvPicPr>
          <p:blipFill>
            <a:blip r:embed="rId12" cstate="print"/>
            <a:stretch>
              <a:fillRect/>
            </a:stretch>
          </p:blipFill>
          <p:spPr>
            <a:xfrm>
              <a:off x="5364479" y="4206240"/>
              <a:ext cx="1554479" cy="388620"/>
            </a:xfrm>
            <a:prstGeom prst="rect">
              <a:avLst/>
            </a:prstGeom>
          </p:spPr>
        </p:pic>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4400" spc="300" dirty="0" smtClean="0"/>
              <a:t>3 </a:t>
            </a:r>
            <a:r>
              <a:rPr lang="zh-CN" altLang="en-US" sz="4400" spc="300" dirty="0"/>
              <a:t>缓存</a:t>
            </a:r>
            <a:endParaRPr lang="zh-CN" altLang="en-US" sz="4400" spc="300" dirty="0"/>
          </a:p>
        </p:txBody>
      </p:sp>
    </p:spTree>
  </p:cSld>
  <p:clrMapOvr>
    <a:masterClrMapping/>
  </p:clrMapOvr>
  <mc:AlternateContent xmlns:mc="http://schemas.openxmlformats.org/markup-compatibility/2006">
    <mc:Choice xmlns:p14="http://schemas.microsoft.com/office/powerpoint/2010/main" Requires="p14">
      <p:transition spd="slow" p14:dur="2000" advTm="4346"/>
    </mc:Choice>
    <mc:Fallback>
      <p:transition spd="slow" advTm="4346"/>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a:t>缓冲池</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latin typeface="+mn-ea"/>
              </a:rPr>
              <a:t>3.1 </a:t>
            </a:r>
            <a:r>
              <a:rPr lang="zh-CN" altLang="en-US" dirty="0">
                <a:latin typeface="+mn-ea"/>
              </a:rPr>
              <a:t>缓冲池工作原理</a:t>
            </a:r>
            <a:endParaRPr lang="en-US" altLang="zh-CN" dirty="0">
              <a:latin typeface="+mn-ea"/>
            </a:endParaRPr>
          </a:p>
          <a:p>
            <a:pPr marL="0" indent="0">
              <a:buNone/>
            </a:pPr>
            <a:r>
              <a:rPr lang="en-US" altLang="zh-CN" dirty="0" smtClean="0">
                <a:latin typeface="+mn-ea"/>
              </a:rPr>
              <a:t>3.2 </a:t>
            </a:r>
            <a:r>
              <a:rPr lang="zh-CN" altLang="en-US" dirty="0">
                <a:latin typeface="+mn-ea"/>
              </a:rPr>
              <a:t>缓冲池结构</a:t>
            </a:r>
            <a:endParaRPr lang="en-US" altLang="zh-CN" dirty="0">
              <a:latin typeface="+mn-ea"/>
            </a:endParaRPr>
          </a:p>
          <a:p>
            <a:pPr marL="0" indent="0">
              <a:buNone/>
            </a:pPr>
            <a:r>
              <a:rPr lang="en-US" altLang="zh-CN" dirty="0" smtClean="0">
                <a:latin typeface="+mn-ea"/>
              </a:rPr>
              <a:t>3.3 </a:t>
            </a:r>
            <a:r>
              <a:rPr lang="zh-CN" altLang="en-US" dirty="0">
                <a:latin typeface="+mn-ea"/>
              </a:rPr>
              <a:t>缓冲池使用</a:t>
            </a:r>
            <a:endParaRPr lang="en-US" altLang="zh-CN" dirty="0">
              <a:latin typeface="+mn-ea"/>
            </a:endParaRPr>
          </a:p>
          <a:p>
            <a:pPr marL="0" indent="0">
              <a:buNone/>
            </a:pPr>
            <a:r>
              <a:rPr lang="en-US" altLang="zh-CN" dirty="0" smtClean="0">
                <a:latin typeface="+mn-ea"/>
              </a:rPr>
              <a:t>3.4 </a:t>
            </a:r>
            <a:r>
              <a:rPr lang="zh-CN" altLang="en-US" dirty="0">
                <a:latin typeface="+mn-ea"/>
              </a:rPr>
              <a:t>缓冲池替换算法</a:t>
            </a:r>
            <a:endParaRPr lang="en-US" altLang="zh-CN" dirty="0">
              <a:latin typeface="+mn-ea"/>
            </a:endParaRPr>
          </a:p>
          <a:p>
            <a:pPr marL="0" indent="0">
              <a:buNone/>
            </a:pPr>
            <a:r>
              <a:rPr lang="en-US" altLang="zh-CN" dirty="0" smtClean="0">
                <a:latin typeface="+mn-ea"/>
              </a:rPr>
              <a:t>3.5 </a:t>
            </a:r>
            <a:r>
              <a:rPr lang="zh-CN" altLang="en-US" dirty="0">
                <a:latin typeface="+mn-ea"/>
              </a:rPr>
              <a:t>缓冲池的优化</a:t>
            </a:r>
            <a:endParaRPr lang="en-US" altLang="zh-CN" dirty="0">
              <a:latin typeface="+mn-ea"/>
            </a:endParaRPr>
          </a:p>
          <a:p>
            <a:pPr marL="0" indent="0">
              <a:buNone/>
            </a:pPr>
            <a:endParaRPr lang="zh-CN" altLang="en-US" dirty="0">
              <a:latin typeface="+mn-ea"/>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610395" y="704850"/>
            <a:ext cx="10971213" cy="779934"/>
          </a:xfrm>
        </p:spPr>
        <p:txBody>
          <a:bodyPr/>
          <a:lstStyle/>
          <a:p>
            <a:r>
              <a:rPr lang="en-US" altLang="zh-CN" dirty="0" smtClean="0"/>
              <a:t>3.1 </a:t>
            </a:r>
            <a:r>
              <a:rPr lang="zh-CN" altLang="en-US" dirty="0"/>
              <a:t>缓冲池工作原理</a:t>
            </a:r>
            <a:endParaRPr lang="zh-CN" altLang="en-US" dirty="0"/>
          </a:p>
        </p:txBody>
      </p:sp>
      <p:sp>
        <p:nvSpPr>
          <p:cNvPr id="4" name="内容占位符 3"/>
          <p:cNvSpPr>
            <a:spLocks noGrp="1"/>
          </p:cNvSpPr>
          <p:nvPr>
            <p:ph idx="1"/>
          </p:nvPr>
        </p:nvSpPr>
        <p:spPr>
          <a:xfrm>
            <a:off x="610315" y="1556793"/>
            <a:ext cx="3253436" cy="4389437"/>
          </a:xfrm>
        </p:spPr>
        <p:txBody>
          <a:bodyPr>
            <a:normAutofit lnSpcReduction="10000"/>
          </a:bodyPr>
          <a:lstStyle/>
          <a:p>
            <a:pPr>
              <a:buFont typeface="Wingdings" panose="05000000000000000000" pitchFamily="2" charset="2"/>
              <a:buChar char="ü"/>
            </a:pPr>
            <a:r>
              <a:rPr kumimoji="1" lang="zh-CN" altLang="zh-CN" sz="2400" dirty="0">
                <a:latin typeface="Times New Roman" panose="02020603050405020304" pitchFamily="18" charset="0"/>
              </a:rPr>
              <a:t>执行引擎在语句处理过程中需要使用某个数据页时，会向缓冲池提出请求</a:t>
            </a:r>
            <a:r>
              <a:rPr kumimoji="1" lang="zh-CN" altLang="en-US" sz="2400" dirty="0">
                <a:latin typeface="Times New Roman" panose="02020603050405020304" pitchFamily="18" charset="0"/>
              </a:rPr>
              <a:t>；</a:t>
            </a:r>
            <a:endParaRPr kumimoji="1" lang="en-US" altLang="zh-CN" sz="2400" dirty="0">
              <a:latin typeface="Times New Roman" panose="02020603050405020304" pitchFamily="18" charset="0"/>
            </a:endParaRPr>
          </a:p>
          <a:p>
            <a:pPr>
              <a:buFont typeface="Wingdings" panose="05000000000000000000" pitchFamily="2" charset="2"/>
              <a:buChar char="ü"/>
            </a:pPr>
            <a:r>
              <a:rPr kumimoji="1" lang="zh-CN" altLang="zh-CN" sz="2400" dirty="0">
                <a:latin typeface="Times New Roman" panose="02020603050405020304" pitchFamily="18" charset="0"/>
              </a:rPr>
              <a:t>缓冲池管理器负责将该页</a:t>
            </a:r>
            <a:r>
              <a:rPr kumimoji="1" lang="zh-CN" altLang="en-US" sz="2400" dirty="0">
                <a:latin typeface="Times New Roman" panose="02020603050405020304" pitchFamily="18" charset="0"/>
              </a:rPr>
              <a:t>从磁盘</a:t>
            </a:r>
            <a:r>
              <a:rPr kumimoji="1" lang="zh-CN" altLang="zh-CN" sz="2400" dirty="0">
                <a:latin typeface="Times New Roman" panose="02020603050405020304" pitchFamily="18" charset="0"/>
              </a:rPr>
              <a:t>读入内存，并向执行引擎提供该页在内存中的指针</a:t>
            </a:r>
            <a:r>
              <a:rPr kumimoji="1" lang="zh-CN" altLang="en-US" sz="2400" dirty="0">
                <a:latin typeface="Times New Roman" panose="02020603050405020304" pitchFamily="18" charset="0"/>
              </a:rPr>
              <a:t>；</a:t>
            </a:r>
            <a:endParaRPr kumimoji="1" lang="en-US" altLang="zh-CN" sz="2400" dirty="0">
              <a:latin typeface="Times New Roman" panose="02020603050405020304" pitchFamily="18" charset="0"/>
            </a:endParaRPr>
          </a:p>
          <a:p>
            <a:pPr>
              <a:buFont typeface="Wingdings" panose="05000000000000000000" pitchFamily="2" charset="2"/>
              <a:buChar char="ü"/>
            </a:pPr>
            <a:r>
              <a:rPr kumimoji="1" lang="zh-CN" altLang="zh-CN" sz="2400" dirty="0">
                <a:latin typeface="Times New Roman" panose="02020603050405020304" pitchFamily="18" charset="0"/>
              </a:rPr>
              <a:t>当执行引擎操作那部分内存时，缓冲池管理器必须确保该页面始终驻留在那片内存区域中。</a:t>
            </a:r>
            <a:endParaRPr lang="zh-CN" altLang="en-US" sz="2400" dirty="0"/>
          </a:p>
        </p:txBody>
      </p:sp>
      <p:sp>
        <p:nvSpPr>
          <p:cNvPr id="2" name="灯片编号占位符 1"/>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10" name="图片 9"/>
          <p:cNvPicPr>
            <a:picLocks noChangeAspect="1"/>
          </p:cNvPicPr>
          <p:nvPr/>
        </p:nvPicPr>
        <p:blipFill>
          <a:blip r:embed="rId1"/>
          <a:stretch>
            <a:fillRect/>
          </a:stretch>
        </p:blipFill>
        <p:spPr>
          <a:xfrm>
            <a:off x="3863751" y="1628801"/>
            <a:ext cx="8091987" cy="3978129"/>
          </a:xfrm>
          <a:prstGeom prst="rect">
            <a:avLst/>
          </a:prstGeom>
        </p:spPr>
      </p:pic>
      <p:sp>
        <p:nvSpPr>
          <p:cNvPr id="11" name="箭头: 上 10"/>
          <p:cNvSpPr/>
          <p:nvPr/>
        </p:nvSpPr>
        <p:spPr>
          <a:xfrm>
            <a:off x="7104112" y="3717032"/>
            <a:ext cx="340616" cy="504056"/>
          </a:xfrm>
          <a:prstGeom prst="upArrow">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latin typeface="Constantia"/>
              <a:ea typeface="宋体" pitchFamily="2" charset="-122"/>
            </a:endParaRPr>
          </a:p>
        </p:txBody>
      </p:sp>
      <p:cxnSp>
        <p:nvCxnSpPr>
          <p:cNvPr id="15" name="连接符: 曲线 14"/>
          <p:cNvCxnSpPr/>
          <p:nvPr/>
        </p:nvCxnSpPr>
        <p:spPr>
          <a:xfrm flipV="1">
            <a:off x="7752184" y="2420888"/>
            <a:ext cx="1656184" cy="432048"/>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b="1" dirty="0">
                <a:cs typeface="+mn-cs"/>
              </a:rPr>
              <a:t>缓冲池的作用</a:t>
            </a:r>
            <a:endParaRPr lang="zh-CN" altLang="en-US" sz="3200" b="1" dirty="0">
              <a:cs typeface="+mn-cs"/>
            </a:endParaRPr>
          </a:p>
        </p:txBody>
      </p:sp>
      <p:sp>
        <p:nvSpPr>
          <p:cNvPr id="3" name="内容占位符 2"/>
          <p:cNvSpPr>
            <a:spLocks noGrp="1"/>
          </p:cNvSpPr>
          <p:nvPr>
            <p:ph idx="1"/>
          </p:nvPr>
        </p:nvSpPr>
        <p:spPr/>
        <p:txBody>
          <a:bodyPr/>
          <a:lstStyle/>
          <a:p>
            <a:pPr>
              <a:lnSpc>
                <a:spcPct val="150000"/>
              </a:lnSpc>
            </a:pPr>
            <a:r>
              <a:rPr lang="zh-CN" altLang="en-US" dirty="0"/>
              <a:t>减少磁盘</a:t>
            </a:r>
            <a:r>
              <a:rPr lang="en-US" altLang="zh-CN" dirty="0"/>
              <a:t>I/O</a:t>
            </a:r>
            <a:r>
              <a:rPr lang="zh-CN" altLang="en-US" dirty="0"/>
              <a:t>，提升页面读写效率。</a:t>
            </a:r>
            <a:endParaRPr lang="en-US" altLang="zh-CN" dirty="0"/>
          </a:p>
          <a:p>
            <a:pPr>
              <a:lnSpc>
                <a:spcPct val="150000"/>
              </a:lnSpc>
            </a:pPr>
            <a:r>
              <a:rPr lang="zh-CN" altLang="en-US" dirty="0"/>
              <a:t>读操作时，如果所需页面已经加载到缓冲池，就不需要从磁盘读了。</a:t>
            </a:r>
            <a:endParaRPr lang="en-US" altLang="zh-CN" dirty="0"/>
          </a:p>
          <a:p>
            <a:pPr>
              <a:lnSpc>
                <a:spcPct val="150000"/>
              </a:lnSpc>
            </a:pPr>
            <a:r>
              <a:rPr lang="zh-CN" altLang="en-US" dirty="0"/>
              <a:t>写操作时，如果多次修改了同一页面，只需要写一次磁盘。</a:t>
            </a:r>
            <a:endParaRPr lang="en-US" altLang="zh-CN" dirty="0"/>
          </a:p>
          <a:p>
            <a:pPr>
              <a:lnSpc>
                <a:spcPct val="150000"/>
              </a:lnSpc>
            </a:pPr>
            <a:r>
              <a:rPr lang="zh-CN" altLang="en-US" dirty="0"/>
              <a:t>缓冲池管理器的目标：</a:t>
            </a:r>
            <a:r>
              <a:rPr lang="zh-CN" altLang="en-US" b="1" dirty="0">
                <a:solidFill>
                  <a:srgbClr val="C00000"/>
                </a:solidFill>
              </a:rPr>
              <a:t>尽可能减少磁盘</a:t>
            </a:r>
            <a:r>
              <a:rPr lang="en-US" altLang="zh-CN" b="1" dirty="0">
                <a:solidFill>
                  <a:srgbClr val="C00000"/>
                </a:solidFill>
              </a:rPr>
              <a:t>I/O</a:t>
            </a:r>
            <a:r>
              <a:rPr lang="zh-CN" altLang="en-US" b="1" dirty="0">
                <a:solidFill>
                  <a:srgbClr val="C00000"/>
                </a:solidFill>
              </a:rPr>
              <a:t>带来的延时</a:t>
            </a:r>
            <a:r>
              <a:rPr lang="zh-CN" altLang="en-US" dirty="0"/>
              <a:t>。</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normAutofit/>
          </a:bodyPr>
          <a:lstStyle/>
          <a:p>
            <a:r>
              <a:rPr lang="en-US" altLang="zh-CN" sz="3200" b="1" dirty="0" smtClean="0">
                <a:cs typeface="+mn-cs"/>
              </a:rPr>
              <a:t>3.2 </a:t>
            </a:r>
            <a:r>
              <a:rPr lang="zh-CN" altLang="en-US" sz="3200" b="1" dirty="0">
                <a:cs typeface="+mn-cs"/>
              </a:rPr>
              <a:t>缓冲池结构</a:t>
            </a:r>
            <a:endParaRPr lang="zh-CN" altLang="en-US" sz="3200" b="1" dirty="0">
              <a:cs typeface="+mn-cs"/>
            </a:endParaRPr>
          </a:p>
        </p:txBody>
      </p:sp>
      <p:sp>
        <p:nvSpPr>
          <p:cNvPr id="3" name="内容占位符 2"/>
          <p:cNvSpPr>
            <a:spLocks noGrp="1"/>
          </p:cNvSpPr>
          <p:nvPr>
            <p:ph idx="1"/>
          </p:nvPr>
        </p:nvSpPr>
        <p:spPr>
          <a:xfrm>
            <a:off x="911426" y="1447800"/>
            <a:ext cx="4464495" cy="4788862"/>
          </a:xfrm>
        </p:spPr>
        <p:txBody>
          <a:bodyPr/>
          <a:lstStyle/>
          <a:p>
            <a:pPr algn="just">
              <a:lnSpc>
                <a:spcPct val="125000"/>
              </a:lnSpc>
              <a:spcBef>
                <a:spcPts val="1200"/>
              </a:spcBef>
            </a:pPr>
            <a:r>
              <a:rPr lang="zh-CN" altLang="zh-CN" sz="2400" dirty="0"/>
              <a:t>缓冲池是在</a:t>
            </a:r>
            <a:r>
              <a:rPr lang="en-US" altLang="zh-CN" sz="2400" dirty="0"/>
              <a:t>DBMS</a:t>
            </a:r>
            <a:r>
              <a:rPr lang="zh-CN" altLang="zh-CN" sz="2400" dirty="0"/>
              <a:t>内部分配的一大片内存区域，用于存储从磁盘获取的页面。</a:t>
            </a:r>
            <a:endParaRPr lang="en-US" altLang="zh-CN" sz="2400" dirty="0"/>
          </a:p>
          <a:p>
            <a:pPr algn="just">
              <a:lnSpc>
                <a:spcPct val="125000"/>
              </a:lnSpc>
              <a:spcBef>
                <a:spcPts val="1200"/>
              </a:spcBef>
            </a:pPr>
            <a:r>
              <a:rPr lang="zh-CN" altLang="en-US" sz="2400" dirty="0"/>
              <a:t>用于缓存页面的内存空间被</a:t>
            </a:r>
            <a:r>
              <a:rPr lang="zh-CN" altLang="zh-CN" sz="2400" dirty="0"/>
              <a:t>组织为一个</a:t>
            </a:r>
            <a:r>
              <a:rPr lang="zh-CN" altLang="zh-CN" sz="2400" dirty="0">
                <a:solidFill>
                  <a:srgbClr val="FF0000"/>
                </a:solidFill>
              </a:rPr>
              <a:t>数组</a:t>
            </a:r>
            <a:r>
              <a:rPr lang="zh-CN" altLang="zh-CN" sz="2400" dirty="0"/>
              <a:t>，其中每个数组项被称为一个</a:t>
            </a:r>
            <a:r>
              <a:rPr lang="zh-CN" altLang="zh-CN" sz="2400" dirty="0">
                <a:solidFill>
                  <a:srgbClr val="FF0000"/>
                </a:solidFill>
              </a:rPr>
              <a:t>帧</a:t>
            </a:r>
            <a:r>
              <a:rPr lang="zh-CN" altLang="zh-CN" sz="2400" dirty="0"/>
              <a:t>，一个帧正好能放置一个</a:t>
            </a:r>
            <a:r>
              <a:rPr lang="zh-CN" altLang="zh-CN" sz="2400" dirty="0">
                <a:solidFill>
                  <a:srgbClr val="FF0000"/>
                </a:solidFill>
              </a:rPr>
              <a:t>页面</a:t>
            </a:r>
            <a:r>
              <a:rPr lang="zh-CN" altLang="zh-CN" sz="2400" dirty="0"/>
              <a:t>。</a:t>
            </a:r>
            <a:endParaRPr lang="en-US" altLang="zh-CN" sz="2400" dirty="0"/>
          </a:p>
          <a:p>
            <a:pPr algn="just">
              <a:lnSpc>
                <a:spcPct val="125000"/>
              </a:lnSpc>
              <a:spcBef>
                <a:spcPts val="1200"/>
              </a:spcBef>
            </a:pPr>
            <a:r>
              <a:rPr lang="zh-CN" altLang="en-US" sz="2400" dirty="0">
                <a:solidFill>
                  <a:srgbClr val="FF0000"/>
                </a:solidFill>
              </a:rPr>
              <a:t>页表</a:t>
            </a:r>
            <a:r>
              <a:rPr lang="zh-CN" altLang="en-US" sz="2400" dirty="0"/>
              <a:t>是</a:t>
            </a:r>
            <a:r>
              <a:rPr lang="zh-CN" altLang="zh-CN" sz="2400" dirty="0"/>
              <a:t>缓冲池管理器</a:t>
            </a:r>
            <a:r>
              <a:rPr lang="zh-CN" altLang="en-US" sz="2400" dirty="0"/>
              <a:t>用于</a:t>
            </a:r>
            <a:r>
              <a:rPr lang="zh-CN" altLang="zh-CN" sz="2400" dirty="0"/>
              <a:t>维护</a:t>
            </a:r>
            <a:r>
              <a:rPr lang="zh-CN" altLang="en-US" sz="2400" dirty="0"/>
              <a:t>缓冲池元数据的数据结构。</a:t>
            </a:r>
            <a:endParaRPr lang="zh-CN" altLang="en-US" sz="2400"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5735961" y="1772817"/>
            <a:ext cx="5929853" cy="4065851"/>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329529"/>
            <a:ext cx="10971372" cy="1143000"/>
          </a:xfrm>
        </p:spPr>
        <p:txBody>
          <a:bodyPr/>
          <a:lstStyle/>
          <a:p>
            <a:r>
              <a:rPr lang="zh-CN" altLang="en-US" sz="3200" b="1" dirty="0"/>
              <a:t>缓冲池页表</a:t>
            </a:r>
            <a:endParaRPr lang="zh-CN" altLang="en-US" dirty="0"/>
          </a:p>
        </p:txBody>
      </p:sp>
      <p:sp>
        <p:nvSpPr>
          <p:cNvPr id="3" name="内容占位符 2"/>
          <p:cNvSpPr>
            <a:spLocks noGrp="1"/>
          </p:cNvSpPr>
          <p:nvPr>
            <p:ph idx="1"/>
          </p:nvPr>
        </p:nvSpPr>
        <p:spPr>
          <a:xfrm>
            <a:off x="610315" y="1559844"/>
            <a:ext cx="11102309" cy="4389437"/>
          </a:xfrm>
        </p:spPr>
        <p:txBody>
          <a:bodyPr>
            <a:normAutofit fontScale="92500"/>
          </a:bodyPr>
          <a:lstStyle/>
          <a:p>
            <a:pPr marL="0" indent="0">
              <a:lnSpc>
                <a:spcPct val="150000"/>
              </a:lnSpc>
              <a:buNone/>
            </a:pPr>
            <a:r>
              <a:rPr lang="zh-CN" altLang="zh-CN" sz="2400" b="1" dirty="0">
                <a:latin typeface="微软雅黑" panose="020B0503020204020204" pitchFamily="34" charset="-122"/>
                <a:ea typeface="微软雅黑" panose="020B0503020204020204" pitchFamily="34" charset="-122"/>
              </a:rPr>
              <a:t>页表</a:t>
            </a:r>
            <a:r>
              <a:rPr lang="zh-CN" altLang="en-US" sz="2400" b="1" dirty="0">
                <a:latin typeface="微软雅黑" panose="020B0503020204020204" pitchFamily="34" charset="-122"/>
                <a:ea typeface="微软雅黑" panose="020B0503020204020204" pitchFamily="34" charset="-122"/>
              </a:rPr>
              <a:t>：</a:t>
            </a:r>
            <a:r>
              <a:rPr lang="zh-CN" altLang="zh-CN" sz="2400" dirty="0"/>
              <a:t>是一个内存</a:t>
            </a:r>
            <a:r>
              <a:rPr lang="zh-CN" altLang="en-US" sz="2400" dirty="0">
                <a:solidFill>
                  <a:srgbClr val="FF0000"/>
                </a:solidFill>
              </a:rPr>
              <a:t>散列（</a:t>
            </a:r>
            <a:r>
              <a:rPr lang="en-US" altLang="zh-CN" sz="2400" dirty="0">
                <a:solidFill>
                  <a:srgbClr val="FF0000"/>
                </a:solidFill>
              </a:rPr>
              <a:t>hash</a:t>
            </a:r>
            <a:r>
              <a:rPr lang="zh-CN" altLang="en-US" sz="2400" dirty="0">
                <a:solidFill>
                  <a:srgbClr val="FF0000"/>
                </a:solidFill>
              </a:rPr>
              <a:t>）</a:t>
            </a:r>
            <a:r>
              <a:rPr lang="zh-CN" altLang="zh-CN" sz="2400" dirty="0"/>
              <a:t>表，用于登记当前已经</a:t>
            </a:r>
            <a:r>
              <a:rPr lang="zh-CN" altLang="en-US" sz="2400" dirty="0"/>
              <a:t>加载到缓冲池</a:t>
            </a:r>
            <a:r>
              <a:rPr lang="zh-CN" altLang="zh-CN" sz="2400" dirty="0"/>
              <a:t>中的页面的信息。</a:t>
            </a:r>
            <a:endParaRPr lang="en-US" altLang="zh-CN" sz="2400" dirty="0"/>
          </a:p>
          <a:p>
            <a:pPr marL="0" indent="0">
              <a:lnSpc>
                <a:spcPct val="150000"/>
              </a:lnSpc>
              <a:buNone/>
            </a:pPr>
            <a:r>
              <a:rPr lang="zh-CN" altLang="zh-CN" sz="2400" dirty="0"/>
              <a:t>页表为</a:t>
            </a:r>
            <a:r>
              <a:rPr lang="zh-CN" altLang="en-US" sz="2400" dirty="0"/>
              <a:t>缓冲池中的</a:t>
            </a:r>
            <a:r>
              <a:rPr lang="zh-CN" altLang="zh-CN" sz="2400" dirty="0"/>
              <a:t>每个页面维护</a:t>
            </a:r>
            <a:r>
              <a:rPr lang="zh-CN" altLang="en-US" sz="2400" dirty="0"/>
              <a:t>以下信息：</a:t>
            </a:r>
            <a:endParaRPr lang="en-US" altLang="zh-CN" sz="2400" dirty="0"/>
          </a:p>
          <a:p>
            <a:pPr marL="355600" lvl="1" indent="-355600">
              <a:lnSpc>
                <a:spcPct val="150000"/>
              </a:lnSpc>
              <a:buFont typeface="Wingdings" panose="05000000000000000000" pitchFamily="2" charset="2"/>
              <a:buChar char="Ø"/>
            </a:pPr>
            <a:r>
              <a:rPr lang="zh-CN" altLang="en-US" b="1" dirty="0"/>
              <a:t>位置信息</a:t>
            </a:r>
            <a:r>
              <a:rPr lang="zh-CN" altLang="en-US" dirty="0"/>
              <a:t>：</a:t>
            </a:r>
            <a:r>
              <a:rPr lang="zh-CN" altLang="zh-CN" dirty="0"/>
              <a:t>页面</a:t>
            </a:r>
            <a:r>
              <a:rPr lang="zh-CN" altLang="en-US" dirty="0"/>
              <a:t>在</a:t>
            </a:r>
            <a:r>
              <a:rPr lang="zh-CN" altLang="zh-CN" dirty="0"/>
              <a:t>缓冲池中</a:t>
            </a:r>
            <a:r>
              <a:rPr lang="zh-CN" altLang="en-US" dirty="0"/>
              <a:t>对应</a:t>
            </a:r>
            <a:r>
              <a:rPr lang="zh-CN" altLang="zh-CN" dirty="0"/>
              <a:t>帧的位置</a:t>
            </a:r>
            <a:r>
              <a:rPr lang="zh-CN" altLang="en-US" dirty="0"/>
              <a:t>；</a:t>
            </a:r>
            <a:endParaRPr lang="en-US" altLang="zh-CN" dirty="0"/>
          </a:p>
          <a:p>
            <a:pPr marL="355600" lvl="1" indent="-355600">
              <a:lnSpc>
                <a:spcPct val="150000"/>
              </a:lnSpc>
              <a:buFont typeface="Wingdings" panose="05000000000000000000" pitchFamily="2" charset="2"/>
              <a:buChar char="Ø"/>
            </a:pPr>
            <a:r>
              <a:rPr lang="zh-CN" altLang="zh-CN" b="1" dirty="0"/>
              <a:t>脏标志</a:t>
            </a:r>
            <a:r>
              <a:rPr lang="zh-CN" altLang="zh-CN" dirty="0"/>
              <a:t>：页面</a:t>
            </a:r>
            <a:r>
              <a:rPr lang="zh-CN" altLang="en-US" dirty="0"/>
              <a:t>被修改过的标志</a:t>
            </a:r>
            <a:r>
              <a:rPr lang="zh-CN" altLang="zh-CN" dirty="0"/>
              <a:t>。如果一个页面被设置了脏标志，</a:t>
            </a:r>
            <a:r>
              <a:rPr lang="zh-CN" altLang="en-US" dirty="0"/>
              <a:t>则</a:t>
            </a:r>
            <a:r>
              <a:rPr lang="zh-CN" altLang="zh-CN" dirty="0"/>
              <a:t>缓冲池管理器必须</a:t>
            </a:r>
            <a:r>
              <a:rPr lang="zh-CN" altLang="en-US" dirty="0"/>
              <a:t>确保</a:t>
            </a:r>
            <a:r>
              <a:rPr lang="zh-CN" altLang="zh-CN" dirty="0"/>
              <a:t>将</a:t>
            </a:r>
            <a:r>
              <a:rPr lang="zh-CN" altLang="en-US" dirty="0"/>
              <a:t>其</a:t>
            </a:r>
            <a:r>
              <a:rPr lang="zh-CN" altLang="zh-CN" dirty="0"/>
              <a:t>写回磁盘</a:t>
            </a:r>
            <a:r>
              <a:rPr lang="zh-CN" altLang="en-US" dirty="0"/>
              <a:t>；</a:t>
            </a:r>
            <a:endParaRPr lang="zh-CN" altLang="zh-CN" dirty="0"/>
          </a:p>
          <a:p>
            <a:pPr marL="355600" lvl="1" indent="-355600">
              <a:lnSpc>
                <a:spcPct val="150000"/>
              </a:lnSpc>
              <a:buFont typeface="Wingdings" panose="05000000000000000000" pitchFamily="2" charset="2"/>
              <a:buChar char="Ø"/>
            </a:pPr>
            <a:r>
              <a:rPr lang="zh-CN" altLang="zh-CN" b="1" dirty="0"/>
              <a:t>引用计数</a:t>
            </a:r>
            <a:r>
              <a:rPr lang="zh-CN" altLang="zh-CN" dirty="0"/>
              <a:t>：当前</a:t>
            </a:r>
            <a:r>
              <a:rPr lang="zh-CN" altLang="en-US" dirty="0"/>
              <a:t>正在</a:t>
            </a:r>
            <a:r>
              <a:rPr lang="zh-CN" altLang="zh-CN" dirty="0"/>
              <a:t>访问该页的线程</a:t>
            </a:r>
            <a:r>
              <a:rPr lang="zh-CN" altLang="en-US" dirty="0"/>
              <a:t>数量</a:t>
            </a:r>
            <a:r>
              <a:rPr lang="zh-CN" altLang="zh-CN" dirty="0"/>
              <a:t>。如果</a:t>
            </a:r>
            <a:r>
              <a:rPr lang="zh-CN" altLang="en-US" dirty="0"/>
              <a:t>某</a:t>
            </a:r>
            <a:r>
              <a:rPr lang="zh-CN" altLang="zh-CN" dirty="0"/>
              <a:t>页</a:t>
            </a:r>
            <a:r>
              <a:rPr lang="zh-CN" altLang="en-US" dirty="0"/>
              <a:t>面</a:t>
            </a:r>
            <a:r>
              <a:rPr lang="zh-CN" altLang="zh-CN" dirty="0"/>
              <a:t>的引用计数大于零，</a:t>
            </a:r>
            <a:r>
              <a:rPr lang="zh-CN" altLang="en-US" dirty="0"/>
              <a:t>则</a:t>
            </a:r>
            <a:r>
              <a:rPr lang="zh-CN" altLang="zh-CN" dirty="0"/>
              <a:t>不允许淘汰该页</a:t>
            </a:r>
            <a:r>
              <a:rPr lang="zh-CN" altLang="en-US" dirty="0"/>
              <a:t>（钉住，</a:t>
            </a:r>
            <a:r>
              <a:rPr lang="en-US" altLang="zh-CN" dirty="0"/>
              <a:t>pin</a:t>
            </a:r>
            <a:r>
              <a:rPr lang="zh-CN" altLang="en-US" dirty="0"/>
              <a:t>）</a:t>
            </a:r>
            <a:r>
              <a:rPr lang="zh-CN" altLang="zh-CN" dirty="0"/>
              <a:t>。</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193" y="1412776"/>
            <a:ext cx="10971372" cy="5184576"/>
          </a:xfrm>
        </p:spPr>
        <p:txBody>
          <a:bodyPr>
            <a:normAutofit fontScale="85000" lnSpcReduction="20000"/>
          </a:bodyPr>
          <a:lstStyle/>
          <a:p>
            <a:pPr marL="0" indent="0">
              <a:lnSpc>
                <a:spcPct val="150000"/>
              </a:lnSpc>
              <a:buNone/>
            </a:pPr>
            <a:r>
              <a:rPr lang="zh-CN" altLang="en-US" sz="2800" b="1" dirty="0">
                <a:latin typeface="微软雅黑" panose="020B0503020204020204" pitchFamily="34" charset="-122"/>
                <a:ea typeface="微软雅黑" panose="020B0503020204020204" pitchFamily="34" charset="-122"/>
              </a:rPr>
              <a:t>锁（</a:t>
            </a:r>
            <a:r>
              <a:rPr lang="en-US" altLang="zh-CN" sz="2800" b="1" dirty="0">
                <a:latin typeface="微软雅黑" panose="020B0503020204020204" pitchFamily="34" charset="-122"/>
                <a:ea typeface="微软雅黑" panose="020B0503020204020204" pitchFamily="34" charset="-122"/>
              </a:rPr>
              <a:t>lock</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vs  </a:t>
            </a:r>
            <a:r>
              <a:rPr lang="zh-CN" altLang="en-US" sz="2800" b="1" dirty="0">
                <a:latin typeface="微软雅黑" panose="020B0503020204020204" pitchFamily="34" charset="-122"/>
                <a:ea typeface="微软雅黑" panose="020B0503020204020204" pitchFamily="34" charset="-122"/>
              </a:rPr>
              <a:t>闩（</a:t>
            </a:r>
            <a:r>
              <a:rPr lang="en-US" altLang="zh-CN" sz="2800" b="1" dirty="0">
                <a:latin typeface="微软雅黑" panose="020B0503020204020204" pitchFamily="34" charset="-122"/>
                <a:ea typeface="微软雅黑" panose="020B0503020204020204" pitchFamily="34" charset="-122"/>
              </a:rPr>
              <a:t>latch</a:t>
            </a:r>
            <a:r>
              <a:rPr lang="zh-CN" altLang="en-US"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buNone/>
            </a:pPr>
            <a:r>
              <a:rPr lang="zh-CN" altLang="en-US" dirty="0"/>
              <a:t>锁和闩分别用于</a:t>
            </a:r>
            <a:r>
              <a:rPr lang="en-US" altLang="zh-CN" dirty="0"/>
              <a:t>DBMS</a:t>
            </a:r>
            <a:r>
              <a:rPr lang="zh-CN" altLang="en-US" dirty="0"/>
              <a:t>中两个级别的并发控制</a:t>
            </a:r>
            <a:r>
              <a:rPr lang="zh-CN" altLang="zh-CN" dirty="0"/>
              <a:t>。</a:t>
            </a:r>
            <a:endParaRPr lang="en-US" altLang="zh-CN" dirty="0"/>
          </a:p>
          <a:p>
            <a:pPr marL="0" indent="0">
              <a:lnSpc>
                <a:spcPct val="150000"/>
              </a:lnSpc>
              <a:buNone/>
            </a:pPr>
            <a:r>
              <a:rPr lang="zh-CN" altLang="en-US" dirty="0"/>
              <a:t>锁：事务级</a:t>
            </a:r>
            <a:endParaRPr lang="en-US" altLang="zh-CN" dirty="0"/>
          </a:p>
          <a:p>
            <a:pPr lvl="1">
              <a:lnSpc>
                <a:spcPct val="150000"/>
              </a:lnSpc>
            </a:pPr>
            <a:r>
              <a:rPr lang="zh-CN" altLang="en-US" dirty="0"/>
              <a:t>保护的是数据库中的逻辑对象，如表、元组等；</a:t>
            </a:r>
            <a:endParaRPr lang="en-US" altLang="zh-CN" dirty="0"/>
          </a:p>
          <a:p>
            <a:pPr lvl="1">
              <a:lnSpc>
                <a:spcPct val="150000"/>
              </a:lnSpc>
            </a:pPr>
            <a:r>
              <a:rPr lang="zh-CN" altLang="en-US" dirty="0"/>
              <a:t>持锁时间较长，一般直到事务提交才释放；</a:t>
            </a:r>
            <a:endParaRPr lang="en-US" altLang="zh-CN" dirty="0"/>
          </a:p>
          <a:p>
            <a:pPr lvl="1">
              <a:lnSpc>
                <a:spcPct val="150000"/>
              </a:lnSpc>
            </a:pPr>
            <a:r>
              <a:rPr lang="zh-CN" altLang="en-US" dirty="0"/>
              <a:t>上锁期间对上锁对象的修改可以回滚。</a:t>
            </a:r>
            <a:endParaRPr lang="en-US" altLang="zh-CN" dirty="0"/>
          </a:p>
          <a:p>
            <a:pPr marL="0" indent="0">
              <a:lnSpc>
                <a:spcPct val="150000"/>
              </a:lnSpc>
              <a:buNone/>
            </a:pPr>
            <a:r>
              <a:rPr lang="zh-CN" altLang="en-US" dirty="0"/>
              <a:t>闩：线程（进程）级</a:t>
            </a:r>
            <a:endParaRPr lang="en-US" altLang="zh-CN" dirty="0"/>
          </a:p>
          <a:p>
            <a:pPr lvl="1">
              <a:lnSpc>
                <a:spcPct val="150000"/>
              </a:lnSpc>
            </a:pPr>
            <a:r>
              <a:rPr lang="zh-CN" altLang="en-US" dirty="0"/>
              <a:t>保护的是</a:t>
            </a:r>
            <a:r>
              <a:rPr lang="en-US" altLang="zh-CN" dirty="0"/>
              <a:t>DBMS</a:t>
            </a:r>
            <a:r>
              <a:rPr lang="zh-CN" altLang="en-US" dirty="0"/>
              <a:t>中多线程（进程）共享的内部数据结构（临界资源），如帧；</a:t>
            </a:r>
            <a:endParaRPr lang="en-US" altLang="zh-CN" dirty="0"/>
          </a:p>
          <a:p>
            <a:pPr lvl="1">
              <a:lnSpc>
                <a:spcPct val="150000"/>
              </a:lnSpc>
            </a:pPr>
            <a:r>
              <a:rPr lang="zh-CN" altLang="en-US" dirty="0"/>
              <a:t>一般用</a:t>
            </a:r>
            <a:r>
              <a:rPr lang="en-US" altLang="zh-CN" dirty="0"/>
              <a:t>OS</a:t>
            </a:r>
            <a:r>
              <a:rPr lang="zh-CN" altLang="en-US" dirty="0"/>
              <a:t>的同步机制（如信号量）实现，加闩时间很短，操作完立刻释放；</a:t>
            </a:r>
            <a:endParaRPr lang="en-US" altLang="zh-CN" dirty="0"/>
          </a:p>
          <a:p>
            <a:pPr lvl="1">
              <a:lnSpc>
                <a:spcPct val="150000"/>
              </a:lnSpc>
            </a:pPr>
            <a:r>
              <a:rPr lang="zh-CN" altLang="en-US" dirty="0"/>
              <a:t>加闩期间的修改无需考虑回滚。</a:t>
            </a:r>
            <a:endParaRPr lang="en-US" altLang="zh-CN" dirty="0"/>
          </a:p>
          <a:p>
            <a:pPr lvl="1">
              <a:lnSpc>
                <a:spcPct val="150000"/>
              </a:lnSpc>
            </a:pPr>
            <a:endParaRPr lang="en-US" altLang="zh-CN" dirty="0"/>
          </a:p>
          <a:p>
            <a:pPr lvl="1">
              <a:lnSpc>
                <a:spcPct val="150000"/>
              </a:lnSpc>
            </a:pPr>
            <a:endParaRPr lang="zh-CN" altLang="en-US" dirty="0"/>
          </a:p>
        </p:txBody>
      </p:sp>
      <p:sp>
        <p:nvSpPr>
          <p:cNvPr id="2" name="灯片编号占位符 1"/>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
        <p:nvSpPr>
          <p:cNvPr id="4" name="标题 1"/>
          <p:cNvSpPr txBox="1"/>
          <p:nvPr/>
        </p:nvSpPr>
        <p:spPr bwMode="auto">
          <a:xfrm>
            <a:off x="610314" y="548680"/>
            <a:ext cx="10971372" cy="779934"/>
          </a:xfrm>
          <a:prstGeom prst="rect">
            <a:avLst/>
          </a:prstGeom>
          <a:noFill/>
          <a:ln w="9525">
            <a:noFill/>
            <a:miter lim="800000"/>
          </a:ln>
        </p:spPr>
        <p:txBody>
          <a:bodyPr vert="horz" wrap="square" lIns="0" tIns="45720" rIns="0" bIns="0" numCol="1" anchor="b" anchorCtr="0" compatLnSpc="1">
            <a:normAutofit/>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a:lstStyle>
          <a:p>
            <a:r>
              <a:rPr kumimoji="0" lang="en-US" altLang="zh-CN" sz="3200" b="1" dirty="0" smtClean="0">
                <a:solidFill>
                  <a:srgbClr val="04617B"/>
                </a:solidFill>
                <a:latin typeface="宋体" pitchFamily="2" charset="-122"/>
                <a:ea typeface="隶书" pitchFamily="49" charset="-122"/>
              </a:rPr>
              <a:t>3.3 </a:t>
            </a:r>
            <a:r>
              <a:rPr kumimoji="0" lang="zh-CN" altLang="en-US" sz="3200" b="1" dirty="0">
                <a:solidFill>
                  <a:srgbClr val="04617B"/>
                </a:solidFill>
                <a:latin typeface="宋体" pitchFamily="2" charset="-122"/>
                <a:ea typeface="隶书" pitchFamily="49" charset="-122"/>
              </a:rPr>
              <a:t>缓冲池使用</a:t>
            </a:r>
            <a:endParaRPr kumimoji="0" lang="zh-CN" altLang="en-US" sz="3200" b="1" dirty="0">
              <a:solidFill>
                <a:srgbClr val="04617B"/>
              </a:solidFill>
              <a:latin typeface="Calibri"/>
              <a:ea typeface="隶书"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66042"/>
            <a:ext cx="10972800" cy="1143000"/>
          </a:xfrm>
        </p:spPr>
        <p:txBody>
          <a:bodyPr>
            <a:normAutofit/>
          </a:bodyPr>
          <a:lstStyle/>
          <a:p>
            <a:r>
              <a:rPr lang="zh-CN" altLang="en-US" dirty="0"/>
              <a:t>磁盘性能的度量（介质访问时间）</a:t>
            </a:r>
            <a:endParaRPr lang="en-US" altLang="zh-CN" dirty="0"/>
          </a:p>
        </p:txBody>
      </p:sp>
      <p:sp>
        <p:nvSpPr>
          <p:cNvPr id="4" name="灯片编号占位符 3"/>
          <p:cNvSpPr>
            <a:spLocks noGrp="1"/>
          </p:cNvSpPr>
          <p:nvPr>
            <p:ph type="sldNum" sz="quarter" idx="12"/>
          </p:nvPr>
        </p:nvSpPr>
        <p:spPr/>
        <p:txBody>
          <a:bodyPr/>
          <a:lstStyle/>
          <a:p>
            <a:fld id="{3742B0B0-14D4-4B09-A8B4-7B726FDD0F27}"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635347" y="1564606"/>
            <a:ext cx="6496521" cy="4906532"/>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79934"/>
          </a:xfrm>
        </p:spPr>
        <p:txBody>
          <a:bodyPr>
            <a:normAutofit/>
          </a:bodyPr>
          <a:lstStyle/>
          <a:p>
            <a:r>
              <a:rPr lang="en-US" altLang="zh-CN" sz="3200" dirty="0" smtClean="0">
                <a:latin typeface="+mn-ea"/>
              </a:rPr>
              <a:t>3.3 </a:t>
            </a:r>
            <a:r>
              <a:rPr lang="zh-CN" altLang="en-US" sz="3200" dirty="0">
                <a:latin typeface="+mn-ea"/>
              </a:rPr>
              <a:t>缓冲池使用</a:t>
            </a:r>
            <a:endParaRPr lang="zh-CN" altLang="en-US" sz="3200" b="1" dirty="0"/>
          </a:p>
        </p:txBody>
      </p:sp>
      <p:sp>
        <p:nvSpPr>
          <p:cNvPr id="3" name="内容占位符 2"/>
          <p:cNvSpPr>
            <a:spLocks noGrp="1"/>
          </p:cNvSpPr>
          <p:nvPr>
            <p:ph idx="1"/>
          </p:nvPr>
        </p:nvSpPr>
        <p:spPr>
          <a:xfrm>
            <a:off x="610315" y="1628801"/>
            <a:ext cx="10971372" cy="4695801"/>
          </a:xfrm>
        </p:spPr>
        <p:txBody>
          <a:bodyPr>
            <a:normAutofit fontScale="92500"/>
          </a:bodyPr>
          <a:lstStyle/>
          <a:p>
            <a:pPr marL="0" indent="0">
              <a:lnSpc>
                <a:spcPct val="150000"/>
              </a:lnSpc>
              <a:buNone/>
            </a:pPr>
            <a:r>
              <a:rPr lang="zh-CN" altLang="en-US" sz="2800" dirty="0">
                <a:latin typeface="微软雅黑" panose="020B0503020204020204" pitchFamily="34" charset="-122"/>
                <a:ea typeface="微软雅黑" panose="020B0503020204020204" pitchFamily="34" charset="-122"/>
              </a:rPr>
              <a:t>分配策略</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zh-CN" altLang="en-US" dirty="0"/>
              <a:t>关于</a:t>
            </a:r>
            <a:r>
              <a:rPr lang="zh-CN" altLang="zh-CN" dirty="0"/>
              <a:t>缓冲池中的内存空间如何分配的问题，缓冲池管理器可采取两种策略：</a:t>
            </a:r>
            <a:endParaRPr lang="zh-CN" altLang="zh-CN" dirty="0"/>
          </a:p>
          <a:p>
            <a:pPr marL="0" indent="0">
              <a:lnSpc>
                <a:spcPct val="150000"/>
              </a:lnSpc>
              <a:buNone/>
            </a:pPr>
            <a:r>
              <a:rPr lang="zh-CN" altLang="zh-CN" b="1" dirty="0"/>
              <a:t>全局策略</a:t>
            </a:r>
            <a:endParaRPr lang="en-US" altLang="zh-CN" dirty="0"/>
          </a:p>
          <a:p>
            <a:pPr marL="393700" lvl="1" indent="0">
              <a:lnSpc>
                <a:spcPct val="150000"/>
              </a:lnSpc>
              <a:buNone/>
            </a:pPr>
            <a:r>
              <a:rPr lang="zh-CN" altLang="zh-CN" dirty="0"/>
              <a:t>考虑所有活动事务，以找到分配内存的最佳方案。</a:t>
            </a:r>
            <a:endParaRPr lang="zh-CN" altLang="zh-CN" dirty="0"/>
          </a:p>
          <a:p>
            <a:pPr marL="0" indent="0">
              <a:lnSpc>
                <a:spcPct val="150000"/>
              </a:lnSpc>
              <a:buNone/>
            </a:pPr>
            <a:r>
              <a:rPr lang="zh-CN" altLang="en-US" b="1" dirty="0"/>
              <a:t>局部</a:t>
            </a:r>
            <a:r>
              <a:rPr lang="zh-CN" altLang="zh-CN" b="1" dirty="0"/>
              <a:t>策略</a:t>
            </a:r>
            <a:endParaRPr lang="en-US" altLang="zh-CN" dirty="0"/>
          </a:p>
          <a:p>
            <a:pPr marL="393700" lvl="1" indent="0">
              <a:lnSpc>
                <a:spcPct val="150000"/>
              </a:lnSpc>
              <a:buNone/>
            </a:pPr>
            <a:r>
              <a:rPr lang="zh-CN" altLang="zh-CN" dirty="0"/>
              <a:t>以保证单个查询或事务运行得更快为目标</a:t>
            </a:r>
            <a:r>
              <a:rPr lang="zh-CN" altLang="en-US" dirty="0"/>
              <a:t>，不考虑其他的并发事务；</a:t>
            </a:r>
            <a:endParaRPr lang="en-US" altLang="zh-CN" dirty="0"/>
          </a:p>
          <a:p>
            <a:pPr marL="393700" lvl="1" indent="0">
              <a:lnSpc>
                <a:spcPct val="150000"/>
              </a:lnSpc>
              <a:buNone/>
            </a:pPr>
            <a:r>
              <a:rPr lang="zh-CN" altLang="en-US" dirty="0"/>
              <a:t>仍然需要支持共享页面</a:t>
            </a:r>
            <a:r>
              <a:rPr lang="zh-CN" altLang="zh-CN" dirty="0"/>
              <a:t>。</a:t>
            </a:r>
            <a:endParaRPr lang="zh-CN" altLang="zh-CN" dirty="0"/>
          </a:p>
          <a:p>
            <a:pPr lvl="1">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en-US" altLang="zh-CN" sz="3200" b="1" dirty="0" smtClean="0"/>
              <a:t>3.4 </a:t>
            </a:r>
            <a:r>
              <a:rPr lang="zh-CN" altLang="zh-CN" sz="3200" b="1" dirty="0"/>
              <a:t>缓冲池替换算法</a:t>
            </a:r>
            <a:endParaRPr lang="zh-CN" altLang="en-US" sz="3200" b="1" dirty="0"/>
          </a:p>
        </p:txBody>
      </p:sp>
      <p:sp>
        <p:nvSpPr>
          <p:cNvPr id="3" name="内容占位符 2"/>
          <p:cNvSpPr>
            <a:spLocks noGrp="1"/>
          </p:cNvSpPr>
          <p:nvPr>
            <p:ph idx="1"/>
          </p:nvPr>
        </p:nvSpPr>
        <p:spPr/>
        <p:txBody>
          <a:bodyPr>
            <a:normAutofit fontScale="92500"/>
          </a:bodyPr>
          <a:lstStyle/>
          <a:p>
            <a:pPr marL="0" indent="0">
              <a:lnSpc>
                <a:spcPct val="150000"/>
              </a:lnSpc>
              <a:spcBef>
                <a:spcPts val="1200"/>
              </a:spcBef>
              <a:buNone/>
            </a:pPr>
            <a:r>
              <a:rPr lang="zh-CN" altLang="zh-CN" sz="2800" b="1" dirty="0"/>
              <a:t>常用替换算法</a:t>
            </a:r>
            <a:endParaRPr lang="zh-CN" altLang="zh-CN" sz="2800" b="1" dirty="0"/>
          </a:p>
          <a:p>
            <a:pPr marL="393700" lvl="1" indent="0">
              <a:lnSpc>
                <a:spcPct val="150000"/>
              </a:lnSpc>
              <a:spcBef>
                <a:spcPts val="1200"/>
              </a:spcBef>
              <a:buNone/>
            </a:pPr>
            <a:r>
              <a:rPr lang="en-US" altLang="zh-CN" b="1" dirty="0">
                <a:latin typeface="微软雅黑" panose="020B0503020204020204" pitchFamily="34" charset="-122"/>
                <a:ea typeface="微软雅黑" panose="020B0503020204020204" pitchFamily="34" charset="-122"/>
              </a:rPr>
              <a:t>LRU</a:t>
            </a:r>
            <a:r>
              <a:rPr lang="zh-CN" altLang="zh-CN" b="1" dirty="0">
                <a:latin typeface="微软雅黑" panose="020B0503020204020204" pitchFamily="34" charset="-122"/>
                <a:ea typeface="微软雅黑" panose="020B0503020204020204" pitchFamily="34" charset="-122"/>
              </a:rPr>
              <a:t>算法</a:t>
            </a:r>
            <a:r>
              <a:rPr lang="zh-CN" altLang="zh-CN" b="1" dirty="0" smtClean="0">
                <a:latin typeface="微软雅黑" panose="020B0503020204020204" pitchFamily="34" charset="-122"/>
                <a:ea typeface="微软雅黑" panose="020B0503020204020204" pitchFamily="34" charset="-122"/>
              </a:rPr>
              <a:t>：</a:t>
            </a:r>
            <a:r>
              <a:rPr lang="en-US" altLang="zh-CN" dirty="0"/>
              <a:t> </a:t>
            </a:r>
            <a:r>
              <a:rPr lang="zh-CN" altLang="en-US" dirty="0"/>
              <a:t>（</a:t>
            </a:r>
            <a:r>
              <a:rPr lang="en-US" altLang="zh-CN" dirty="0"/>
              <a:t>Least recently used</a:t>
            </a:r>
            <a:r>
              <a:rPr lang="zh-CN" altLang="en-US" dirty="0"/>
              <a:t>，最近最少使用</a:t>
            </a:r>
            <a:r>
              <a:rPr lang="zh-CN" altLang="en-US" dirty="0" smtClean="0"/>
              <a:t>），</a:t>
            </a:r>
            <a:r>
              <a:rPr lang="zh-CN" altLang="zh-CN" dirty="0" smtClean="0"/>
              <a:t>为</a:t>
            </a:r>
            <a:r>
              <a:rPr lang="zh-CN" altLang="zh-CN" dirty="0"/>
              <a:t>每个页面维护其最后一次被访问的时间戳，需要淘汰页面时，</a:t>
            </a:r>
            <a:r>
              <a:rPr lang="en-US" altLang="zh-CN" dirty="0"/>
              <a:t>DBMS</a:t>
            </a:r>
            <a:r>
              <a:rPr lang="zh-CN" altLang="zh-CN" dirty="0"/>
              <a:t>总是选择淘汰时间戳最早的页面。</a:t>
            </a:r>
            <a:endParaRPr lang="zh-CN" altLang="zh-CN" dirty="0"/>
          </a:p>
          <a:p>
            <a:pPr marL="393700" lvl="1" indent="0">
              <a:lnSpc>
                <a:spcPct val="150000"/>
              </a:lnSpc>
              <a:spcBef>
                <a:spcPts val="1200"/>
              </a:spcBef>
              <a:buNone/>
            </a:pPr>
            <a:r>
              <a:rPr lang="en-US" altLang="zh-CN" b="1" dirty="0">
                <a:latin typeface="微软雅黑" panose="020B0503020204020204" pitchFamily="34" charset="-122"/>
                <a:ea typeface="微软雅黑" panose="020B0503020204020204" pitchFamily="34" charset="-122"/>
              </a:rPr>
              <a:t>CLOCK</a:t>
            </a:r>
            <a:r>
              <a:rPr lang="zh-CN" altLang="zh-CN" b="1" dirty="0">
                <a:latin typeface="微软雅黑" panose="020B0503020204020204" pitchFamily="34" charset="-122"/>
                <a:ea typeface="微软雅黑" panose="020B0503020204020204" pitchFamily="34" charset="-122"/>
              </a:rPr>
              <a:t>算法：</a:t>
            </a:r>
            <a:r>
              <a:rPr lang="zh-CN" altLang="en-US" dirty="0">
                <a:latin typeface="+mn-ea"/>
              </a:rPr>
              <a:t>也称</a:t>
            </a:r>
            <a:r>
              <a:rPr lang="zh-CN" altLang="zh-CN" dirty="0">
                <a:latin typeface="+mn-ea"/>
              </a:rPr>
              <a:t>近似</a:t>
            </a:r>
            <a:r>
              <a:rPr lang="en-US" altLang="zh-CN" dirty="0">
                <a:latin typeface="+mn-ea"/>
              </a:rPr>
              <a:t>LRU</a:t>
            </a:r>
            <a:r>
              <a:rPr lang="zh-CN" altLang="zh-CN" dirty="0">
                <a:latin typeface="+mn-ea"/>
              </a:rPr>
              <a:t>算法，为每个页面维护一个引用位</a:t>
            </a:r>
            <a:r>
              <a:rPr lang="zh-CN" altLang="en-US" dirty="0">
                <a:latin typeface="+mn-ea"/>
              </a:rPr>
              <a:t>，</a:t>
            </a:r>
            <a:r>
              <a:rPr lang="zh-CN" altLang="zh-CN" dirty="0">
                <a:latin typeface="+mn-ea"/>
              </a:rPr>
              <a:t>当某个页面被访问时，就将</a:t>
            </a:r>
            <a:r>
              <a:rPr lang="zh-CN" altLang="en-US" dirty="0">
                <a:latin typeface="+mn-ea"/>
              </a:rPr>
              <a:t>其</a:t>
            </a:r>
            <a:r>
              <a:rPr lang="zh-CN" altLang="zh-CN" dirty="0">
                <a:latin typeface="+mn-ea"/>
              </a:rPr>
              <a:t>引用位的值置为</a:t>
            </a:r>
            <a:r>
              <a:rPr lang="en-US" altLang="zh-CN" dirty="0">
                <a:latin typeface="+mn-ea"/>
              </a:rPr>
              <a:t>1</a:t>
            </a:r>
            <a:r>
              <a:rPr lang="zh-CN" altLang="zh-CN" dirty="0">
                <a:latin typeface="+mn-ea"/>
              </a:rPr>
              <a:t>。需要淘汰页面时，循环扫描缓冲</a:t>
            </a:r>
            <a:r>
              <a:rPr lang="zh-CN" altLang="en-US" dirty="0">
                <a:latin typeface="+mn-ea"/>
              </a:rPr>
              <a:t>池中的页面</a:t>
            </a:r>
            <a:r>
              <a:rPr lang="zh-CN" altLang="zh-CN" dirty="0">
                <a:latin typeface="+mn-ea"/>
              </a:rPr>
              <a:t>，检查</a:t>
            </a:r>
            <a:r>
              <a:rPr lang="zh-CN" altLang="en-US" dirty="0">
                <a:latin typeface="+mn-ea"/>
              </a:rPr>
              <a:t>各</a:t>
            </a:r>
            <a:r>
              <a:rPr lang="zh-CN" altLang="zh-CN" dirty="0">
                <a:latin typeface="+mn-ea"/>
              </a:rPr>
              <a:t>页面的引用位是否为</a:t>
            </a:r>
            <a:r>
              <a:rPr lang="en-US" altLang="zh-CN" dirty="0">
                <a:latin typeface="+mn-ea"/>
              </a:rPr>
              <a:t>1</a:t>
            </a:r>
            <a:r>
              <a:rPr lang="zh-CN" altLang="zh-CN" dirty="0">
                <a:latin typeface="+mn-ea"/>
              </a:rPr>
              <a:t>。如是，则将引用位置</a:t>
            </a:r>
            <a:r>
              <a:rPr lang="zh-CN" altLang="en-US" dirty="0">
                <a:latin typeface="+mn-ea"/>
              </a:rPr>
              <a:t>为</a:t>
            </a:r>
            <a:r>
              <a:rPr lang="en-US" altLang="zh-CN" dirty="0">
                <a:latin typeface="+mn-ea"/>
              </a:rPr>
              <a:t>0</a:t>
            </a:r>
            <a:r>
              <a:rPr lang="zh-CN" altLang="zh-CN" dirty="0">
                <a:latin typeface="+mn-ea"/>
              </a:rPr>
              <a:t>并移动指针到下一个页面；否则淘汰当前页面。</a:t>
            </a:r>
            <a:endParaRPr lang="en-US" altLang="zh-CN" dirty="0">
              <a:latin typeface="+mn-ea"/>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79934"/>
          </a:xfrm>
        </p:spPr>
        <p:txBody>
          <a:bodyPr>
            <a:normAutofit/>
          </a:bodyPr>
          <a:lstStyle/>
          <a:p>
            <a:r>
              <a:rPr lang="en-US" altLang="zh-CN" sz="3200" b="1" dirty="0" smtClean="0"/>
              <a:t>3.4 </a:t>
            </a:r>
            <a:r>
              <a:rPr lang="zh-CN" altLang="zh-CN" sz="3200" b="1" dirty="0"/>
              <a:t>缓冲池替换算法</a:t>
            </a:r>
            <a:endParaRPr lang="zh-CN" altLang="en-US" sz="3200" b="1" dirty="0"/>
          </a:p>
        </p:txBody>
      </p:sp>
      <p:sp>
        <p:nvSpPr>
          <p:cNvPr id="3" name="内容占位符 2"/>
          <p:cNvSpPr>
            <a:spLocks noGrp="1"/>
          </p:cNvSpPr>
          <p:nvPr>
            <p:ph idx="1"/>
          </p:nvPr>
        </p:nvSpPr>
        <p:spPr/>
        <p:txBody>
          <a:bodyPr>
            <a:normAutofit/>
          </a:bodyPr>
          <a:lstStyle/>
          <a:p>
            <a:pPr marL="0" indent="0">
              <a:lnSpc>
                <a:spcPct val="150000"/>
              </a:lnSpc>
              <a:spcBef>
                <a:spcPts val="1200"/>
              </a:spcBef>
              <a:buNone/>
            </a:pPr>
            <a:r>
              <a:rPr lang="en-US" altLang="zh-CN" sz="2800" b="1" dirty="0"/>
              <a:t>LRU</a:t>
            </a:r>
            <a:r>
              <a:rPr lang="zh-CN" altLang="en-US" sz="2800" b="1" dirty="0"/>
              <a:t>算法和</a:t>
            </a:r>
            <a:r>
              <a:rPr lang="en-US" altLang="zh-CN" sz="2800" b="1" dirty="0"/>
              <a:t>CLOCK</a:t>
            </a:r>
            <a:r>
              <a:rPr lang="zh-CN" altLang="en-US" sz="2800" b="1" dirty="0"/>
              <a:t>算法的缺点</a:t>
            </a:r>
            <a:endParaRPr lang="en-US" altLang="zh-CN" sz="2800" b="1" dirty="0"/>
          </a:p>
          <a:p>
            <a:pPr lvl="1">
              <a:lnSpc>
                <a:spcPct val="150000"/>
              </a:lnSpc>
              <a:spcBef>
                <a:spcPts val="1200"/>
              </a:spcBef>
            </a:pPr>
            <a:r>
              <a:rPr lang="zh-CN" altLang="en-US" dirty="0"/>
              <a:t>容易受到</a:t>
            </a:r>
            <a:r>
              <a:rPr lang="zh-CN" altLang="en-US" dirty="0">
                <a:solidFill>
                  <a:srgbClr val="FF0000"/>
                </a:solidFill>
              </a:rPr>
              <a:t>顺序洪泛（</a:t>
            </a:r>
            <a:r>
              <a:rPr lang="en-US" altLang="zh-CN" dirty="0">
                <a:solidFill>
                  <a:srgbClr val="FF0000"/>
                </a:solidFill>
              </a:rPr>
              <a:t>sequential flooding</a:t>
            </a:r>
            <a:r>
              <a:rPr lang="zh-CN" altLang="en-US" dirty="0">
                <a:solidFill>
                  <a:srgbClr val="FF0000"/>
                </a:solidFill>
              </a:rPr>
              <a:t>）</a:t>
            </a:r>
            <a:r>
              <a:rPr lang="zh-CN" altLang="en-US" dirty="0"/>
              <a:t>问题的影响</a:t>
            </a:r>
            <a:endParaRPr lang="en-US" altLang="zh-CN" dirty="0"/>
          </a:p>
          <a:p>
            <a:pPr lvl="1">
              <a:lnSpc>
                <a:spcPct val="150000"/>
              </a:lnSpc>
              <a:spcBef>
                <a:spcPts val="1200"/>
              </a:spcBef>
            </a:pPr>
            <a:r>
              <a:rPr lang="en-US" altLang="zh-CN" b="1" dirty="0"/>
              <a:t>sequential flooding</a:t>
            </a:r>
            <a:r>
              <a:rPr lang="zh-CN" altLang="en-US" dirty="0"/>
              <a:t>：因一次顺序扫描需将表的所有页面读入缓存，导致缓存污染问题。</a:t>
            </a:r>
            <a:endParaRPr lang="en-US" altLang="zh-CN" dirty="0"/>
          </a:p>
          <a:p>
            <a:pPr lvl="1">
              <a:lnSpc>
                <a:spcPct val="150000"/>
              </a:lnSpc>
              <a:spcBef>
                <a:spcPts val="1200"/>
              </a:spcBef>
            </a:pPr>
            <a:r>
              <a:rPr lang="zh-CN" altLang="en-US" b="1" dirty="0"/>
              <a:t>缓存污染</a:t>
            </a:r>
            <a:r>
              <a:rPr lang="zh-CN" altLang="en-US" dirty="0"/>
              <a:t>：在缓存机制中，会存在把不常用的数据读取到缓存中的现象，这种现象称为缓存污染。 </a:t>
            </a: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79934"/>
          </a:xfrm>
        </p:spPr>
        <p:txBody>
          <a:bodyPr>
            <a:normAutofit/>
          </a:bodyPr>
          <a:lstStyle/>
          <a:p>
            <a:r>
              <a:rPr lang="zh-CN" altLang="en-US" sz="3200" b="1" dirty="0"/>
              <a:t>顺序洪泛的例子</a:t>
            </a:r>
            <a:endParaRPr lang="zh-CN" altLang="en-US" sz="3200" b="1" dirty="0"/>
          </a:p>
        </p:txBody>
      </p:sp>
      <p:sp>
        <p:nvSpPr>
          <p:cNvPr id="3" name="内容占位符 2"/>
          <p:cNvSpPr>
            <a:spLocks noGrp="1"/>
          </p:cNvSpPr>
          <p:nvPr>
            <p:ph idx="1"/>
          </p:nvPr>
        </p:nvSpPr>
        <p:spPr/>
        <p:txBody>
          <a:bodyPr/>
          <a:lstStyle/>
          <a:p>
            <a:pPr>
              <a:lnSpc>
                <a:spcPct val="125000"/>
              </a:lnSpc>
            </a:pPr>
            <a:endParaRPr lang="zh-CN" altLang="en-US" dirty="0"/>
          </a:p>
          <a:p>
            <a:pPr>
              <a:lnSpc>
                <a:spcPct val="125000"/>
              </a:lnSpc>
            </a:pPr>
            <a:endParaRPr lang="zh-CN" altLang="en-US" dirty="0"/>
          </a:p>
        </p:txBody>
      </p:sp>
      <p:sp>
        <p:nvSpPr>
          <p:cNvPr id="5" name="灯片编号占位符 4"/>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4" name="图片 3"/>
          <p:cNvPicPr>
            <a:picLocks noChangeAspect="1"/>
          </p:cNvPicPr>
          <p:nvPr/>
        </p:nvPicPr>
        <p:blipFill>
          <a:blip r:embed="rId1"/>
          <a:stretch>
            <a:fillRect/>
          </a:stretch>
        </p:blipFill>
        <p:spPr>
          <a:xfrm>
            <a:off x="2423592" y="1484784"/>
            <a:ext cx="7998440" cy="432000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zh-CN" altLang="en-US" sz="3200" b="1" dirty="0"/>
              <a:t>顺序洪泛的例子</a:t>
            </a:r>
            <a:endParaRPr lang="zh-CN" altLang="en-US" sz="3200" b="1" dirty="0"/>
          </a:p>
        </p:txBody>
      </p:sp>
      <p:sp>
        <p:nvSpPr>
          <p:cNvPr id="3" name="内容占位符 2"/>
          <p:cNvSpPr>
            <a:spLocks noGrp="1"/>
          </p:cNvSpPr>
          <p:nvPr>
            <p:ph idx="1"/>
          </p:nvPr>
        </p:nvSpPr>
        <p:spPr/>
        <p:txBody>
          <a:bodyPr/>
          <a:lstStyle/>
          <a:p>
            <a:pPr>
              <a:lnSpc>
                <a:spcPct val="125000"/>
              </a:lnSpc>
            </a:pPr>
            <a:endParaRPr lang="zh-CN" altLang="en-US" dirty="0"/>
          </a:p>
          <a:p>
            <a:pPr>
              <a:lnSpc>
                <a:spcPct val="125000"/>
              </a:lnSpc>
            </a:pPr>
            <a:endParaRPr lang="zh-CN" altLang="en-US"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5" name="图片 4"/>
          <p:cNvPicPr>
            <a:picLocks noChangeAspect="1"/>
          </p:cNvPicPr>
          <p:nvPr/>
        </p:nvPicPr>
        <p:blipFill>
          <a:blip r:embed="rId1"/>
          <a:stretch>
            <a:fillRect/>
          </a:stretch>
        </p:blipFill>
        <p:spPr>
          <a:xfrm>
            <a:off x="2125452" y="1550507"/>
            <a:ext cx="7941099" cy="4320000"/>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zh-CN" altLang="en-US" sz="3200" b="1" dirty="0"/>
              <a:t>顺序洪泛的例子</a:t>
            </a:r>
            <a:endParaRPr lang="zh-CN" altLang="en-US" sz="3200" b="1" dirty="0"/>
          </a:p>
        </p:txBody>
      </p:sp>
      <p:sp>
        <p:nvSpPr>
          <p:cNvPr id="3" name="内容占位符 2"/>
          <p:cNvSpPr>
            <a:spLocks noGrp="1"/>
          </p:cNvSpPr>
          <p:nvPr>
            <p:ph idx="1"/>
          </p:nvPr>
        </p:nvSpPr>
        <p:spPr/>
        <p:txBody>
          <a:bodyPr/>
          <a:lstStyle/>
          <a:p>
            <a:pPr>
              <a:lnSpc>
                <a:spcPct val="125000"/>
              </a:lnSpc>
            </a:pPr>
            <a:endParaRPr lang="zh-CN" altLang="en-US" dirty="0"/>
          </a:p>
          <a:p>
            <a:pPr>
              <a:lnSpc>
                <a:spcPct val="125000"/>
              </a:lnSpc>
            </a:pPr>
            <a:endParaRPr lang="zh-CN" altLang="en-US" dirty="0"/>
          </a:p>
        </p:txBody>
      </p:sp>
      <p:sp>
        <p:nvSpPr>
          <p:cNvPr id="5" name="灯片编号占位符 4"/>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4" name="图片 3"/>
          <p:cNvPicPr>
            <a:picLocks noChangeAspect="1"/>
          </p:cNvPicPr>
          <p:nvPr/>
        </p:nvPicPr>
        <p:blipFill>
          <a:blip r:embed="rId1"/>
          <a:stretch>
            <a:fillRect/>
          </a:stretch>
        </p:blipFill>
        <p:spPr>
          <a:xfrm>
            <a:off x="2126984" y="1524557"/>
            <a:ext cx="7938032" cy="43200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zh-CN" altLang="en-US" sz="3200" b="1" dirty="0"/>
              <a:t>顺序洪泛的例子</a:t>
            </a:r>
            <a:endParaRPr lang="zh-CN" altLang="en-US" sz="2800" dirty="0"/>
          </a:p>
        </p:txBody>
      </p:sp>
      <p:sp>
        <p:nvSpPr>
          <p:cNvPr id="3" name="灯片编号占位符 2"/>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4" name="图片 3"/>
          <p:cNvPicPr>
            <a:picLocks noChangeAspect="1"/>
          </p:cNvPicPr>
          <p:nvPr/>
        </p:nvPicPr>
        <p:blipFill>
          <a:blip r:embed="rId1"/>
          <a:stretch>
            <a:fillRect/>
          </a:stretch>
        </p:blipFill>
        <p:spPr>
          <a:xfrm>
            <a:off x="2041519" y="1546182"/>
            <a:ext cx="8108965" cy="432000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707926"/>
          </a:xfrm>
        </p:spPr>
        <p:txBody>
          <a:bodyPr>
            <a:normAutofit/>
          </a:bodyPr>
          <a:lstStyle/>
          <a:p>
            <a:r>
              <a:rPr lang="zh-CN" altLang="en-US" sz="3200" b="1" dirty="0"/>
              <a:t>顺序洪泛的例子</a:t>
            </a:r>
            <a:endParaRPr lang="zh-CN" altLang="en-US" sz="2800" dirty="0"/>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3" name="图片 2"/>
          <p:cNvPicPr>
            <a:picLocks noChangeAspect="1"/>
          </p:cNvPicPr>
          <p:nvPr/>
        </p:nvPicPr>
        <p:blipFill>
          <a:blip r:embed="rId1"/>
          <a:stretch>
            <a:fillRect/>
          </a:stretch>
        </p:blipFill>
        <p:spPr>
          <a:xfrm>
            <a:off x="2351585" y="1556792"/>
            <a:ext cx="8790389" cy="4752528"/>
          </a:xfrm>
          <a:prstGeom prst="rect">
            <a:avLst/>
          </a:prstGeom>
        </p:spPr>
      </p:pic>
      <p:sp>
        <p:nvSpPr>
          <p:cNvPr id="5" name="星形: 四角 4"/>
          <p:cNvSpPr/>
          <p:nvPr/>
        </p:nvSpPr>
        <p:spPr>
          <a:xfrm>
            <a:off x="3431704" y="4221088"/>
            <a:ext cx="504056" cy="360040"/>
          </a:xfrm>
          <a:prstGeom prst="star4">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latin typeface="Constantia"/>
              <a:ea typeface="宋体"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315" y="704850"/>
            <a:ext cx="10971372" cy="635918"/>
          </a:xfrm>
        </p:spPr>
        <p:txBody>
          <a:bodyPr/>
          <a:lstStyle/>
          <a:p>
            <a:r>
              <a:rPr lang="zh-CN" altLang="en-US" sz="3200" b="1" dirty="0"/>
              <a:t>顺序洪泛的例子</a:t>
            </a:r>
            <a:endParaRPr lang="zh-CN" altLang="en-US" dirty="0"/>
          </a:p>
        </p:txBody>
      </p:sp>
      <p:sp>
        <p:nvSpPr>
          <p:cNvPr id="3" name="内容占位符 2"/>
          <p:cNvSpPr>
            <a:spLocks noGrp="1"/>
          </p:cNvSpPr>
          <p:nvPr>
            <p:ph idx="1"/>
          </p:nvPr>
        </p:nvSpPr>
        <p:spPr>
          <a:xfrm>
            <a:off x="7032104" y="2204864"/>
            <a:ext cx="360040" cy="576064"/>
          </a:xfrm>
          <a:solidFill>
            <a:schemeClr val="bg1">
              <a:lumMod val="95000"/>
            </a:schemeClr>
          </a:solidFill>
        </p:spPr>
        <p:txBody>
          <a:bodyPr vert="horz" wrap="square" lIns="0" tIns="0" rIns="0" bIns="0" numCol="1" anchor="t" anchorCtr="0" compatLnSpc="1">
            <a:normAutofit fontScale="92500" lnSpcReduction="20000"/>
          </a:bodyPr>
          <a:lstStyle/>
          <a:p>
            <a:pPr marL="0" indent="0" algn="r">
              <a:buNone/>
            </a:pPr>
            <a:r>
              <a:rPr lang="en-US" altLang="zh-CN" b="1" dirty="0">
                <a:solidFill>
                  <a:srgbClr val="FF0000"/>
                </a:solidFill>
                <a:latin typeface="Consolas" panose="020B0609020204030204" pitchFamily="49" charset="0"/>
              </a:rPr>
              <a:t>Q3</a:t>
            </a:r>
            <a:endParaRPr lang="zh-CN" altLang="en-US" b="1" dirty="0">
              <a:solidFill>
                <a:srgbClr val="FF0000"/>
              </a:solidFill>
              <a:latin typeface="Consolas" panose="020B0609020204030204" pitchFamily="49" charset="0"/>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pic>
        <p:nvPicPr>
          <p:cNvPr id="6" name="图片 5"/>
          <p:cNvPicPr>
            <a:picLocks noChangeAspect="1"/>
          </p:cNvPicPr>
          <p:nvPr/>
        </p:nvPicPr>
        <p:blipFill>
          <a:blip r:embed="rId1"/>
          <a:stretch>
            <a:fillRect/>
          </a:stretch>
        </p:blipFill>
        <p:spPr>
          <a:xfrm>
            <a:off x="2279576" y="1484784"/>
            <a:ext cx="8928992" cy="4914614"/>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095212" y="1549065"/>
            <a:ext cx="8001576" cy="4320000"/>
          </a:xfrm>
          <a:prstGeom prst="rect">
            <a:avLst/>
          </a:prstGeom>
        </p:spPr>
      </p:pic>
      <p:sp>
        <p:nvSpPr>
          <p:cNvPr id="2" name="标题 1"/>
          <p:cNvSpPr>
            <a:spLocks noGrp="1"/>
          </p:cNvSpPr>
          <p:nvPr>
            <p:ph type="title"/>
          </p:nvPr>
        </p:nvSpPr>
        <p:spPr>
          <a:xfrm>
            <a:off x="610315" y="704850"/>
            <a:ext cx="10971372" cy="635918"/>
          </a:xfrm>
        </p:spPr>
        <p:txBody>
          <a:bodyPr/>
          <a:lstStyle/>
          <a:p>
            <a:r>
              <a:rPr lang="zh-CN" altLang="en-US" sz="3200" b="1" dirty="0"/>
              <a:t>顺序洪泛的例子</a:t>
            </a:r>
            <a:endParaRPr lang="zh-CN" altLang="en-US" dirty="0"/>
          </a:p>
        </p:txBody>
      </p:sp>
      <p:sp>
        <p:nvSpPr>
          <p:cNvPr id="3" name="内容占位符 2"/>
          <p:cNvSpPr>
            <a:spLocks noGrp="1"/>
          </p:cNvSpPr>
          <p:nvPr>
            <p:ph idx="1"/>
          </p:nvPr>
        </p:nvSpPr>
        <p:spPr>
          <a:xfrm>
            <a:off x="6888088" y="2204864"/>
            <a:ext cx="504056" cy="576064"/>
          </a:xfrm>
          <a:solidFill>
            <a:schemeClr val="bg1">
              <a:lumMod val="95000"/>
            </a:schemeClr>
          </a:solidFill>
        </p:spPr>
        <p:txBody>
          <a:bodyPr vert="horz" wrap="square" lIns="0" tIns="0" rIns="0" bIns="0" numCol="1" anchor="t" anchorCtr="0" compatLnSpc="1"/>
          <a:lstStyle/>
          <a:p>
            <a:pPr marL="0" indent="0" algn="r">
              <a:buNone/>
            </a:pPr>
            <a:r>
              <a:rPr lang="en-US" altLang="zh-CN" b="1" dirty="0">
                <a:solidFill>
                  <a:srgbClr val="FF0000"/>
                </a:solidFill>
                <a:latin typeface="Consolas" panose="020B0609020204030204" pitchFamily="49" charset="0"/>
              </a:rPr>
              <a:t>Q3</a:t>
            </a:r>
            <a:endParaRPr lang="zh-CN" altLang="en-US" b="1" dirty="0">
              <a:solidFill>
                <a:srgbClr val="FF0000"/>
              </a:solidFill>
              <a:latin typeface="Consolas" panose="020B0609020204030204" pitchFamily="49" charset="0"/>
            </a:endParaRPr>
          </a:p>
        </p:txBody>
      </p:sp>
      <p:sp>
        <p:nvSpPr>
          <p:cNvPr id="4" name="灯片编号占位符 3"/>
          <p:cNvSpPr>
            <a:spLocks noGrp="1"/>
          </p:cNvSpPr>
          <p:nvPr>
            <p:ph type="sldNum" sz="quarter" idx="12"/>
          </p:nvPr>
        </p:nvSpPr>
        <p:spPr/>
        <p:txBody>
          <a:bodyPr/>
          <a:lstStyle/>
          <a:p>
            <a:pPr>
              <a:defRPr/>
            </a:pPr>
            <a:fld id="{B5257BD2-82AF-4553-8A1D-7A16DECA446F}" type="slidenum">
              <a:rPr lang="en-US" altLang="zh-CN" smtClean="0"/>
            </a:fld>
            <a:endParaRPr lang="en-US" altLang="zh-CN"/>
          </a:p>
        </p:txBody>
      </p:sp>
      <p:sp>
        <p:nvSpPr>
          <p:cNvPr id="6" name="内容占位符 2"/>
          <p:cNvSpPr txBox="1"/>
          <p:nvPr/>
        </p:nvSpPr>
        <p:spPr>
          <a:xfrm>
            <a:off x="911426" y="5949280"/>
            <a:ext cx="10361851" cy="504056"/>
          </a:xfrm>
          <a:prstGeom prst="rect">
            <a:avLst/>
          </a:prstGeom>
        </p:spPr>
        <p:txBody>
          <a:bodyPr vert="horz" lIns="108850" tIns="54425" rIns="108850" bIns="54425">
            <a:normAutofit/>
          </a:bodyPr>
          <a:lstStyle>
            <a:lvl1pPr marL="326390" indent="-326390" algn="l" rtl="0" eaLnBrk="1" latinLnBrk="0" hangingPunct="1">
              <a:spcBef>
                <a:spcPts val="690"/>
              </a:spcBef>
              <a:buClr>
                <a:schemeClr val="accent1"/>
              </a:buClr>
              <a:buSzPct val="85000"/>
              <a:buFont typeface="Wingdings 2" panose="05020102010507070707"/>
              <a:buChar char=""/>
              <a:defRPr kumimoji="0" sz="2400" kern="1200">
                <a:solidFill>
                  <a:schemeClr val="tx1"/>
                </a:solidFill>
                <a:latin typeface="微软雅黑" panose="020B0503020204020204" pitchFamily="34" charset="-122"/>
                <a:ea typeface="微软雅黑" panose="020B0503020204020204" pitchFamily="34" charset="-122"/>
                <a:cs typeface="+mn-cs"/>
              </a:defRPr>
            </a:lvl1pPr>
            <a:lvl2pPr marL="652780" indent="-271780" algn="l" rtl="0" eaLnBrk="1" latinLnBrk="0" hangingPunct="1">
              <a:spcBef>
                <a:spcPts val="440"/>
              </a:spcBef>
              <a:buClr>
                <a:schemeClr val="accent2"/>
              </a:buClr>
              <a:buSzPct val="85000"/>
              <a:buFont typeface="Wingdings 2" panose="05020102010507070707"/>
              <a:buChar char=""/>
              <a:defRPr kumimoji="0" sz="2000" kern="1200">
                <a:solidFill>
                  <a:schemeClr val="tx1"/>
                </a:solidFill>
                <a:latin typeface="微软雅黑" panose="020B0503020204020204" pitchFamily="34" charset="-122"/>
                <a:ea typeface="微软雅黑" panose="020B0503020204020204" pitchFamily="34" charset="-122"/>
                <a:cs typeface="+mn-cs"/>
              </a:defRPr>
            </a:lvl2pPr>
            <a:lvl3pPr marL="979170" indent="-271780" algn="l" rtl="0" eaLnBrk="1" latinLnBrk="0" hangingPunct="1">
              <a:spcBef>
                <a:spcPts val="440"/>
              </a:spcBef>
              <a:buClr>
                <a:schemeClr val="accent1">
                  <a:tint val="60000"/>
                </a:schemeClr>
              </a:buClr>
              <a:buSzPct val="85000"/>
              <a:buFont typeface="Wingdings 2" panose="05020102010507070707"/>
              <a:buChar char=""/>
              <a:defRPr kumimoji="0" sz="1800" kern="1200">
                <a:solidFill>
                  <a:schemeClr val="tx1"/>
                </a:solidFill>
                <a:latin typeface="微软雅黑" panose="020B0503020204020204" pitchFamily="34" charset="-122"/>
                <a:ea typeface="微软雅黑" panose="020B0503020204020204" pitchFamily="34" charset="-122"/>
                <a:cs typeface="+mn-cs"/>
              </a:defRPr>
            </a:lvl3pPr>
            <a:lvl4pPr marL="1306195" indent="-271780" algn="l" rtl="0" eaLnBrk="1" latinLnBrk="0" hangingPunct="1">
              <a:spcBef>
                <a:spcPts val="440"/>
              </a:spcBef>
              <a:buClr>
                <a:schemeClr val="accent3"/>
              </a:buClr>
              <a:buSzPct val="80000"/>
              <a:buFont typeface="Wingdings 2" panose="05020102010507070707"/>
              <a:buChar char=""/>
              <a:defRPr kumimoji="0" sz="1600" kern="1200">
                <a:solidFill>
                  <a:schemeClr val="tx1"/>
                </a:solidFill>
                <a:latin typeface="微软雅黑" panose="020B0503020204020204" pitchFamily="34" charset="-122"/>
                <a:ea typeface="微软雅黑" panose="020B0503020204020204" pitchFamily="34" charset="-122"/>
                <a:cs typeface="+mn-cs"/>
              </a:defRPr>
            </a:lvl4pPr>
            <a:lvl5pPr marL="1632585" indent="-271780" algn="l" rtl="0" eaLnBrk="1" latinLnBrk="0" hangingPunct="1">
              <a:spcBef>
                <a:spcPts val="440"/>
              </a:spcBef>
              <a:buClr>
                <a:schemeClr val="accent3"/>
              </a:buClr>
              <a:buFontTx/>
              <a:buChar char="o"/>
              <a:defRPr kumimoji="0" sz="1600" kern="1200">
                <a:solidFill>
                  <a:schemeClr val="tx1"/>
                </a:solidFill>
                <a:latin typeface="微软雅黑" panose="020B0503020204020204" pitchFamily="34" charset="-122"/>
                <a:ea typeface="微软雅黑" panose="020B0503020204020204" pitchFamily="34" charset="-122"/>
                <a:cs typeface="+mn-cs"/>
              </a:defRPr>
            </a:lvl5pPr>
            <a:lvl6pPr marL="1958975" indent="-271780" algn="l" rtl="0" eaLnBrk="1" latinLnBrk="0" hangingPunct="1">
              <a:spcBef>
                <a:spcPts val="440"/>
              </a:spcBef>
              <a:buClr>
                <a:schemeClr val="accent3"/>
              </a:buClr>
              <a:buChar char="•"/>
              <a:defRPr kumimoji="0" sz="2100" kern="1200" baseline="0">
                <a:solidFill>
                  <a:schemeClr val="tx1"/>
                </a:solidFill>
                <a:latin typeface="+mn-lt"/>
                <a:ea typeface="+mn-ea"/>
                <a:cs typeface="+mn-cs"/>
              </a:defRPr>
            </a:lvl6pPr>
            <a:lvl7pPr marL="2285365" indent="-271780" algn="l" rtl="0" eaLnBrk="1" latinLnBrk="0" hangingPunct="1">
              <a:spcBef>
                <a:spcPts val="440"/>
              </a:spcBef>
              <a:buClr>
                <a:schemeClr val="accent2"/>
              </a:buClr>
              <a:buChar char="•"/>
              <a:defRPr kumimoji="0" sz="2100" kern="1200">
                <a:solidFill>
                  <a:schemeClr val="tx1"/>
                </a:solidFill>
                <a:latin typeface="+mn-lt"/>
                <a:ea typeface="+mn-ea"/>
                <a:cs typeface="+mn-cs"/>
              </a:defRPr>
            </a:lvl7pPr>
            <a:lvl8pPr marL="2611755" indent="-271780" algn="l" rtl="0" eaLnBrk="1" latinLnBrk="0" hangingPunct="1">
              <a:spcBef>
                <a:spcPts val="440"/>
              </a:spcBef>
              <a:buClr>
                <a:schemeClr val="accent1">
                  <a:tint val="60000"/>
                </a:schemeClr>
              </a:buClr>
              <a:buChar char="•"/>
              <a:defRPr kumimoji="0" sz="2100" kern="1200">
                <a:solidFill>
                  <a:schemeClr val="tx1"/>
                </a:solidFill>
                <a:latin typeface="+mn-lt"/>
                <a:ea typeface="+mn-ea"/>
                <a:cs typeface="+mn-cs"/>
              </a:defRPr>
            </a:lvl8pPr>
            <a:lvl9pPr marL="2938145" indent="-271780" algn="l" rtl="0" eaLnBrk="1" latinLnBrk="0" hangingPunct="1">
              <a:spcBef>
                <a:spcPts val="440"/>
              </a:spcBef>
              <a:buClr>
                <a:schemeClr val="accent2">
                  <a:tint val="60000"/>
                </a:schemeClr>
              </a:buClr>
              <a:buChar char="•"/>
              <a:defRPr kumimoji="0" sz="2100" kern="1200">
                <a:solidFill>
                  <a:schemeClr val="tx1"/>
                </a:solidFill>
                <a:latin typeface="+mn-lt"/>
                <a:ea typeface="+mn-ea"/>
                <a:cs typeface="+mn-cs"/>
              </a:defRPr>
            </a:lvl9pPr>
          </a:lstStyle>
          <a:p>
            <a:pPr fontAlgn="auto">
              <a:spcAft>
                <a:spcPts val="0"/>
              </a:spcAft>
              <a:buClr>
                <a:srgbClr val="0F6FC6"/>
              </a:buClr>
            </a:pPr>
            <a:r>
              <a:rPr lang="zh-CN" altLang="en-US" dirty="0">
                <a:solidFill>
                  <a:prstClr val="black"/>
                </a:solidFill>
              </a:rPr>
              <a:t>由于</a:t>
            </a:r>
            <a:r>
              <a:rPr lang="en-US" altLang="zh-CN" dirty="0">
                <a:solidFill>
                  <a:prstClr val="black"/>
                </a:solidFill>
              </a:rPr>
              <a:t>Q2</a:t>
            </a:r>
            <a:r>
              <a:rPr lang="zh-CN" altLang="en-US" dirty="0">
                <a:solidFill>
                  <a:prstClr val="black"/>
                </a:solidFill>
              </a:rPr>
              <a:t>的顺序扫描操作，导致真正会被再次访问的</a:t>
            </a:r>
            <a:r>
              <a:rPr lang="en-US" altLang="zh-CN" dirty="0">
                <a:solidFill>
                  <a:prstClr val="black"/>
                </a:solidFill>
              </a:rPr>
              <a:t>page0</a:t>
            </a:r>
            <a:r>
              <a:rPr lang="zh-CN" altLang="en-US" dirty="0">
                <a:solidFill>
                  <a:prstClr val="black"/>
                </a:solidFill>
              </a:rPr>
              <a:t>页面被淘汰。</a:t>
            </a:r>
            <a:endParaRPr lang="zh-CN" altLang="en-US" dirty="0">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PL课件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PL课件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PPL课件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上课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上课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上课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5.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6.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PPL课件主题</Template>
  <TotalTime>0</TotalTime>
  <Words>24845</Words>
  <Application>WPS 演示</Application>
  <PresentationFormat>宽屏</PresentationFormat>
  <Paragraphs>2806</Paragraphs>
  <Slides>175</Slides>
  <Notes>61</Notes>
  <HiddenSlides>0</HiddenSlides>
  <MMClips>0</MMClips>
  <ScaleCrop>false</ScaleCrop>
  <HeadingPairs>
    <vt:vector size="8" baseType="variant">
      <vt:variant>
        <vt:lpstr>已用的字体</vt:lpstr>
      </vt:variant>
      <vt:variant>
        <vt:i4>48</vt:i4>
      </vt:variant>
      <vt:variant>
        <vt:lpstr>主题</vt:lpstr>
      </vt:variant>
      <vt:variant>
        <vt:i4>7</vt:i4>
      </vt:variant>
      <vt:variant>
        <vt:lpstr>嵌入 OLE 服务器</vt:lpstr>
      </vt:variant>
      <vt:variant>
        <vt:i4>20</vt:i4>
      </vt:variant>
      <vt:variant>
        <vt:lpstr>幻灯片标题</vt:lpstr>
      </vt:variant>
      <vt:variant>
        <vt:i4>175</vt:i4>
      </vt:variant>
    </vt:vector>
  </HeadingPairs>
  <TitlesOfParts>
    <vt:vector size="250" baseType="lpstr">
      <vt:lpstr>Arial</vt:lpstr>
      <vt:lpstr>宋体</vt:lpstr>
      <vt:lpstr>Wingdings</vt:lpstr>
      <vt:lpstr>Verdana</vt:lpstr>
      <vt:lpstr>汉仪书宋二KW</vt:lpstr>
      <vt:lpstr>Calibri</vt:lpstr>
      <vt:lpstr>Helvetica Neue</vt:lpstr>
      <vt:lpstr>隶书</vt:lpstr>
      <vt:lpstr>报隶-简</vt:lpstr>
      <vt:lpstr>Wingdings 2</vt:lpstr>
      <vt:lpstr>(使用中文字体)</vt:lpstr>
      <vt:lpstr>Thonburi</vt:lpstr>
      <vt:lpstr>Wingdings 2</vt:lpstr>
      <vt:lpstr>微软雅黑</vt:lpstr>
      <vt:lpstr>汉仪旗黑</vt:lpstr>
      <vt:lpstr>黑体</vt:lpstr>
      <vt:lpstr>汉仪中黑KW</vt:lpstr>
      <vt:lpstr>Arial</vt:lpstr>
      <vt:lpstr>Times New Roman</vt:lpstr>
      <vt:lpstr>Cambria Math</vt:lpstr>
      <vt:lpstr>Kingsoft Math</vt:lpstr>
      <vt:lpstr>Trebuchet MS</vt:lpstr>
      <vt:lpstr>Book Antiqua</vt:lpstr>
      <vt:lpstr>Consolas</vt:lpstr>
      <vt:lpstr>Calibri</vt:lpstr>
      <vt:lpstr>宋体</vt:lpstr>
      <vt:lpstr>Wingdings</vt:lpstr>
      <vt:lpstr>Times New Roman</vt:lpstr>
      <vt:lpstr>Constantia</vt:lpstr>
      <vt:lpstr>Consolas</vt:lpstr>
      <vt:lpstr>苹方-简</vt:lpstr>
      <vt:lpstr>Tahoma</vt:lpstr>
      <vt:lpstr>楷体_GB2312</vt:lpstr>
      <vt:lpstr>汉仪楷体简</vt:lpstr>
      <vt:lpstr>仿宋_GB2312</vt:lpstr>
      <vt:lpstr>方正仿宋_GBK</vt:lpstr>
      <vt:lpstr>新宋体</vt:lpstr>
      <vt:lpstr>方正书宋_GBK</vt:lpstr>
      <vt:lpstr>等线</vt:lpstr>
      <vt:lpstr>汉仪中等线KW</vt:lpstr>
      <vt:lpstr>Symbol</vt:lpstr>
      <vt:lpstr>Kingsoft Sign</vt:lpstr>
      <vt:lpstr>Arial Unicode MS</vt:lpstr>
      <vt:lpstr>Inconsolata-Bold</vt:lpstr>
      <vt:lpstr>Inconsolata-Regular</vt:lpstr>
      <vt:lpstr>等线 Light</vt:lpstr>
      <vt:lpstr>宋体</vt:lpstr>
      <vt:lpstr>等线</vt:lpstr>
      <vt:lpstr>PPL课件主题</vt:lpstr>
      <vt:lpstr>1_流畅</vt:lpstr>
      <vt:lpstr>1_PPL课件主题</vt:lpstr>
      <vt:lpstr>2_PPL课件主题</vt:lpstr>
      <vt:lpstr>上课2</vt:lpstr>
      <vt:lpstr>1_上课2</vt:lpstr>
      <vt:lpstr>2_上课2</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第八章 关系数据库引擎基础  1 数据库存储 2 B+树索引 3 缓存 4 散列表 5 查询处理</vt:lpstr>
      <vt:lpstr>关系数据库体系结构</vt:lpstr>
      <vt:lpstr>1 数据库存储</vt:lpstr>
      <vt:lpstr>1.1数据存储概述</vt:lpstr>
      <vt:lpstr>1.1.1 面向磁盘的存储架构</vt:lpstr>
      <vt:lpstr>1.1.2 用于数据库的存储介质及其架构</vt:lpstr>
      <vt:lpstr>1.1.2 用于数据库的存储介质及其架构</vt:lpstr>
      <vt:lpstr>1.1.2 用于数据库的存储介质及其架构</vt:lpstr>
      <vt:lpstr>磁盘性能的度量（介质访问时间）</vt:lpstr>
      <vt:lpstr>磁盘性能的度量</vt:lpstr>
      <vt:lpstr>1.1.3 磁盘块访问的优化</vt:lpstr>
      <vt:lpstr>1.1.3 磁盘块访问的优化</vt:lpstr>
      <vt:lpstr>1.1.4 面向磁盘的DBMS VS. OS</vt:lpstr>
      <vt:lpstr>1.1.4 面向磁盘的DBMS VS. OS</vt:lpstr>
      <vt:lpstr>1.1.4 面向磁盘的DBMS VS. OS</vt:lpstr>
      <vt:lpstr>1.1.4 面向磁盘的DBMS VS. OS</vt:lpstr>
      <vt:lpstr>1.2 数据库存储结构</vt:lpstr>
      <vt:lpstr>1.2.1 文件组织</vt:lpstr>
      <vt:lpstr>页的堆文件组织方式</vt:lpstr>
      <vt:lpstr>页的堆文件组织：链表</vt:lpstr>
      <vt:lpstr>页的堆文件组织：页目录</vt:lpstr>
      <vt:lpstr>1.2.2 页设计（Page Layout）</vt:lpstr>
      <vt:lpstr>页面ID</vt:lpstr>
      <vt:lpstr>页的大小（Size of Page）</vt:lpstr>
      <vt:lpstr>页头（Page Header）</vt:lpstr>
      <vt:lpstr>面向元组型的页设计</vt:lpstr>
      <vt:lpstr>槽页（Slotted Pages）</vt:lpstr>
      <vt:lpstr>1.2.3 元组设计（Tuple Layout）</vt:lpstr>
      <vt:lpstr>2.3 元组设计（Tuple Layout）</vt:lpstr>
      <vt:lpstr>数据表示</vt:lpstr>
      <vt:lpstr>“大”值（Large Values）存储</vt:lpstr>
      <vt:lpstr>“大”值（Large Values）存储</vt:lpstr>
      <vt:lpstr>1.2.4 日志式文件组织</vt:lpstr>
      <vt:lpstr>1.2.4 日志文件组织</vt:lpstr>
      <vt:lpstr>1.3系统目录（System Catalogs）</vt:lpstr>
      <vt:lpstr>获取系统目录信息</vt:lpstr>
      <vt:lpstr>获取系统目录信息</vt:lpstr>
      <vt:lpstr>1.4存储模型（Storage Model）</vt:lpstr>
      <vt:lpstr>1.4 存储模型（Storage Model）</vt:lpstr>
      <vt:lpstr>1.4 存储模型</vt:lpstr>
      <vt:lpstr>1.4 存储模型</vt:lpstr>
      <vt:lpstr>1.4 存储模型</vt:lpstr>
      <vt:lpstr>1.4 存储模型</vt:lpstr>
      <vt:lpstr>1.4 存储模型</vt:lpstr>
      <vt:lpstr>DSM存储模型</vt:lpstr>
      <vt:lpstr>DSM存储模型</vt:lpstr>
      <vt:lpstr>DSM存储模型</vt:lpstr>
      <vt:lpstr>1 数据库存储小结</vt:lpstr>
      <vt:lpstr>PowerPoint 演示文稿</vt:lpstr>
      <vt:lpstr>数据库管理系统内部的数据结构</vt:lpstr>
      <vt:lpstr>索引基本概念</vt:lpstr>
      <vt:lpstr>对索引技术的评价需要考虑的因素</vt:lpstr>
      <vt:lpstr>DBMS关于索引的任务：</vt:lpstr>
      <vt:lpstr>B树概述</vt:lpstr>
      <vt:lpstr>B+树</vt:lpstr>
      <vt:lpstr>B+树性质</vt:lpstr>
      <vt:lpstr>B-树 VS. B+树</vt:lpstr>
      <vt:lpstr>B+树结点</vt:lpstr>
      <vt:lpstr>B+树示例</vt:lpstr>
      <vt:lpstr>B+树叶子结点</vt:lpstr>
      <vt:lpstr>B+树叶子结点</vt:lpstr>
      <vt:lpstr>B+树叶子结点的值</vt:lpstr>
      <vt:lpstr>B-树 vs. B+树</vt:lpstr>
      <vt:lpstr>选择条件（Selection Conditions）</vt:lpstr>
      <vt:lpstr>选择条件（Selection Conditions）</vt:lpstr>
      <vt:lpstr>选择条件（Selection Conditions）</vt:lpstr>
      <vt:lpstr>选择条件（Selection Conditions）</vt:lpstr>
      <vt:lpstr>B+树-插入操作</vt:lpstr>
      <vt:lpstr>B+树操作的可视化呈现</vt:lpstr>
      <vt:lpstr>B+树-删除操作</vt:lpstr>
      <vt:lpstr>B+树-重复键（Duplicate Keys）</vt:lpstr>
      <vt:lpstr>B+树-附加记录ID</vt:lpstr>
      <vt:lpstr>B+树-附加记录ID</vt:lpstr>
      <vt:lpstr>B+树-附加记录ID</vt:lpstr>
      <vt:lpstr>B+树-叶结点溢出</vt:lpstr>
      <vt:lpstr>聚簇索引（Clustered Indexes）</vt:lpstr>
      <vt:lpstr>聚簇的B+树（Clustered B+tree）</vt:lpstr>
      <vt:lpstr>堆聚簇（Heap Clustering）</vt:lpstr>
      <vt:lpstr>索引扫描页面排序（Index Scan Page Sorting）</vt:lpstr>
      <vt:lpstr>B+树的优化</vt:lpstr>
      <vt:lpstr>B+树的优化（续）</vt:lpstr>
      <vt:lpstr>倒排索引</vt:lpstr>
      <vt:lpstr>3 缓存</vt:lpstr>
      <vt:lpstr>3 缓冲池</vt:lpstr>
      <vt:lpstr>3.1 缓冲池工作原理</vt:lpstr>
      <vt:lpstr>缓冲池的作用</vt:lpstr>
      <vt:lpstr>3.2 缓冲池结构</vt:lpstr>
      <vt:lpstr>缓冲池页表</vt:lpstr>
      <vt:lpstr>PowerPoint 演示文稿</vt:lpstr>
      <vt:lpstr>3.3 缓冲池使用</vt:lpstr>
      <vt:lpstr>3.4 缓冲池替换算法</vt:lpstr>
      <vt:lpstr>3.4 缓冲池替换算法</vt:lpstr>
      <vt:lpstr>顺序洪泛的例子</vt:lpstr>
      <vt:lpstr>顺序洪泛的例子</vt:lpstr>
      <vt:lpstr>顺序洪泛的例子</vt:lpstr>
      <vt:lpstr>顺序洪泛的例子</vt:lpstr>
      <vt:lpstr>顺序洪泛的例子</vt:lpstr>
      <vt:lpstr>顺序洪泛的例子</vt:lpstr>
      <vt:lpstr>顺序洪泛的例子</vt:lpstr>
      <vt:lpstr>LRU-K算法</vt:lpstr>
      <vt:lpstr>LRU-K算法</vt:lpstr>
      <vt:lpstr>LRU-K算法</vt:lpstr>
      <vt:lpstr>LRU-K算法</vt:lpstr>
      <vt:lpstr>LRU-K算法</vt:lpstr>
      <vt:lpstr>淘汰策略的其他优化思路</vt:lpstr>
      <vt:lpstr>脏页的处理</vt:lpstr>
      <vt:lpstr>3.5 缓冲池的优化</vt:lpstr>
      <vt:lpstr>3.5 缓冲池的优化</vt:lpstr>
      <vt:lpstr>3.5 缓冲池的优化</vt:lpstr>
      <vt:lpstr>3.5 缓冲池的优化</vt:lpstr>
      <vt:lpstr>3.5 缓冲池的优化</vt:lpstr>
      <vt:lpstr>4 散列表</vt:lpstr>
      <vt:lpstr>4 散列表</vt:lpstr>
      <vt:lpstr>4.1 散列表定义</vt:lpstr>
      <vt:lpstr>散列函数</vt:lpstr>
      <vt:lpstr>散列函数</vt:lpstr>
      <vt:lpstr>4.2 静态散列表</vt:lpstr>
      <vt:lpstr>线性探测法</vt:lpstr>
      <vt:lpstr>线性探测法</vt:lpstr>
      <vt:lpstr>线性探测法</vt:lpstr>
      <vt:lpstr>4.3 动态散列表（ Dynamic hash tables）</vt:lpstr>
      <vt:lpstr>4.3.1 链式散列表（ Chained Hashing）</vt:lpstr>
      <vt:lpstr>4.3.2 可扩展散列表（ Extendible Hashing）</vt:lpstr>
      <vt:lpstr>4.3.2 可扩展散列表</vt:lpstr>
      <vt:lpstr>5 查询处理</vt:lpstr>
      <vt:lpstr>5 查询处理</vt:lpstr>
      <vt:lpstr>PowerPoint 演示文稿</vt:lpstr>
      <vt:lpstr>PowerPoint 演示文稿</vt:lpstr>
      <vt:lpstr>5.2 基本运算</vt:lpstr>
      <vt:lpstr>8.2 基本运算</vt:lpstr>
      <vt:lpstr>8.2 基本运算</vt:lpstr>
      <vt:lpstr>8.2 基本运算</vt:lpstr>
      <vt:lpstr>8.2 基本运算</vt:lpstr>
      <vt:lpstr>8.2 基本运算</vt:lpstr>
      <vt:lpstr>8.2 基本运算</vt:lpstr>
      <vt:lpstr>排序-归并连接</vt:lpstr>
      <vt:lpstr>8.2 基本运算</vt:lpstr>
      <vt:lpstr>8.2 基本运算实现举例(续)</vt:lpstr>
      <vt:lpstr>PowerPoint 演示文稿</vt:lpstr>
      <vt:lpstr>PowerPoint 演示文稿</vt:lpstr>
      <vt:lpstr>PowerPoint 演示文稿</vt:lpstr>
      <vt:lpstr>PowerPoint 演示文稿</vt:lpstr>
      <vt:lpstr>PowerPoint 演示文稿</vt:lpstr>
      <vt:lpstr>PowerPoint 演示文稿</vt:lpstr>
      <vt:lpstr>5.3 查询处理模型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数据存储 （Data Storage）</dc:title>
  <dc:creator>jwt</dc:creator>
  <cp:lastModifiedBy>Krrrwytin</cp:lastModifiedBy>
  <cp:revision>333</cp:revision>
  <dcterms:created xsi:type="dcterms:W3CDTF">2023-02-21T04:02:06Z</dcterms:created>
  <dcterms:modified xsi:type="dcterms:W3CDTF">2023-02-21T04:02:06Z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A25402189DBF9C923D42F463F394E5BB</vt:lpwstr>
  </property>
  <property fmtid="{D5CDD505-2E9C-101B-9397-08002B2CF9AE}" pid="3" name="KSOProductBuildVer">
    <vt:lpwstr>2052-4.6.1.7451</vt:lpwstr>
  </property>
</Properties>
</file>